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355" r:id="rId2"/>
    <p:sldId id="356" r:id="rId3"/>
    <p:sldId id="333" r:id="rId4"/>
    <p:sldId id="365" r:id="rId5"/>
    <p:sldId id="357" r:id="rId6"/>
    <p:sldId id="364" r:id="rId7"/>
    <p:sldId id="359" r:id="rId8"/>
    <p:sldId id="367" r:id="rId9"/>
    <p:sldId id="366" r:id="rId10"/>
    <p:sldId id="358" r:id="rId11"/>
    <p:sldId id="360" r:id="rId12"/>
    <p:sldId id="363" r:id="rId13"/>
    <p:sldId id="361" r:id="rId14"/>
    <p:sldId id="362" r:id="rId15"/>
    <p:sldId id="353" r:id="rId16"/>
    <p:sldId id="36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2D"/>
    <a:srgbClr val="0E0C0D"/>
    <a:srgbClr val="FFFFFF"/>
    <a:srgbClr val="782F40"/>
    <a:srgbClr val="CEB888"/>
    <a:srgbClr val="CCCC99"/>
    <a:srgbClr val="FFFF66"/>
    <a:srgbClr val="FFFFE1"/>
    <a:srgbClr val="CDC09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8" autoAdjust="0"/>
    <p:restoredTop sz="94683" autoAdjust="0"/>
  </p:normalViewPr>
  <p:slideViewPr>
    <p:cSldViewPr snapToGrid="0">
      <p:cViewPr varScale="1">
        <p:scale>
          <a:sx n="89" d="100"/>
          <a:sy n="8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8" rIns="92157" bIns="46078" numCol="1" anchor="t" anchorCtr="0" compatLnSpc="1">
            <a:prstTxWarp prst="textNoShape">
              <a:avLst/>
            </a:prstTxWarp>
          </a:bodyPr>
          <a:lstStyle>
            <a:lvl1pPr defTabSz="9222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73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8" rIns="92157" bIns="46078" numCol="1" anchor="t" anchorCtr="0" compatLnSpc="1">
            <a:prstTxWarp prst="textNoShape">
              <a:avLst/>
            </a:prstTxWarp>
          </a:bodyPr>
          <a:lstStyle>
            <a:lvl1pPr algn="r" defTabSz="9222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422"/>
            <a:ext cx="3039228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8" rIns="92157" bIns="46078" numCol="1" anchor="b" anchorCtr="0" compatLnSpc="1">
            <a:prstTxWarp prst="textNoShape">
              <a:avLst/>
            </a:prstTxWarp>
          </a:bodyPr>
          <a:lstStyle>
            <a:lvl1pPr defTabSz="92220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73" y="8831422"/>
            <a:ext cx="3039228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7" tIns="46078" rIns="92157" bIns="46078" numCol="1" anchor="b" anchorCtr="0" compatLnSpc="1">
            <a:prstTxWarp prst="textNoShape">
              <a:avLst/>
            </a:prstTxWarp>
          </a:bodyPr>
          <a:lstStyle>
            <a:lvl1pPr algn="r" defTabSz="922203">
              <a:defRPr sz="1200"/>
            </a:lvl1pPr>
          </a:lstStyle>
          <a:p>
            <a:pPr>
              <a:defRPr/>
            </a:pPr>
            <a:fld id="{7528CE70-9D42-4E23-89B0-A6574C28A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9" tIns="45376" rIns="90749" bIns="45376" numCol="1" anchor="t" anchorCtr="0" compatLnSpc="1">
            <a:prstTxWarp prst="textNoShape">
              <a:avLst/>
            </a:prstTxWarp>
          </a:bodyPr>
          <a:lstStyle>
            <a:lvl1pPr defTabSz="90791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9572" y="1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9" tIns="45376" rIns="90749" bIns="45376" numCol="1" anchor="t" anchorCtr="0" compatLnSpc="1">
            <a:prstTxWarp prst="textNoShape">
              <a:avLst/>
            </a:prstTxWarp>
          </a:bodyPr>
          <a:lstStyle>
            <a:lvl1pPr algn="r" defTabSz="90791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3" y="4416510"/>
            <a:ext cx="5607679" cy="418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9" tIns="45376" rIns="90749" bIns="45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4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9" tIns="45376" rIns="90749" bIns="45376" numCol="1" anchor="b" anchorCtr="0" compatLnSpc="1">
            <a:prstTxWarp prst="textNoShape">
              <a:avLst/>
            </a:prstTxWarp>
          </a:bodyPr>
          <a:lstStyle>
            <a:lvl1pPr defTabSz="90791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9572" y="8829824"/>
            <a:ext cx="303922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9" tIns="45376" rIns="90749" bIns="45376" numCol="1" anchor="b" anchorCtr="0" compatLnSpc="1">
            <a:prstTxWarp prst="textNoShape">
              <a:avLst/>
            </a:prstTxWarp>
          </a:bodyPr>
          <a:lstStyle>
            <a:lvl1pPr algn="r" defTabSz="907917">
              <a:defRPr sz="1200"/>
            </a:lvl1pPr>
          </a:lstStyle>
          <a:p>
            <a:pPr>
              <a:defRPr/>
            </a:pPr>
            <a:fld id="{57AD2C7F-4394-49BD-B0E5-45F734A49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7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D2C7F-4394-49BD-B0E5-45F734A495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7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D2C7F-4394-49BD-B0E5-45F734A495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9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D2C7F-4394-49BD-B0E5-45F734A495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1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72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" name="Rectangle 12"/>
          <p:cNvSpPr/>
          <p:nvPr userDrawn="1"/>
        </p:nvSpPr>
        <p:spPr bwMode="auto">
          <a:xfrm>
            <a:off x="5212080" y="2926080"/>
            <a:ext cx="3931920" cy="393192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 l="39535" t="22872" r="-41861" b="-22872"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4" name="Rectangle 23"/>
          <p:cNvSpPr>
            <a:spLocks noChangeArrowheads="1"/>
          </p:cNvSpPr>
          <p:nvPr userDrawn="1"/>
        </p:nvSpPr>
        <p:spPr bwMode="auto">
          <a:xfrm>
            <a:off x="8686800" y="3733800"/>
            <a:ext cx="76200" cy="21383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 rot="16200000">
            <a:off x="7658100" y="4838701"/>
            <a:ext cx="71437" cy="2138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065702" y="38862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DEE6-D6C8-43C3-887C-F27106318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021A-F3F4-44CE-B8A9-2495DADC4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1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7705-DCAC-4CE0-ADA6-E2B22917E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9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2305-FE5C-4533-9784-6ACCF65F9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3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B4E14-94D5-44E0-803E-C45BBF3D2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4854-A17C-423A-83ED-55650BD4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0BCB-781D-4A3F-9088-3E0C56EC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6BD2D-DD42-4156-9E8A-CF7DAA74F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9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519F-AF5C-48C9-8AF8-12D92555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3665D-B9D2-41DB-8042-24F744349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A0327-5178-4C55-81F6-9E30CEF3C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4F9A-2BF2-4D5F-98C8-720400628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37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8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9" name="Line 6"/>
              <p:cNvSpPr>
                <a:spLocks noChangeShapeType="1"/>
              </p:cNvSpPr>
              <p:nvPr/>
            </p:nvSpPr>
            <p:spPr bwMode="auto">
              <a:xfrm>
                <a:off x="240" y="950"/>
                <a:ext cx="5136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845DF62A-FDBC-4356-BEB7-D9426C19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212080" y="2926080"/>
            <a:ext cx="3931920" cy="3931920"/>
          </a:xfrm>
          <a:prstGeom prst="rect">
            <a:avLst/>
          </a:prstGeom>
          <a:blipFill dpi="0" rotWithShape="1">
            <a:blip r:embed="rId14">
              <a:alphaModFix amt="20000"/>
            </a:blip>
            <a:srcRect/>
            <a:stretch>
              <a:fillRect l="39535" t="22872" r="-41861" b="-22872"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ge.fsu.edu/sap/prgms_chemical.ht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eng.fsu.edu/cb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039604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7559" b="14331"/>
          <a:stretch>
            <a:fillRect/>
          </a:stretch>
        </p:blipFill>
        <p:spPr bwMode="auto">
          <a:xfrm>
            <a:off x="0" y="977900"/>
            <a:ext cx="9144000" cy="4724400"/>
          </a:xfrm>
          <a:prstGeom prst="rect">
            <a:avLst/>
          </a:prstGeom>
          <a:solidFill>
            <a:srgbClr val="CDC09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1677558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l"/>
            <a:r>
              <a:rPr lang="en-US" sz="4000" dirty="0" smtClean="0">
                <a:solidFill>
                  <a:srgbClr val="540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Academic Program </a:t>
            </a:r>
            <a:r>
              <a:rPr lang="en-US" sz="4000" smtClean="0">
                <a:solidFill>
                  <a:srgbClr val="540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Chemical</a:t>
            </a:r>
          </a:p>
          <a:p>
            <a:pPr algn="l"/>
            <a:r>
              <a:rPr lang="en-US" sz="4000" smtClean="0">
                <a:solidFill>
                  <a:srgbClr val="540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4000" dirty="0" smtClean="0">
              <a:solidFill>
                <a:srgbClr val="540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529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734627"/>
            <a:ext cx="9144000" cy="1143000"/>
          </a:xfrm>
          <a:prstGeom prst="rect">
            <a:avLst/>
          </a:prstGeom>
          <a:solidFill>
            <a:srgbClr val="782F40"/>
          </a:solidFill>
          <a:ln w="25400" cap="flat" cmpd="sng" algn="ctr">
            <a:solidFill>
              <a:srgbClr val="782F4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CDC092"/>
            </a:solidFill>
            <a:prstDash val="solid"/>
          </a:ln>
          <a:effectLst/>
        </p:spPr>
      </p:cxnSp>
      <p:pic>
        <p:nvPicPr>
          <p:cNvPr id="15" name="Picture 4" descr="K:\IC-Shared\AAA INFORMATION MANAGEMENT\Graphics\2009 SiegelGale Guidelines\CGE Logos\CGE_Sign_Horizontal_gold_seal_goldtxt.png"/>
          <p:cNvPicPr>
            <a:picLocks noChangeAspect="1" noChangeArrowheads="1"/>
          </p:cNvPicPr>
          <p:nvPr/>
        </p:nvPicPr>
        <p:blipFill rotWithShape="1">
          <a:blip r:embed="rId3" cstate="print"/>
          <a:srcRect l="-1026" r="-1026"/>
          <a:stretch/>
        </p:blipFill>
        <p:spPr bwMode="auto">
          <a:xfrm>
            <a:off x="152400" y="5918200"/>
            <a:ext cx="4191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143000" y="6438900"/>
            <a:ext cx="2590800" cy="342900"/>
          </a:xfrm>
          <a:prstGeom prst="rect">
            <a:avLst/>
          </a:prstGeom>
          <a:solidFill>
            <a:srgbClr val="782F4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5334001" y="4419600"/>
            <a:ext cx="3122613" cy="2306639"/>
            <a:chOff x="3360" y="2642"/>
            <a:chExt cx="1967" cy="1595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27" y="2642"/>
              <a:ext cx="1800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3360" y="3643"/>
              <a:ext cx="1800" cy="594"/>
            </a:xfrm>
            <a:prstGeom prst="rect">
              <a:avLst/>
            </a:prstGeom>
            <a:noFill/>
            <a:ln w="0">
              <a:solidFill>
                <a:srgbClr val="782F4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445" y="3746"/>
              <a:ext cx="45" cy="88"/>
            </a:xfrm>
            <a:custGeom>
              <a:avLst/>
              <a:gdLst>
                <a:gd name="T0" fmla="*/ 84 w 92"/>
                <a:gd name="T1" fmla="*/ 0 h 177"/>
                <a:gd name="T2" fmla="*/ 87 w 92"/>
                <a:gd name="T3" fmla="*/ 11 h 177"/>
                <a:gd name="T4" fmla="*/ 91 w 92"/>
                <a:gd name="T5" fmla="*/ 24 h 177"/>
                <a:gd name="T6" fmla="*/ 92 w 92"/>
                <a:gd name="T7" fmla="*/ 40 h 177"/>
                <a:gd name="T8" fmla="*/ 91 w 92"/>
                <a:gd name="T9" fmla="*/ 62 h 177"/>
                <a:gd name="T10" fmla="*/ 86 w 92"/>
                <a:gd name="T11" fmla="*/ 82 h 177"/>
                <a:gd name="T12" fmla="*/ 79 w 92"/>
                <a:gd name="T13" fmla="*/ 98 h 177"/>
                <a:gd name="T14" fmla="*/ 70 w 92"/>
                <a:gd name="T15" fmla="*/ 114 h 177"/>
                <a:gd name="T16" fmla="*/ 59 w 92"/>
                <a:gd name="T17" fmla="*/ 130 h 177"/>
                <a:gd name="T18" fmla="*/ 47 w 92"/>
                <a:gd name="T19" fmla="*/ 147 h 177"/>
                <a:gd name="T20" fmla="*/ 37 w 92"/>
                <a:gd name="T21" fmla="*/ 162 h 177"/>
                <a:gd name="T22" fmla="*/ 27 w 92"/>
                <a:gd name="T23" fmla="*/ 177 h 177"/>
                <a:gd name="T24" fmla="*/ 0 w 92"/>
                <a:gd name="T25" fmla="*/ 177 h 177"/>
                <a:gd name="T26" fmla="*/ 6 w 92"/>
                <a:gd name="T27" fmla="*/ 159 h 177"/>
                <a:gd name="T28" fmla="*/ 14 w 92"/>
                <a:gd name="T29" fmla="*/ 141 h 177"/>
                <a:gd name="T30" fmla="*/ 25 w 92"/>
                <a:gd name="T31" fmla="*/ 121 h 177"/>
                <a:gd name="T32" fmla="*/ 44 w 92"/>
                <a:gd name="T33" fmla="*/ 94 h 177"/>
                <a:gd name="T34" fmla="*/ 58 w 92"/>
                <a:gd name="T35" fmla="*/ 68 h 177"/>
                <a:gd name="T36" fmla="*/ 69 w 92"/>
                <a:gd name="T37" fmla="*/ 45 h 177"/>
                <a:gd name="T38" fmla="*/ 76 w 92"/>
                <a:gd name="T39" fmla="*/ 26 h 177"/>
                <a:gd name="T40" fmla="*/ 82 w 92"/>
                <a:gd name="T41" fmla="*/ 11 h 177"/>
                <a:gd name="T42" fmla="*/ 84 w 92"/>
                <a:gd name="T4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2" h="177">
                  <a:moveTo>
                    <a:pt x="84" y="0"/>
                  </a:moveTo>
                  <a:lnTo>
                    <a:pt x="87" y="11"/>
                  </a:lnTo>
                  <a:lnTo>
                    <a:pt x="91" y="24"/>
                  </a:lnTo>
                  <a:lnTo>
                    <a:pt x="92" y="40"/>
                  </a:lnTo>
                  <a:lnTo>
                    <a:pt x="91" y="62"/>
                  </a:lnTo>
                  <a:lnTo>
                    <a:pt x="86" y="82"/>
                  </a:lnTo>
                  <a:lnTo>
                    <a:pt x="79" y="98"/>
                  </a:lnTo>
                  <a:lnTo>
                    <a:pt x="70" y="114"/>
                  </a:lnTo>
                  <a:lnTo>
                    <a:pt x="59" y="130"/>
                  </a:lnTo>
                  <a:lnTo>
                    <a:pt x="47" y="147"/>
                  </a:lnTo>
                  <a:lnTo>
                    <a:pt x="37" y="162"/>
                  </a:lnTo>
                  <a:lnTo>
                    <a:pt x="27" y="177"/>
                  </a:lnTo>
                  <a:lnTo>
                    <a:pt x="0" y="177"/>
                  </a:lnTo>
                  <a:lnTo>
                    <a:pt x="6" y="159"/>
                  </a:lnTo>
                  <a:lnTo>
                    <a:pt x="14" y="141"/>
                  </a:lnTo>
                  <a:lnTo>
                    <a:pt x="25" y="121"/>
                  </a:lnTo>
                  <a:lnTo>
                    <a:pt x="44" y="94"/>
                  </a:lnTo>
                  <a:lnTo>
                    <a:pt x="58" y="68"/>
                  </a:lnTo>
                  <a:lnTo>
                    <a:pt x="69" y="45"/>
                  </a:lnTo>
                  <a:lnTo>
                    <a:pt x="76" y="26"/>
                  </a:lnTo>
                  <a:lnTo>
                    <a:pt x="82" y="1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431" y="3723"/>
              <a:ext cx="51" cy="111"/>
            </a:xfrm>
            <a:custGeom>
              <a:avLst/>
              <a:gdLst>
                <a:gd name="T0" fmla="*/ 99 w 101"/>
                <a:gd name="T1" fmla="*/ 0 h 223"/>
                <a:gd name="T2" fmla="*/ 101 w 101"/>
                <a:gd name="T3" fmla="*/ 23 h 223"/>
                <a:gd name="T4" fmla="*/ 98 w 101"/>
                <a:gd name="T5" fmla="*/ 46 h 223"/>
                <a:gd name="T6" fmla="*/ 90 w 101"/>
                <a:gd name="T7" fmla="*/ 69 h 223"/>
                <a:gd name="T8" fmla="*/ 80 w 101"/>
                <a:gd name="T9" fmla="*/ 91 h 223"/>
                <a:gd name="T10" fmla="*/ 66 w 101"/>
                <a:gd name="T11" fmla="*/ 114 h 223"/>
                <a:gd name="T12" fmla="*/ 51 w 101"/>
                <a:gd name="T13" fmla="*/ 138 h 223"/>
                <a:gd name="T14" fmla="*/ 35 w 101"/>
                <a:gd name="T15" fmla="*/ 165 h 223"/>
                <a:gd name="T16" fmla="*/ 21 w 101"/>
                <a:gd name="T17" fmla="*/ 194 h 223"/>
                <a:gd name="T18" fmla="*/ 8 w 101"/>
                <a:gd name="T19" fmla="*/ 223 h 223"/>
                <a:gd name="T20" fmla="*/ 1 w 101"/>
                <a:gd name="T21" fmla="*/ 223 h 223"/>
                <a:gd name="T22" fmla="*/ 0 w 101"/>
                <a:gd name="T23" fmla="*/ 215 h 223"/>
                <a:gd name="T24" fmla="*/ 0 w 101"/>
                <a:gd name="T25" fmla="*/ 207 h 223"/>
                <a:gd name="T26" fmla="*/ 2 w 101"/>
                <a:gd name="T27" fmla="*/ 179 h 223"/>
                <a:gd name="T28" fmla="*/ 9 w 101"/>
                <a:gd name="T29" fmla="*/ 153 h 223"/>
                <a:gd name="T30" fmla="*/ 20 w 101"/>
                <a:gd name="T31" fmla="*/ 128 h 223"/>
                <a:gd name="T32" fmla="*/ 32 w 101"/>
                <a:gd name="T33" fmla="*/ 104 h 223"/>
                <a:gd name="T34" fmla="*/ 46 w 101"/>
                <a:gd name="T35" fmla="*/ 82 h 223"/>
                <a:gd name="T36" fmla="*/ 61 w 101"/>
                <a:gd name="T37" fmla="*/ 61 h 223"/>
                <a:gd name="T38" fmla="*/ 75 w 101"/>
                <a:gd name="T39" fmla="*/ 41 h 223"/>
                <a:gd name="T40" fmla="*/ 88 w 101"/>
                <a:gd name="T41" fmla="*/ 20 h 223"/>
                <a:gd name="T42" fmla="*/ 99 w 101"/>
                <a:gd name="T4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1" h="223">
                  <a:moveTo>
                    <a:pt x="99" y="0"/>
                  </a:moveTo>
                  <a:lnTo>
                    <a:pt x="101" y="23"/>
                  </a:lnTo>
                  <a:lnTo>
                    <a:pt x="98" y="46"/>
                  </a:lnTo>
                  <a:lnTo>
                    <a:pt x="90" y="69"/>
                  </a:lnTo>
                  <a:lnTo>
                    <a:pt x="80" y="91"/>
                  </a:lnTo>
                  <a:lnTo>
                    <a:pt x="66" y="114"/>
                  </a:lnTo>
                  <a:lnTo>
                    <a:pt x="51" y="138"/>
                  </a:lnTo>
                  <a:lnTo>
                    <a:pt x="35" y="165"/>
                  </a:lnTo>
                  <a:lnTo>
                    <a:pt x="21" y="194"/>
                  </a:lnTo>
                  <a:lnTo>
                    <a:pt x="8" y="223"/>
                  </a:lnTo>
                  <a:lnTo>
                    <a:pt x="1" y="223"/>
                  </a:lnTo>
                  <a:lnTo>
                    <a:pt x="0" y="215"/>
                  </a:lnTo>
                  <a:lnTo>
                    <a:pt x="0" y="207"/>
                  </a:lnTo>
                  <a:lnTo>
                    <a:pt x="2" y="179"/>
                  </a:lnTo>
                  <a:lnTo>
                    <a:pt x="9" y="153"/>
                  </a:lnTo>
                  <a:lnTo>
                    <a:pt x="20" y="128"/>
                  </a:lnTo>
                  <a:lnTo>
                    <a:pt x="32" y="104"/>
                  </a:lnTo>
                  <a:lnTo>
                    <a:pt x="46" y="82"/>
                  </a:lnTo>
                  <a:lnTo>
                    <a:pt x="61" y="61"/>
                  </a:lnTo>
                  <a:lnTo>
                    <a:pt x="75" y="41"/>
                  </a:lnTo>
                  <a:lnTo>
                    <a:pt x="88" y="2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396" y="3646"/>
              <a:ext cx="81" cy="188"/>
            </a:xfrm>
            <a:custGeom>
              <a:avLst/>
              <a:gdLst>
                <a:gd name="T0" fmla="*/ 130 w 161"/>
                <a:gd name="T1" fmla="*/ 0 h 378"/>
                <a:gd name="T2" fmla="*/ 144 w 161"/>
                <a:gd name="T3" fmla="*/ 21 h 378"/>
                <a:gd name="T4" fmla="*/ 153 w 161"/>
                <a:gd name="T5" fmla="*/ 42 h 378"/>
                <a:gd name="T6" fmla="*/ 158 w 161"/>
                <a:gd name="T7" fmla="*/ 63 h 378"/>
                <a:gd name="T8" fmla="*/ 161 w 161"/>
                <a:gd name="T9" fmla="*/ 82 h 378"/>
                <a:gd name="T10" fmla="*/ 161 w 161"/>
                <a:gd name="T11" fmla="*/ 97 h 378"/>
                <a:gd name="T12" fmla="*/ 161 w 161"/>
                <a:gd name="T13" fmla="*/ 115 h 378"/>
                <a:gd name="T14" fmla="*/ 159 w 161"/>
                <a:gd name="T15" fmla="*/ 129 h 378"/>
                <a:gd name="T16" fmla="*/ 155 w 161"/>
                <a:gd name="T17" fmla="*/ 143 h 378"/>
                <a:gd name="T18" fmla="*/ 148 w 161"/>
                <a:gd name="T19" fmla="*/ 156 h 378"/>
                <a:gd name="T20" fmla="*/ 140 w 161"/>
                <a:gd name="T21" fmla="*/ 172 h 378"/>
                <a:gd name="T22" fmla="*/ 130 w 161"/>
                <a:gd name="T23" fmla="*/ 188 h 378"/>
                <a:gd name="T24" fmla="*/ 117 w 161"/>
                <a:gd name="T25" fmla="*/ 208 h 378"/>
                <a:gd name="T26" fmla="*/ 100 w 161"/>
                <a:gd name="T27" fmla="*/ 230 h 378"/>
                <a:gd name="T28" fmla="*/ 84 w 161"/>
                <a:gd name="T29" fmla="*/ 257 h 378"/>
                <a:gd name="T30" fmla="*/ 72 w 161"/>
                <a:gd name="T31" fmla="*/ 281 h 378"/>
                <a:gd name="T32" fmla="*/ 64 w 161"/>
                <a:gd name="T33" fmla="*/ 301 h 378"/>
                <a:gd name="T34" fmla="*/ 59 w 161"/>
                <a:gd name="T35" fmla="*/ 320 h 378"/>
                <a:gd name="T36" fmla="*/ 57 w 161"/>
                <a:gd name="T37" fmla="*/ 336 h 378"/>
                <a:gd name="T38" fmla="*/ 56 w 161"/>
                <a:gd name="T39" fmla="*/ 352 h 378"/>
                <a:gd name="T40" fmla="*/ 55 w 161"/>
                <a:gd name="T41" fmla="*/ 367 h 378"/>
                <a:gd name="T42" fmla="*/ 56 w 161"/>
                <a:gd name="T43" fmla="*/ 372 h 378"/>
                <a:gd name="T44" fmla="*/ 56 w 161"/>
                <a:gd name="T45" fmla="*/ 378 h 378"/>
                <a:gd name="T46" fmla="*/ 47 w 161"/>
                <a:gd name="T47" fmla="*/ 378 h 378"/>
                <a:gd name="T48" fmla="*/ 32 w 161"/>
                <a:gd name="T49" fmla="*/ 350 h 378"/>
                <a:gd name="T50" fmla="*/ 19 w 161"/>
                <a:gd name="T51" fmla="*/ 324 h 378"/>
                <a:gd name="T52" fmla="*/ 9 w 161"/>
                <a:gd name="T53" fmla="*/ 300 h 378"/>
                <a:gd name="T54" fmla="*/ 2 w 161"/>
                <a:gd name="T55" fmla="*/ 275 h 378"/>
                <a:gd name="T56" fmla="*/ 0 w 161"/>
                <a:gd name="T57" fmla="*/ 250 h 378"/>
                <a:gd name="T58" fmla="*/ 2 w 161"/>
                <a:gd name="T59" fmla="*/ 233 h 378"/>
                <a:gd name="T60" fmla="*/ 7 w 161"/>
                <a:gd name="T61" fmla="*/ 214 h 378"/>
                <a:gd name="T62" fmla="*/ 13 w 161"/>
                <a:gd name="T63" fmla="*/ 192 h 378"/>
                <a:gd name="T64" fmla="*/ 21 w 161"/>
                <a:gd name="T65" fmla="*/ 169 h 378"/>
                <a:gd name="T66" fmla="*/ 28 w 161"/>
                <a:gd name="T67" fmla="*/ 146 h 378"/>
                <a:gd name="T68" fmla="*/ 36 w 161"/>
                <a:gd name="T69" fmla="*/ 125 h 378"/>
                <a:gd name="T70" fmla="*/ 40 w 161"/>
                <a:gd name="T71" fmla="*/ 104 h 378"/>
                <a:gd name="T72" fmla="*/ 43 w 161"/>
                <a:gd name="T73" fmla="*/ 87 h 378"/>
                <a:gd name="T74" fmla="*/ 41 w 161"/>
                <a:gd name="T75" fmla="*/ 84 h 378"/>
                <a:gd name="T76" fmla="*/ 41 w 161"/>
                <a:gd name="T77" fmla="*/ 82 h 378"/>
                <a:gd name="T78" fmla="*/ 41 w 161"/>
                <a:gd name="T79" fmla="*/ 80 h 378"/>
                <a:gd name="T80" fmla="*/ 49 w 161"/>
                <a:gd name="T81" fmla="*/ 91 h 378"/>
                <a:gd name="T82" fmla="*/ 56 w 161"/>
                <a:gd name="T83" fmla="*/ 104 h 378"/>
                <a:gd name="T84" fmla="*/ 61 w 161"/>
                <a:gd name="T85" fmla="*/ 120 h 378"/>
                <a:gd name="T86" fmla="*/ 63 w 161"/>
                <a:gd name="T87" fmla="*/ 139 h 378"/>
                <a:gd name="T88" fmla="*/ 62 w 161"/>
                <a:gd name="T89" fmla="*/ 161 h 378"/>
                <a:gd name="T90" fmla="*/ 58 w 161"/>
                <a:gd name="T91" fmla="*/ 185 h 378"/>
                <a:gd name="T92" fmla="*/ 81 w 161"/>
                <a:gd name="T93" fmla="*/ 151 h 378"/>
                <a:gd name="T94" fmla="*/ 100 w 161"/>
                <a:gd name="T95" fmla="*/ 119 h 378"/>
                <a:gd name="T96" fmla="*/ 115 w 161"/>
                <a:gd name="T97" fmla="*/ 90 h 378"/>
                <a:gd name="T98" fmla="*/ 124 w 161"/>
                <a:gd name="T99" fmla="*/ 61 h 378"/>
                <a:gd name="T100" fmla="*/ 129 w 161"/>
                <a:gd name="T101" fmla="*/ 32 h 378"/>
                <a:gd name="T102" fmla="*/ 130 w 161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378">
                  <a:moveTo>
                    <a:pt x="130" y="0"/>
                  </a:moveTo>
                  <a:lnTo>
                    <a:pt x="144" y="21"/>
                  </a:lnTo>
                  <a:lnTo>
                    <a:pt x="153" y="42"/>
                  </a:lnTo>
                  <a:lnTo>
                    <a:pt x="158" y="63"/>
                  </a:lnTo>
                  <a:lnTo>
                    <a:pt x="161" y="82"/>
                  </a:lnTo>
                  <a:lnTo>
                    <a:pt x="161" y="97"/>
                  </a:lnTo>
                  <a:lnTo>
                    <a:pt x="161" y="115"/>
                  </a:lnTo>
                  <a:lnTo>
                    <a:pt x="159" y="129"/>
                  </a:lnTo>
                  <a:lnTo>
                    <a:pt x="155" y="143"/>
                  </a:lnTo>
                  <a:lnTo>
                    <a:pt x="148" y="156"/>
                  </a:lnTo>
                  <a:lnTo>
                    <a:pt x="140" y="172"/>
                  </a:lnTo>
                  <a:lnTo>
                    <a:pt x="130" y="188"/>
                  </a:lnTo>
                  <a:lnTo>
                    <a:pt x="117" y="208"/>
                  </a:lnTo>
                  <a:lnTo>
                    <a:pt x="100" y="230"/>
                  </a:lnTo>
                  <a:lnTo>
                    <a:pt x="84" y="257"/>
                  </a:lnTo>
                  <a:lnTo>
                    <a:pt x="72" y="281"/>
                  </a:lnTo>
                  <a:lnTo>
                    <a:pt x="64" y="301"/>
                  </a:lnTo>
                  <a:lnTo>
                    <a:pt x="59" y="320"/>
                  </a:lnTo>
                  <a:lnTo>
                    <a:pt x="57" y="336"/>
                  </a:lnTo>
                  <a:lnTo>
                    <a:pt x="56" y="352"/>
                  </a:lnTo>
                  <a:lnTo>
                    <a:pt x="55" y="367"/>
                  </a:lnTo>
                  <a:lnTo>
                    <a:pt x="56" y="372"/>
                  </a:lnTo>
                  <a:lnTo>
                    <a:pt x="56" y="378"/>
                  </a:lnTo>
                  <a:lnTo>
                    <a:pt x="47" y="378"/>
                  </a:lnTo>
                  <a:lnTo>
                    <a:pt x="32" y="350"/>
                  </a:lnTo>
                  <a:lnTo>
                    <a:pt x="19" y="324"/>
                  </a:lnTo>
                  <a:lnTo>
                    <a:pt x="9" y="300"/>
                  </a:lnTo>
                  <a:lnTo>
                    <a:pt x="2" y="275"/>
                  </a:lnTo>
                  <a:lnTo>
                    <a:pt x="0" y="250"/>
                  </a:lnTo>
                  <a:lnTo>
                    <a:pt x="2" y="233"/>
                  </a:lnTo>
                  <a:lnTo>
                    <a:pt x="7" y="214"/>
                  </a:lnTo>
                  <a:lnTo>
                    <a:pt x="13" y="192"/>
                  </a:lnTo>
                  <a:lnTo>
                    <a:pt x="21" y="169"/>
                  </a:lnTo>
                  <a:lnTo>
                    <a:pt x="28" y="146"/>
                  </a:lnTo>
                  <a:lnTo>
                    <a:pt x="36" y="125"/>
                  </a:lnTo>
                  <a:lnTo>
                    <a:pt x="40" y="104"/>
                  </a:lnTo>
                  <a:lnTo>
                    <a:pt x="43" y="87"/>
                  </a:lnTo>
                  <a:lnTo>
                    <a:pt x="41" y="84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9" y="91"/>
                  </a:lnTo>
                  <a:lnTo>
                    <a:pt x="56" y="104"/>
                  </a:lnTo>
                  <a:lnTo>
                    <a:pt x="61" y="120"/>
                  </a:lnTo>
                  <a:lnTo>
                    <a:pt x="63" y="139"/>
                  </a:lnTo>
                  <a:lnTo>
                    <a:pt x="62" y="161"/>
                  </a:lnTo>
                  <a:lnTo>
                    <a:pt x="58" y="185"/>
                  </a:lnTo>
                  <a:lnTo>
                    <a:pt x="81" y="151"/>
                  </a:lnTo>
                  <a:lnTo>
                    <a:pt x="100" y="119"/>
                  </a:lnTo>
                  <a:lnTo>
                    <a:pt x="115" y="90"/>
                  </a:lnTo>
                  <a:lnTo>
                    <a:pt x="124" y="61"/>
                  </a:lnTo>
                  <a:lnTo>
                    <a:pt x="129" y="3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549" y="3842"/>
              <a:ext cx="100" cy="126"/>
            </a:xfrm>
            <a:custGeom>
              <a:avLst/>
              <a:gdLst>
                <a:gd name="T0" fmla="*/ 54 w 198"/>
                <a:gd name="T1" fmla="*/ 46 h 253"/>
                <a:gd name="T2" fmla="*/ 54 w 198"/>
                <a:gd name="T3" fmla="*/ 114 h 253"/>
                <a:gd name="T4" fmla="*/ 92 w 198"/>
                <a:gd name="T5" fmla="*/ 114 h 253"/>
                <a:gd name="T6" fmla="*/ 110 w 198"/>
                <a:gd name="T7" fmla="*/ 113 h 253"/>
                <a:gd name="T8" fmla="*/ 123 w 198"/>
                <a:gd name="T9" fmla="*/ 110 h 253"/>
                <a:gd name="T10" fmla="*/ 133 w 198"/>
                <a:gd name="T11" fmla="*/ 102 h 253"/>
                <a:gd name="T12" fmla="*/ 138 w 198"/>
                <a:gd name="T13" fmla="*/ 92 h 253"/>
                <a:gd name="T14" fmla="*/ 140 w 198"/>
                <a:gd name="T15" fmla="*/ 79 h 253"/>
                <a:gd name="T16" fmla="*/ 138 w 198"/>
                <a:gd name="T17" fmla="*/ 66 h 253"/>
                <a:gd name="T18" fmla="*/ 133 w 198"/>
                <a:gd name="T19" fmla="*/ 56 h 253"/>
                <a:gd name="T20" fmla="*/ 123 w 198"/>
                <a:gd name="T21" fmla="*/ 50 h 253"/>
                <a:gd name="T22" fmla="*/ 110 w 198"/>
                <a:gd name="T23" fmla="*/ 47 h 253"/>
                <a:gd name="T24" fmla="*/ 92 w 198"/>
                <a:gd name="T25" fmla="*/ 46 h 253"/>
                <a:gd name="T26" fmla="*/ 54 w 198"/>
                <a:gd name="T27" fmla="*/ 46 h 253"/>
                <a:gd name="T28" fmla="*/ 0 w 198"/>
                <a:gd name="T29" fmla="*/ 0 h 253"/>
                <a:gd name="T30" fmla="*/ 94 w 198"/>
                <a:gd name="T31" fmla="*/ 0 h 253"/>
                <a:gd name="T32" fmla="*/ 120 w 198"/>
                <a:gd name="T33" fmla="*/ 1 h 253"/>
                <a:gd name="T34" fmla="*/ 141 w 198"/>
                <a:gd name="T35" fmla="*/ 5 h 253"/>
                <a:gd name="T36" fmla="*/ 160 w 198"/>
                <a:gd name="T37" fmla="*/ 13 h 253"/>
                <a:gd name="T38" fmla="*/ 175 w 198"/>
                <a:gd name="T39" fmla="*/ 24 h 253"/>
                <a:gd name="T40" fmla="*/ 185 w 198"/>
                <a:gd name="T41" fmla="*/ 38 h 253"/>
                <a:gd name="T42" fmla="*/ 192 w 198"/>
                <a:gd name="T43" fmla="*/ 56 h 253"/>
                <a:gd name="T44" fmla="*/ 195 w 198"/>
                <a:gd name="T45" fmla="*/ 78 h 253"/>
                <a:gd name="T46" fmla="*/ 193 w 198"/>
                <a:gd name="T47" fmla="*/ 97 h 253"/>
                <a:gd name="T48" fmla="*/ 188 w 198"/>
                <a:gd name="T49" fmla="*/ 112 h 253"/>
                <a:gd name="T50" fmla="*/ 181 w 198"/>
                <a:gd name="T51" fmla="*/ 125 h 253"/>
                <a:gd name="T52" fmla="*/ 171 w 198"/>
                <a:gd name="T53" fmla="*/ 136 h 253"/>
                <a:gd name="T54" fmla="*/ 158 w 198"/>
                <a:gd name="T55" fmla="*/ 144 h 253"/>
                <a:gd name="T56" fmla="*/ 141 w 198"/>
                <a:gd name="T57" fmla="*/ 150 h 253"/>
                <a:gd name="T58" fmla="*/ 198 w 198"/>
                <a:gd name="T59" fmla="*/ 253 h 253"/>
                <a:gd name="T60" fmla="*/ 139 w 198"/>
                <a:gd name="T61" fmla="*/ 253 h 253"/>
                <a:gd name="T62" fmla="*/ 87 w 198"/>
                <a:gd name="T63" fmla="*/ 158 h 253"/>
                <a:gd name="T64" fmla="*/ 54 w 198"/>
                <a:gd name="T65" fmla="*/ 158 h 253"/>
                <a:gd name="T66" fmla="*/ 54 w 198"/>
                <a:gd name="T67" fmla="*/ 253 h 253"/>
                <a:gd name="T68" fmla="*/ 0 w 198"/>
                <a:gd name="T69" fmla="*/ 253 h 253"/>
                <a:gd name="T70" fmla="*/ 0 w 198"/>
                <a:gd name="T7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8" h="253">
                  <a:moveTo>
                    <a:pt x="54" y="46"/>
                  </a:moveTo>
                  <a:lnTo>
                    <a:pt x="54" y="114"/>
                  </a:lnTo>
                  <a:lnTo>
                    <a:pt x="92" y="114"/>
                  </a:lnTo>
                  <a:lnTo>
                    <a:pt x="110" y="113"/>
                  </a:lnTo>
                  <a:lnTo>
                    <a:pt x="123" y="110"/>
                  </a:lnTo>
                  <a:lnTo>
                    <a:pt x="133" y="102"/>
                  </a:lnTo>
                  <a:lnTo>
                    <a:pt x="138" y="92"/>
                  </a:lnTo>
                  <a:lnTo>
                    <a:pt x="140" y="79"/>
                  </a:lnTo>
                  <a:lnTo>
                    <a:pt x="138" y="66"/>
                  </a:lnTo>
                  <a:lnTo>
                    <a:pt x="133" y="56"/>
                  </a:lnTo>
                  <a:lnTo>
                    <a:pt x="123" y="50"/>
                  </a:lnTo>
                  <a:lnTo>
                    <a:pt x="110" y="47"/>
                  </a:lnTo>
                  <a:lnTo>
                    <a:pt x="92" y="46"/>
                  </a:lnTo>
                  <a:lnTo>
                    <a:pt x="54" y="46"/>
                  </a:lnTo>
                  <a:close/>
                  <a:moveTo>
                    <a:pt x="0" y="0"/>
                  </a:moveTo>
                  <a:lnTo>
                    <a:pt x="94" y="0"/>
                  </a:lnTo>
                  <a:lnTo>
                    <a:pt x="120" y="1"/>
                  </a:lnTo>
                  <a:lnTo>
                    <a:pt x="141" y="5"/>
                  </a:lnTo>
                  <a:lnTo>
                    <a:pt x="160" y="13"/>
                  </a:lnTo>
                  <a:lnTo>
                    <a:pt x="175" y="24"/>
                  </a:lnTo>
                  <a:lnTo>
                    <a:pt x="185" y="38"/>
                  </a:lnTo>
                  <a:lnTo>
                    <a:pt x="192" y="56"/>
                  </a:lnTo>
                  <a:lnTo>
                    <a:pt x="195" y="78"/>
                  </a:lnTo>
                  <a:lnTo>
                    <a:pt x="193" y="97"/>
                  </a:lnTo>
                  <a:lnTo>
                    <a:pt x="188" y="112"/>
                  </a:lnTo>
                  <a:lnTo>
                    <a:pt x="181" y="125"/>
                  </a:lnTo>
                  <a:lnTo>
                    <a:pt x="171" y="136"/>
                  </a:lnTo>
                  <a:lnTo>
                    <a:pt x="158" y="144"/>
                  </a:lnTo>
                  <a:lnTo>
                    <a:pt x="141" y="150"/>
                  </a:lnTo>
                  <a:lnTo>
                    <a:pt x="198" y="253"/>
                  </a:lnTo>
                  <a:lnTo>
                    <a:pt x="139" y="253"/>
                  </a:lnTo>
                  <a:lnTo>
                    <a:pt x="87" y="158"/>
                  </a:lnTo>
                  <a:lnTo>
                    <a:pt x="54" y="158"/>
                  </a:lnTo>
                  <a:lnTo>
                    <a:pt x="54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662" y="3841"/>
              <a:ext cx="117" cy="127"/>
            </a:xfrm>
            <a:custGeom>
              <a:avLst/>
              <a:gdLst>
                <a:gd name="T0" fmla="*/ 115 w 234"/>
                <a:gd name="T1" fmla="*/ 71 h 254"/>
                <a:gd name="T2" fmla="*/ 85 w 234"/>
                <a:gd name="T3" fmla="*/ 157 h 254"/>
                <a:gd name="T4" fmla="*/ 145 w 234"/>
                <a:gd name="T5" fmla="*/ 157 h 254"/>
                <a:gd name="T6" fmla="*/ 116 w 234"/>
                <a:gd name="T7" fmla="*/ 71 h 254"/>
                <a:gd name="T8" fmla="*/ 115 w 234"/>
                <a:gd name="T9" fmla="*/ 71 h 254"/>
                <a:gd name="T10" fmla="*/ 91 w 234"/>
                <a:gd name="T11" fmla="*/ 0 h 254"/>
                <a:gd name="T12" fmla="*/ 143 w 234"/>
                <a:gd name="T13" fmla="*/ 0 h 254"/>
                <a:gd name="T14" fmla="*/ 234 w 234"/>
                <a:gd name="T15" fmla="*/ 254 h 254"/>
                <a:gd name="T16" fmla="*/ 177 w 234"/>
                <a:gd name="T17" fmla="*/ 254 h 254"/>
                <a:gd name="T18" fmla="*/ 157 w 234"/>
                <a:gd name="T19" fmla="*/ 197 h 254"/>
                <a:gd name="T20" fmla="*/ 71 w 234"/>
                <a:gd name="T21" fmla="*/ 197 h 254"/>
                <a:gd name="T22" fmla="*/ 53 w 234"/>
                <a:gd name="T23" fmla="*/ 254 h 254"/>
                <a:gd name="T24" fmla="*/ 0 w 234"/>
                <a:gd name="T25" fmla="*/ 254 h 254"/>
                <a:gd name="T26" fmla="*/ 91 w 234"/>
                <a:gd name="T2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254">
                  <a:moveTo>
                    <a:pt x="115" y="71"/>
                  </a:moveTo>
                  <a:lnTo>
                    <a:pt x="85" y="157"/>
                  </a:lnTo>
                  <a:lnTo>
                    <a:pt x="145" y="157"/>
                  </a:lnTo>
                  <a:lnTo>
                    <a:pt x="116" y="71"/>
                  </a:lnTo>
                  <a:lnTo>
                    <a:pt x="115" y="71"/>
                  </a:lnTo>
                  <a:close/>
                  <a:moveTo>
                    <a:pt x="91" y="0"/>
                  </a:moveTo>
                  <a:lnTo>
                    <a:pt x="143" y="0"/>
                  </a:lnTo>
                  <a:lnTo>
                    <a:pt x="234" y="254"/>
                  </a:lnTo>
                  <a:lnTo>
                    <a:pt x="177" y="254"/>
                  </a:lnTo>
                  <a:lnTo>
                    <a:pt x="157" y="197"/>
                  </a:lnTo>
                  <a:lnTo>
                    <a:pt x="71" y="197"/>
                  </a:lnTo>
                  <a:lnTo>
                    <a:pt x="53" y="254"/>
                  </a:lnTo>
                  <a:lnTo>
                    <a:pt x="0" y="25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1"/>
            <p:cNvSpPr>
              <a:spLocks noChangeArrowheads="1"/>
            </p:cNvSpPr>
            <p:nvPr/>
          </p:nvSpPr>
          <p:spPr bwMode="auto">
            <a:xfrm>
              <a:off x="3800" y="3842"/>
              <a:ext cx="28" cy="126"/>
            </a:xfrm>
            <a:prstGeom prst="rect">
              <a:avLst/>
            </a:pr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3853" y="3839"/>
              <a:ext cx="104" cy="132"/>
            </a:xfrm>
            <a:custGeom>
              <a:avLst/>
              <a:gdLst>
                <a:gd name="T0" fmla="*/ 128 w 210"/>
                <a:gd name="T1" fmla="*/ 3 h 264"/>
                <a:gd name="T2" fmla="*/ 166 w 210"/>
                <a:gd name="T3" fmla="*/ 17 h 264"/>
                <a:gd name="T4" fmla="*/ 193 w 210"/>
                <a:gd name="T5" fmla="*/ 40 h 264"/>
                <a:gd name="T6" fmla="*/ 165 w 210"/>
                <a:gd name="T7" fmla="*/ 82 h 264"/>
                <a:gd name="T8" fmla="*/ 138 w 210"/>
                <a:gd name="T9" fmla="*/ 56 h 264"/>
                <a:gd name="T10" fmla="*/ 103 w 210"/>
                <a:gd name="T11" fmla="*/ 46 h 264"/>
                <a:gd name="T12" fmla="*/ 75 w 210"/>
                <a:gd name="T13" fmla="*/ 54 h 264"/>
                <a:gd name="T14" fmla="*/ 66 w 210"/>
                <a:gd name="T15" fmla="*/ 71 h 264"/>
                <a:gd name="T16" fmla="*/ 74 w 210"/>
                <a:gd name="T17" fmla="*/ 91 h 264"/>
                <a:gd name="T18" fmla="*/ 99 w 210"/>
                <a:gd name="T19" fmla="*/ 103 h 264"/>
                <a:gd name="T20" fmla="*/ 134 w 210"/>
                <a:gd name="T21" fmla="*/ 113 h 264"/>
                <a:gd name="T22" fmla="*/ 167 w 210"/>
                <a:gd name="T23" fmla="*/ 125 h 264"/>
                <a:gd name="T24" fmla="*/ 192 w 210"/>
                <a:gd name="T25" fmla="*/ 142 h 264"/>
                <a:gd name="T26" fmla="*/ 207 w 210"/>
                <a:gd name="T27" fmla="*/ 168 h 264"/>
                <a:gd name="T28" fmla="*/ 208 w 210"/>
                <a:gd name="T29" fmla="*/ 201 h 264"/>
                <a:gd name="T30" fmla="*/ 196 w 210"/>
                <a:gd name="T31" fmla="*/ 229 h 264"/>
                <a:gd name="T32" fmla="*/ 171 w 210"/>
                <a:gd name="T33" fmla="*/ 250 h 264"/>
                <a:gd name="T34" fmla="*/ 133 w 210"/>
                <a:gd name="T35" fmla="*/ 262 h 264"/>
                <a:gd name="T36" fmla="*/ 83 w 210"/>
                <a:gd name="T37" fmla="*/ 262 h 264"/>
                <a:gd name="T38" fmla="*/ 42 w 210"/>
                <a:gd name="T39" fmla="*/ 246 h 264"/>
                <a:gd name="T40" fmla="*/ 11 w 210"/>
                <a:gd name="T41" fmla="*/ 218 h 264"/>
                <a:gd name="T42" fmla="*/ 43 w 210"/>
                <a:gd name="T43" fmla="*/ 176 h 264"/>
                <a:gd name="T44" fmla="*/ 64 w 210"/>
                <a:gd name="T45" fmla="*/ 203 h 264"/>
                <a:gd name="T46" fmla="*/ 94 w 210"/>
                <a:gd name="T47" fmla="*/ 217 h 264"/>
                <a:gd name="T48" fmla="*/ 126 w 210"/>
                <a:gd name="T49" fmla="*/ 218 h 264"/>
                <a:gd name="T50" fmla="*/ 147 w 210"/>
                <a:gd name="T51" fmla="*/ 209 h 264"/>
                <a:gd name="T52" fmla="*/ 155 w 210"/>
                <a:gd name="T53" fmla="*/ 190 h 264"/>
                <a:gd name="T54" fmla="*/ 147 w 210"/>
                <a:gd name="T55" fmla="*/ 171 h 264"/>
                <a:gd name="T56" fmla="*/ 122 w 210"/>
                <a:gd name="T57" fmla="*/ 159 h 264"/>
                <a:gd name="T58" fmla="*/ 87 w 210"/>
                <a:gd name="T59" fmla="*/ 149 h 264"/>
                <a:gd name="T60" fmla="*/ 55 w 210"/>
                <a:gd name="T61" fmla="*/ 138 h 264"/>
                <a:gd name="T62" fmla="*/ 28 w 210"/>
                <a:gd name="T63" fmla="*/ 121 h 264"/>
                <a:gd name="T64" fmla="*/ 13 w 210"/>
                <a:gd name="T65" fmla="*/ 94 h 264"/>
                <a:gd name="T66" fmla="*/ 14 w 210"/>
                <a:gd name="T67" fmla="*/ 57 h 264"/>
                <a:gd name="T68" fmla="*/ 31 w 210"/>
                <a:gd name="T69" fmla="*/ 27 h 264"/>
                <a:gd name="T70" fmla="*/ 61 w 210"/>
                <a:gd name="T71" fmla="*/ 8 h 264"/>
                <a:gd name="T72" fmla="*/ 103 w 210"/>
                <a:gd name="T7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0" h="264">
                  <a:moveTo>
                    <a:pt x="103" y="0"/>
                  </a:moveTo>
                  <a:lnTo>
                    <a:pt x="128" y="3"/>
                  </a:lnTo>
                  <a:lnTo>
                    <a:pt x="148" y="8"/>
                  </a:lnTo>
                  <a:lnTo>
                    <a:pt x="166" y="17"/>
                  </a:lnTo>
                  <a:lnTo>
                    <a:pt x="181" y="28"/>
                  </a:lnTo>
                  <a:lnTo>
                    <a:pt x="193" y="40"/>
                  </a:lnTo>
                  <a:lnTo>
                    <a:pt x="204" y="53"/>
                  </a:lnTo>
                  <a:lnTo>
                    <a:pt x="165" y="82"/>
                  </a:lnTo>
                  <a:lnTo>
                    <a:pt x="153" y="68"/>
                  </a:lnTo>
                  <a:lnTo>
                    <a:pt x="138" y="56"/>
                  </a:lnTo>
                  <a:lnTo>
                    <a:pt x="121" y="49"/>
                  </a:lnTo>
                  <a:lnTo>
                    <a:pt x="103" y="46"/>
                  </a:lnTo>
                  <a:lnTo>
                    <a:pt x="87" y="48"/>
                  </a:lnTo>
                  <a:lnTo>
                    <a:pt x="75" y="54"/>
                  </a:lnTo>
                  <a:lnTo>
                    <a:pt x="69" y="61"/>
                  </a:lnTo>
                  <a:lnTo>
                    <a:pt x="66" y="71"/>
                  </a:lnTo>
                  <a:lnTo>
                    <a:pt x="68" y="82"/>
                  </a:lnTo>
                  <a:lnTo>
                    <a:pt x="74" y="91"/>
                  </a:lnTo>
                  <a:lnTo>
                    <a:pt x="85" y="97"/>
                  </a:lnTo>
                  <a:lnTo>
                    <a:pt x="99" y="103"/>
                  </a:lnTo>
                  <a:lnTo>
                    <a:pt x="118" y="108"/>
                  </a:lnTo>
                  <a:lnTo>
                    <a:pt x="134" y="113"/>
                  </a:lnTo>
                  <a:lnTo>
                    <a:pt x="151" y="118"/>
                  </a:lnTo>
                  <a:lnTo>
                    <a:pt x="167" y="125"/>
                  </a:lnTo>
                  <a:lnTo>
                    <a:pt x="180" y="132"/>
                  </a:lnTo>
                  <a:lnTo>
                    <a:pt x="192" y="142"/>
                  </a:lnTo>
                  <a:lnTo>
                    <a:pt x="202" y="154"/>
                  </a:lnTo>
                  <a:lnTo>
                    <a:pt x="207" y="168"/>
                  </a:lnTo>
                  <a:lnTo>
                    <a:pt x="210" y="187"/>
                  </a:lnTo>
                  <a:lnTo>
                    <a:pt x="208" y="201"/>
                  </a:lnTo>
                  <a:lnTo>
                    <a:pt x="204" y="216"/>
                  </a:lnTo>
                  <a:lnTo>
                    <a:pt x="196" y="229"/>
                  </a:lnTo>
                  <a:lnTo>
                    <a:pt x="186" y="240"/>
                  </a:lnTo>
                  <a:lnTo>
                    <a:pt x="171" y="250"/>
                  </a:lnTo>
                  <a:lnTo>
                    <a:pt x="154" y="258"/>
                  </a:lnTo>
                  <a:lnTo>
                    <a:pt x="133" y="262"/>
                  </a:lnTo>
                  <a:lnTo>
                    <a:pt x="108" y="264"/>
                  </a:lnTo>
                  <a:lnTo>
                    <a:pt x="83" y="262"/>
                  </a:lnTo>
                  <a:lnTo>
                    <a:pt x="60" y="255"/>
                  </a:lnTo>
                  <a:lnTo>
                    <a:pt x="42" y="246"/>
                  </a:lnTo>
                  <a:lnTo>
                    <a:pt x="25" y="234"/>
                  </a:lnTo>
                  <a:lnTo>
                    <a:pt x="11" y="218"/>
                  </a:lnTo>
                  <a:lnTo>
                    <a:pt x="0" y="201"/>
                  </a:lnTo>
                  <a:lnTo>
                    <a:pt x="43" y="176"/>
                  </a:lnTo>
                  <a:lnTo>
                    <a:pt x="52" y="191"/>
                  </a:lnTo>
                  <a:lnTo>
                    <a:pt x="64" y="203"/>
                  </a:lnTo>
                  <a:lnTo>
                    <a:pt x="79" y="212"/>
                  </a:lnTo>
                  <a:lnTo>
                    <a:pt x="94" y="217"/>
                  </a:lnTo>
                  <a:lnTo>
                    <a:pt x="111" y="219"/>
                  </a:lnTo>
                  <a:lnTo>
                    <a:pt x="126" y="218"/>
                  </a:lnTo>
                  <a:lnTo>
                    <a:pt x="138" y="215"/>
                  </a:lnTo>
                  <a:lnTo>
                    <a:pt x="147" y="209"/>
                  </a:lnTo>
                  <a:lnTo>
                    <a:pt x="153" y="201"/>
                  </a:lnTo>
                  <a:lnTo>
                    <a:pt x="155" y="190"/>
                  </a:lnTo>
                  <a:lnTo>
                    <a:pt x="153" y="180"/>
                  </a:lnTo>
                  <a:lnTo>
                    <a:pt x="147" y="171"/>
                  </a:lnTo>
                  <a:lnTo>
                    <a:pt x="136" y="165"/>
                  </a:lnTo>
                  <a:lnTo>
                    <a:pt x="122" y="159"/>
                  </a:lnTo>
                  <a:lnTo>
                    <a:pt x="104" y="154"/>
                  </a:lnTo>
                  <a:lnTo>
                    <a:pt x="87" y="149"/>
                  </a:lnTo>
                  <a:lnTo>
                    <a:pt x="71" y="144"/>
                  </a:lnTo>
                  <a:lnTo>
                    <a:pt x="55" y="138"/>
                  </a:lnTo>
                  <a:lnTo>
                    <a:pt x="40" y="130"/>
                  </a:lnTo>
                  <a:lnTo>
                    <a:pt x="28" y="121"/>
                  </a:lnTo>
                  <a:lnTo>
                    <a:pt x="20" y="109"/>
                  </a:lnTo>
                  <a:lnTo>
                    <a:pt x="13" y="94"/>
                  </a:lnTo>
                  <a:lnTo>
                    <a:pt x="12" y="77"/>
                  </a:lnTo>
                  <a:lnTo>
                    <a:pt x="14" y="57"/>
                  </a:lnTo>
                  <a:lnTo>
                    <a:pt x="20" y="41"/>
                  </a:lnTo>
                  <a:lnTo>
                    <a:pt x="31" y="27"/>
                  </a:lnTo>
                  <a:lnTo>
                    <a:pt x="44" y="16"/>
                  </a:lnTo>
                  <a:lnTo>
                    <a:pt x="61" y="8"/>
                  </a:lnTo>
                  <a:lnTo>
                    <a:pt x="81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982" y="3842"/>
              <a:ext cx="90" cy="126"/>
            </a:xfrm>
            <a:custGeom>
              <a:avLst/>
              <a:gdLst>
                <a:gd name="T0" fmla="*/ 0 w 179"/>
                <a:gd name="T1" fmla="*/ 0 h 253"/>
                <a:gd name="T2" fmla="*/ 172 w 179"/>
                <a:gd name="T3" fmla="*/ 0 h 253"/>
                <a:gd name="T4" fmla="*/ 172 w 179"/>
                <a:gd name="T5" fmla="*/ 47 h 253"/>
                <a:gd name="T6" fmla="*/ 55 w 179"/>
                <a:gd name="T7" fmla="*/ 47 h 253"/>
                <a:gd name="T8" fmla="*/ 55 w 179"/>
                <a:gd name="T9" fmla="*/ 100 h 253"/>
                <a:gd name="T10" fmla="*/ 140 w 179"/>
                <a:gd name="T11" fmla="*/ 100 h 253"/>
                <a:gd name="T12" fmla="*/ 140 w 179"/>
                <a:gd name="T13" fmla="*/ 145 h 253"/>
                <a:gd name="T14" fmla="*/ 55 w 179"/>
                <a:gd name="T15" fmla="*/ 145 h 253"/>
                <a:gd name="T16" fmla="*/ 55 w 179"/>
                <a:gd name="T17" fmla="*/ 208 h 253"/>
                <a:gd name="T18" fmla="*/ 179 w 179"/>
                <a:gd name="T19" fmla="*/ 208 h 253"/>
                <a:gd name="T20" fmla="*/ 179 w 179"/>
                <a:gd name="T21" fmla="*/ 253 h 253"/>
                <a:gd name="T22" fmla="*/ 0 w 179"/>
                <a:gd name="T23" fmla="*/ 253 h 253"/>
                <a:gd name="T24" fmla="*/ 0 w 179"/>
                <a:gd name="T2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53">
                  <a:moveTo>
                    <a:pt x="0" y="0"/>
                  </a:moveTo>
                  <a:lnTo>
                    <a:pt x="172" y="0"/>
                  </a:lnTo>
                  <a:lnTo>
                    <a:pt x="172" y="47"/>
                  </a:lnTo>
                  <a:lnTo>
                    <a:pt x="55" y="47"/>
                  </a:lnTo>
                  <a:lnTo>
                    <a:pt x="55" y="100"/>
                  </a:lnTo>
                  <a:lnTo>
                    <a:pt x="140" y="100"/>
                  </a:lnTo>
                  <a:lnTo>
                    <a:pt x="140" y="145"/>
                  </a:lnTo>
                  <a:lnTo>
                    <a:pt x="55" y="145"/>
                  </a:lnTo>
                  <a:lnTo>
                    <a:pt x="55" y="208"/>
                  </a:lnTo>
                  <a:lnTo>
                    <a:pt x="179" y="208"/>
                  </a:lnTo>
                  <a:lnTo>
                    <a:pt x="179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4131" y="3842"/>
              <a:ext cx="103" cy="126"/>
            </a:xfrm>
            <a:custGeom>
              <a:avLst/>
              <a:gdLst>
                <a:gd name="T0" fmla="*/ 0 w 206"/>
                <a:gd name="T1" fmla="*/ 0 h 253"/>
                <a:gd name="T2" fmla="*/ 206 w 206"/>
                <a:gd name="T3" fmla="*/ 0 h 253"/>
                <a:gd name="T4" fmla="*/ 206 w 206"/>
                <a:gd name="T5" fmla="*/ 47 h 253"/>
                <a:gd name="T6" fmla="*/ 130 w 206"/>
                <a:gd name="T7" fmla="*/ 47 h 253"/>
                <a:gd name="T8" fmla="*/ 130 w 206"/>
                <a:gd name="T9" fmla="*/ 253 h 253"/>
                <a:gd name="T10" fmla="*/ 75 w 206"/>
                <a:gd name="T11" fmla="*/ 253 h 253"/>
                <a:gd name="T12" fmla="*/ 75 w 206"/>
                <a:gd name="T13" fmla="*/ 47 h 253"/>
                <a:gd name="T14" fmla="*/ 0 w 206"/>
                <a:gd name="T15" fmla="*/ 47 h 253"/>
                <a:gd name="T16" fmla="*/ 0 w 206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53">
                  <a:moveTo>
                    <a:pt x="0" y="0"/>
                  </a:moveTo>
                  <a:lnTo>
                    <a:pt x="206" y="0"/>
                  </a:lnTo>
                  <a:lnTo>
                    <a:pt x="206" y="47"/>
                  </a:lnTo>
                  <a:lnTo>
                    <a:pt x="130" y="47"/>
                  </a:lnTo>
                  <a:lnTo>
                    <a:pt x="130" y="253"/>
                  </a:lnTo>
                  <a:lnTo>
                    <a:pt x="75" y="253"/>
                  </a:lnTo>
                  <a:lnTo>
                    <a:pt x="75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4256" y="3842"/>
              <a:ext cx="105" cy="126"/>
            </a:xfrm>
            <a:custGeom>
              <a:avLst/>
              <a:gdLst>
                <a:gd name="T0" fmla="*/ 0 w 211"/>
                <a:gd name="T1" fmla="*/ 0 h 253"/>
                <a:gd name="T2" fmla="*/ 56 w 211"/>
                <a:gd name="T3" fmla="*/ 0 h 253"/>
                <a:gd name="T4" fmla="*/ 56 w 211"/>
                <a:gd name="T5" fmla="*/ 98 h 253"/>
                <a:gd name="T6" fmla="*/ 155 w 211"/>
                <a:gd name="T7" fmla="*/ 98 h 253"/>
                <a:gd name="T8" fmla="*/ 155 w 211"/>
                <a:gd name="T9" fmla="*/ 0 h 253"/>
                <a:gd name="T10" fmla="*/ 211 w 211"/>
                <a:gd name="T11" fmla="*/ 0 h 253"/>
                <a:gd name="T12" fmla="*/ 211 w 211"/>
                <a:gd name="T13" fmla="*/ 253 h 253"/>
                <a:gd name="T14" fmla="*/ 155 w 211"/>
                <a:gd name="T15" fmla="*/ 253 h 253"/>
                <a:gd name="T16" fmla="*/ 155 w 211"/>
                <a:gd name="T17" fmla="*/ 145 h 253"/>
                <a:gd name="T18" fmla="*/ 56 w 211"/>
                <a:gd name="T19" fmla="*/ 145 h 253"/>
                <a:gd name="T20" fmla="*/ 56 w 211"/>
                <a:gd name="T21" fmla="*/ 253 h 253"/>
                <a:gd name="T22" fmla="*/ 0 w 211"/>
                <a:gd name="T23" fmla="*/ 253 h 253"/>
                <a:gd name="T24" fmla="*/ 0 w 211"/>
                <a:gd name="T2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53">
                  <a:moveTo>
                    <a:pt x="0" y="0"/>
                  </a:moveTo>
                  <a:lnTo>
                    <a:pt x="56" y="0"/>
                  </a:lnTo>
                  <a:lnTo>
                    <a:pt x="56" y="98"/>
                  </a:lnTo>
                  <a:lnTo>
                    <a:pt x="155" y="98"/>
                  </a:lnTo>
                  <a:lnTo>
                    <a:pt x="155" y="0"/>
                  </a:lnTo>
                  <a:lnTo>
                    <a:pt x="211" y="0"/>
                  </a:lnTo>
                  <a:lnTo>
                    <a:pt x="211" y="253"/>
                  </a:lnTo>
                  <a:lnTo>
                    <a:pt x="155" y="253"/>
                  </a:lnTo>
                  <a:lnTo>
                    <a:pt x="155" y="145"/>
                  </a:lnTo>
                  <a:lnTo>
                    <a:pt x="56" y="145"/>
                  </a:lnTo>
                  <a:lnTo>
                    <a:pt x="5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4391" y="3842"/>
              <a:ext cx="90" cy="126"/>
            </a:xfrm>
            <a:custGeom>
              <a:avLst/>
              <a:gdLst>
                <a:gd name="T0" fmla="*/ 0 w 179"/>
                <a:gd name="T1" fmla="*/ 0 h 253"/>
                <a:gd name="T2" fmla="*/ 172 w 179"/>
                <a:gd name="T3" fmla="*/ 0 h 253"/>
                <a:gd name="T4" fmla="*/ 172 w 179"/>
                <a:gd name="T5" fmla="*/ 47 h 253"/>
                <a:gd name="T6" fmla="*/ 56 w 179"/>
                <a:gd name="T7" fmla="*/ 47 h 253"/>
                <a:gd name="T8" fmla="*/ 56 w 179"/>
                <a:gd name="T9" fmla="*/ 100 h 253"/>
                <a:gd name="T10" fmla="*/ 141 w 179"/>
                <a:gd name="T11" fmla="*/ 100 h 253"/>
                <a:gd name="T12" fmla="*/ 141 w 179"/>
                <a:gd name="T13" fmla="*/ 145 h 253"/>
                <a:gd name="T14" fmla="*/ 56 w 179"/>
                <a:gd name="T15" fmla="*/ 145 h 253"/>
                <a:gd name="T16" fmla="*/ 56 w 179"/>
                <a:gd name="T17" fmla="*/ 208 h 253"/>
                <a:gd name="T18" fmla="*/ 179 w 179"/>
                <a:gd name="T19" fmla="*/ 208 h 253"/>
                <a:gd name="T20" fmla="*/ 179 w 179"/>
                <a:gd name="T21" fmla="*/ 253 h 253"/>
                <a:gd name="T22" fmla="*/ 0 w 179"/>
                <a:gd name="T23" fmla="*/ 253 h 253"/>
                <a:gd name="T24" fmla="*/ 0 w 179"/>
                <a:gd name="T2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53">
                  <a:moveTo>
                    <a:pt x="0" y="0"/>
                  </a:moveTo>
                  <a:lnTo>
                    <a:pt x="172" y="0"/>
                  </a:lnTo>
                  <a:lnTo>
                    <a:pt x="172" y="47"/>
                  </a:lnTo>
                  <a:lnTo>
                    <a:pt x="56" y="47"/>
                  </a:lnTo>
                  <a:lnTo>
                    <a:pt x="56" y="100"/>
                  </a:lnTo>
                  <a:lnTo>
                    <a:pt x="141" y="100"/>
                  </a:lnTo>
                  <a:lnTo>
                    <a:pt x="141" y="145"/>
                  </a:lnTo>
                  <a:lnTo>
                    <a:pt x="56" y="145"/>
                  </a:lnTo>
                  <a:lnTo>
                    <a:pt x="56" y="208"/>
                  </a:lnTo>
                  <a:lnTo>
                    <a:pt x="179" y="208"/>
                  </a:lnTo>
                  <a:lnTo>
                    <a:pt x="179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540" y="3842"/>
              <a:ext cx="103" cy="126"/>
            </a:xfrm>
            <a:custGeom>
              <a:avLst/>
              <a:gdLst>
                <a:gd name="T0" fmla="*/ 0 w 207"/>
                <a:gd name="T1" fmla="*/ 0 h 253"/>
                <a:gd name="T2" fmla="*/ 207 w 207"/>
                <a:gd name="T3" fmla="*/ 0 h 253"/>
                <a:gd name="T4" fmla="*/ 207 w 207"/>
                <a:gd name="T5" fmla="*/ 47 h 253"/>
                <a:gd name="T6" fmla="*/ 132 w 207"/>
                <a:gd name="T7" fmla="*/ 47 h 253"/>
                <a:gd name="T8" fmla="*/ 132 w 207"/>
                <a:gd name="T9" fmla="*/ 253 h 253"/>
                <a:gd name="T10" fmla="*/ 75 w 207"/>
                <a:gd name="T11" fmla="*/ 253 h 253"/>
                <a:gd name="T12" fmla="*/ 75 w 207"/>
                <a:gd name="T13" fmla="*/ 47 h 253"/>
                <a:gd name="T14" fmla="*/ 0 w 207"/>
                <a:gd name="T15" fmla="*/ 47 h 253"/>
                <a:gd name="T16" fmla="*/ 0 w 207"/>
                <a:gd name="T1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53">
                  <a:moveTo>
                    <a:pt x="0" y="0"/>
                  </a:moveTo>
                  <a:lnTo>
                    <a:pt x="207" y="0"/>
                  </a:lnTo>
                  <a:lnTo>
                    <a:pt x="207" y="47"/>
                  </a:lnTo>
                  <a:lnTo>
                    <a:pt x="132" y="47"/>
                  </a:lnTo>
                  <a:lnTo>
                    <a:pt x="132" y="253"/>
                  </a:lnTo>
                  <a:lnTo>
                    <a:pt x="75" y="253"/>
                  </a:lnTo>
                  <a:lnTo>
                    <a:pt x="75" y="47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4654" y="3839"/>
              <a:ext cx="119" cy="132"/>
            </a:xfrm>
            <a:custGeom>
              <a:avLst/>
              <a:gdLst>
                <a:gd name="T0" fmla="*/ 120 w 239"/>
                <a:gd name="T1" fmla="*/ 47 h 264"/>
                <a:gd name="T2" fmla="*/ 101 w 239"/>
                <a:gd name="T3" fmla="*/ 49 h 264"/>
                <a:gd name="T4" fmla="*/ 85 w 239"/>
                <a:gd name="T5" fmla="*/ 57 h 264"/>
                <a:gd name="T6" fmla="*/ 73 w 239"/>
                <a:gd name="T7" fmla="*/ 70 h 264"/>
                <a:gd name="T8" fmla="*/ 63 w 239"/>
                <a:gd name="T9" fmla="*/ 86 h 264"/>
                <a:gd name="T10" fmla="*/ 57 w 239"/>
                <a:gd name="T11" fmla="*/ 107 h 264"/>
                <a:gd name="T12" fmla="*/ 55 w 239"/>
                <a:gd name="T13" fmla="*/ 132 h 264"/>
                <a:gd name="T14" fmla="*/ 57 w 239"/>
                <a:gd name="T15" fmla="*/ 157 h 264"/>
                <a:gd name="T16" fmla="*/ 63 w 239"/>
                <a:gd name="T17" fmla="*/ 178 h 264"/>
                <a:gd name="T18" fmla="*/ 73 w 239"/>
                <a:gd name="T19" fmla="*/ 195 h 264"/>
                <a:gd name="T20" fmla="*/ 85 w 239"/>
                <a:gd name="T21" fmla="*/ 209 h 264"/>
                <a:gd name="T22" fmla="*/ 101 w 239"/>
                <a:gd name="T23" fmla="*/ 216 h 264"/>
                <a:gd name="T24" fmla="*/ 120 w 239"/>
                <a:gd name="T25" fmla="*/ 218 h 264"/>
                <a:gd name="T26" fmla="*/ 137 w 239"/>
                <a:gd name="T27" fmla="*/ 216 h 264"/>
                <a:gd name="T28" fmla="*/ 153 w 239"/>
                <a:gd name="T29" fmla="*/ 209 h 264"/>
                <a:gd name="T30" fmla="*/ 165 w 239"/>
                <a:gd name="T31" fmla="*/ 195 h 264"/>
                <a:gd name="T32" fmla="*/ 175 w 239"/>
                <a:gd name="T33" fmla="*/ 178 h 264"/>
                <a:gd name="T34" fmla="*/ 181 w 239"/>
                <a:gd name="T35" fmla="*/ 157 h 264"/>
                <a:gd name="T36" fmla="*/ 183 w 239"/>
                <a:gd name="T37" fmla="*/ 132 h 264"/>
                <a:gd name="T38" fmla="*/ 181 w 239"/>
                <a:gd name="T39" fmla="*/ 107 h 264"/>
                <a:gd name="T40" fmla="*/ 175 w 239"/>
                <a:gd name="T41" fmla="*/ 86 h 264"/>
                <a:gd name="T42" fmla="*/ 165 w 239"/>
                <a:gd name="T43" fmla="*/ 70 h 264"/>
                <a:gd name="T44" fmla="*/ 153 w 239"/>
                <a:gd name="T45" fmla="*/ 57 h 264"/>
                <a:gd name="T46" fmla="*/ 137 w 239"/>
                <a:gd name="T47" fmla="*/ 49 h 264"/>
                <a:gd name="T48" fmla="*/ 120 w 239"/>
                <a:gd name="T49" fmla="*/ 47 h 264"/>
                <a:gd name="T50" fmla="*/ 120 w 239"/>
                <a:gd name="T51" fmla="*/ 0 h 264"/>
                <a:gd name="T52" fmla="*/ 139 w 239"/>
                <a:gd name="T53" fmla="*/ 3 h 264"/>
                <a:gd name="T54" fmla="*/ 159 w 239"/>
                <a:gd name="T55" fmla="*/ 7 h 264"/>
                <a:gd name="T56" fmla="*/ 177 w 239"/>
                <a:gd name="T57" fmla="*/ 16 h 264"/>
                <a:gd name="T58" fmla="*/ 194 w 239"/>
                <a:gd name="T59" fmla="*/ 27 h 264"/>
                <a:gd name="T60" fmla="*/ 209 w 239"/>
                <a:gd name="T61" fmla="*/ 41 h 264"/>
                <a:gd name="T62" fmla="*/ 221 w 239"/>
                <a:gd name="T63" fmla="*/ 58 h 264"/>
                <a:gd name="T64" fmla="*/ 231 w 239"/>
                <a:gd name="T65" fmla="*/ 80 h 264"/>
                <a:gd name="T66" fmla="*/ 236 w 239"/>
                <a:gd name="T67" fmla="*/ 104 h 264"/>
                <a:gd name="T68" fmla="*/ 239 w 239"/>
                <a:gd name="T69" fmla="*/ 132 h 264"/>
                <a:gd name="T70" fmla="*/ 236 w 239"/>
                <a:gd name="T71" fmla="*/ 161 h 264"/>
                <a:gd name="T72" fmla="*/ 231 w 239"/>
                <a:gd name="T73" fmla="*/ 185 h 264"/>
                <a:gd name="T74" fmla="*/ 221 w 239"/>
                <a:gd name="T75" fmla="*/ 205 h 264"/>
                <a:gd name="T76" fmla="*/ 209 w 239"/>
                <a:gd name="T77" fmla="*/ 224 h 264"/>
                <a:gd name="T78" fmla="*/ 194 w 239"/>
                <a:gd name="T79" fmla="*/ 238 h 264"/>
                <a:gd name="T80" fmla="*/ 177 w 239"/>
                <a:gd name="T81" fmla="*/ 249 h 264"/>
                <a:gd name="T82" fmla="*/ 159 w 239"/>
                <a:gd name="T83" fmla="*/ 258 h 264"/>
                <a:gd name="T84" fmla="*/ 139 w 239"/>
                <a:gd name="T85" fmla="*/ 262 h 264"/>
                <a:gd name="T86" fmla="*/ 120 w 239"/>
                <a:gd name="T87" fmla="*/ 264 h 264"/>
                <a:gd name="T88" fmla="*/ 99 w 239"/>
                <a:gd name="T89" fmla="*/ 262 h 264"/>
                <a:gd name="T90" fmla="*/ 79 w 239"/>
                <a:gd name="T91" fmla="*/ 258 h 264"/>
                <a:gd name="T92" fmla="*/ 61 w 239"/>
                <a:gd name="T93" fmla="*/ 249 h 264"/>
                <a:gd name="T94" fmla="*/ 44 w 239"/>
                <a:gd name="T95" fmla="*/ 238 h 264"/>
                <a:gd name="T96" fmla="*/ 29 w 239"/>
                <a:gd name="T97" fmla="*/ 224 h 264"/>
                <a:gd name="T98" fmla="*/ 17 w 239"/>
                <a:gd name="T99" fmla="*/ 205 h 264"/>
                <a:gd name="T100" fmla="*/ 7 w 239"/>
                <a:gd name="T101" fmla="*/ 185 h 264"/>
                <a:gd name="T102" fmla="*/ 2 w 239"/>
                <a:gd name="T103" fmla="*/ 161 h 264"/>
                <a:gd name="T104" fmla="*/ 0 w 239"/>
                <a:gd name="T105" fmla="*/ 132 h 264"/>
                <a:gd name="T106" fmla="*/ 2 w 239"/>
                <a:gd name="T107" fmla="*/ 104 h 264"/>
                <a:gd name="T108" fmla="*/ 7 w 239"/>
                <a:gd name="T109" fmla="*/ 80 h 264"/>
                <a:gd name="T110" fmla="*/ 17 w 239"/>
                <a:gd name="T111" fmla="*/ 58 h 264"/>
                <a:gd name="T112" fmla="*/ 29 w 239"/>
                <a:gd name="T113" fmla="*/ 41 h 264"/>
                <a:gd name="T114" fmla="*/ 44 w 239"/>
                <a:gd name="T115" fmla="*/ 27 h 264"/>
                <a:gd name="T116" fmla="*/ 61 w 239"/>
                <a:gd name="T117" fmla="*/ 16 h 264"/>
                <a:gd name="T118" fmla="*/ 79 w 239"/>
                <a:gd name="T119" fmla="*/ 7 h 264"/>
                <a:gd name="T120" fmla="*/ 99 w 239"/>
                <a:gd name="T121" fmla="*/ 3 h 264"/>
                <a:gd name="T122" fmla="*/ 120 w 239"/>
                <a:gd name="T12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9" h="264">
                  <a:moveTo>
                    <a:pt x="120" y="47"/>
                  </a:moveTo>
                  <a:lnTo>
                    <a:pt x="101" y="49"/>
                  </a:lnTo>
                  <a:lnTo>
                    <a:pt x="85" y="57"/>
                  </a:lnTo>
                  <a:lnTo>
                    <a:pt x="73" y="70"/>
                  </a:lnTo>
                  <a:lnTo>
                    <a:pt x="63" y="86"/>
                  </a:lnTo>
                  <a:lnTo>
                    <a:pt x="57" y="107"/>
                  </a:lnTo>
                  <a:lnTo>
                    <a:pt x="55" y="132"/>
                  </a:lnTo>
                  <a:lnTo>
                    <a:pt x="57" y="157"/>
                  </a:lnTo>
                  <a:lnTo>
                    <a:pt x="63" y="178"/>
                  </a:lnTo>
                  <a:lnTo>
                    <a:pt x="73" y="195"/>
                  </a:lnTo>
                  <a:lnTo>
                    <a:pt x="85" y="209"/>
                  </a:lnTo>
                  <a:lnTo>
                    <a:pt x="101" y="216"/>
                  </a:lnTo>
                  <a:lnTo>
                    <a:pt x="120" y="218"/>
                  </a:lnTo>
                  <a:lnTo>
                    <a:pt x="137" y="216"/>
                  </a:lnTo>
                  <a:lnTo>
                    <a:pt x="153" y="209"/>
                  </a:lnTo>
                  <a:lnTo>
                    <a:pt x="165" y="195"/>
                  </a:lnTo>
                  <a:lnTo>
                    <a:pt x="175" y="178"/>
                  </a:lnTo>
                  <a:lnTo>
                    <a:pt x="181" y="157"/>
                  </a:lnTo>
                  <a:lnTo>
                    <a:pt x="183" y="132"/>
                  </a:lnTo>
                  <a:lnTo>
                    <a:pt x="181" y="107"/>
                  </a:lnTo>
                  <a:lnTo>
                    <a:pt x="175" y="86"/>
                  </a:lnTo>
                  <a:lnTo>
                    <a:pt x="165" y="70"/>
                  </a:lnTo>
                  <a:lnTo>
                    <a:pt x="153" y="57"/>
                  </a:lnTo>
                  <a:lnTo>
                    <a:pt x="137" y="49"/>
                  </a:lnTo>
                  <a:lnTo>
                    <a:pt x="120" y="47"/>
                  </a:lnTo>
                  <a:close/>
                  <a:moveTo>
                    <a:pt x="120" y="0"/>
                  </a:moveTo>
                  <a:lnTo>
                    <a:pt x="139" y="3"/>
                  </a:lnTo>
                  <a:lnTo>
                    <a:pt x="159" y="7"/>
                  </a:lnTo>
                  <a:lnTo>
                    <a:pt x="177" y="16"/>
                  </a:lnTo>
                  <a:lnTo>
                    <a:pt x="194" y="27"/>
                  </a:lnTo>
                  <a:lnTo>
                    <a:pt x="209" y="41"/>
                  </a:lnTo>
                  <a:lnTo>
                    <a:pt x="221" y="58"/>
                  </a:lnTo>
                  <a:lnTo>
                    <a:pt x="231" y="80"/>
                  </a:lnTo>
                  <a:lnTo>
                    <a:pt x="236" y="104"/>
                  </a:lnTo>
                  <a:lnTo>
                    <a:pt x="239" y="132"/>
                  </a:lnTo>
                  <a:lnTo>
                    <a:pt x="236" y="161"/>
                  </a:lnTo>
                  <a:lnTo>
                    <a:pt x="231" y="185"/>
                  </a:lnTo>
                  <a:lnTo>
                    <a:pt x="221" y="205"/>
                  </a:lnTo>
                  <a:lnTo>
                    <a:pt x="209" y="224"/>
                  </a:lnTo>
                  <a:lnTo>
                    <a:pt x="194" y="238"/>
                  </a:lnTo>
                  <a:lnTo>
                    <a:pt x="177" y="249"/>
                  </a:lnTo>
                  <a:lnTo>
                    <a:pt x="159" y="258"/>
                  </a:lnTo>
                  <a:lnTo>
                    <a:pt x="139" y="262"/>
                  </a:lnTo>
                  <a:lnTo>
                    <a:pt x="120" y="264"/>
                  </a:lnTo>
                  <a:lnTo>
                    <a:pt x="99" y="262"/>
                  </a:lnTo>
                  <a:lnTo>
                    <a:pt x="79" y="258"/>
                  </a:lnTo>
                  <a:lnTo>
                    <a:pt x="61" y="249"/>
                  </a:lnTo>
                  <a:lnTo>
                    <a:pt x="44" y="238"/>
                  </a:lnTo>
                  <a:lnTo>
                    <a:pt x="29" y="224"/>
                  </a:lnTo>
                  <a:lnTo>
                    <a:pt x="17" y="205"/>
                  </a:lnTo>
                  <a:lnTo>
                    <a:pt x="7" y="185"/>
                  </a:lnTo>
                  <a:lnTo>
                    <a:pt x="2" y="161"/>
                  </a:lnTo>
                  <a:lnTo>
                    <a:pt x="0" y="132"/>
                  </a:lnTo>
                  <a:lnTo>
                    <a:pt x="2" y="104"/>
                  </a:lnTo>
                  <a:lnTo>
                    <a:pt x="7" y="80"/>
                  </a:lnTo>
                  <a:lnTo>
                    <a:pt x="17" y="58"/>
                  </a:lnTo>
                  <a:lnTo>
                    <a:pt x="29" y="41"/>
                  </a:lnTo>
                  <a:lnTo>
                    <a:pt x="44" y="27"/>
                  </a:lnTo>
                  <a:lnTo>
                    <a:pt x="61" y="16"/>
                  </a:lnTo>
                  <a:lnTo>
                    <a:pt x="79" y="7"/>
                  </a:lnTo>
                  <a:lnTo>
                    <a:pt x="99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4798" y="3842"/>
              <a:ext cx="99" cy="126"/>
            </a:xfrm>
            <a:custGeom>
              <a:avLst/>
              <a:gdLst>
                <a:gd name="T0" fmla="*/ 54 w 198"/>
                <a:gd name="T1" fmla="*/ 46 h 253"/>
                <a:gd name="T2" fmla="*/ 54 w 198"/>
                <a:gd name="T3" fmla="*/ 114 h 253"/>
                <a:gd name="T4" fmla="*/ 92 w 198"/>
                <a:gd name="T5" fmla="*/ 114 h 253"/>
                <a:gd name="T6" fmla="*/ 110 w 198"/>
                <a:gd name="T7" fmla="*/ 113 h 253"/>
                <a:gd name="T8" fmla="*/ 123 w 198"/>
                <a:gd name="T9" fmla="*/ 110 h 253"/>
                <a:gd name="T10" fmla="*/ 133 w 198"/>
                <a:gd name="T11" fmla="*/ 102 h 253"/>
                <a:gd name="T12" fmla="*/ 138 w 198"/>
                <a:gd name="T13" fmla="*/ 92 h 253"/>
                <a:gd name="T14" fmla="*/ 139 w 198"/>
                <a:gd name="T15" fmla="*/ 79 h 253"/>
                <a:gd name="T16" fmla="*/ 138 w 198"/>
                <a:gd name="T17" fmla="*/ 66 h 253"/>
                <a:gd name="T18" fmla="*/ 133 w 198"/>
                <a:gd name="T19" fmla="*/ 56 h 253"/>
                <a:gd name="T20" fmla="*/ 123 w 198"/>
                <a:gd name="T21" fmla="*/ 50 h 253"/>
                <a:gd name="T22" fmla="*/ 110 w 198"/>
                <a:gd name="T23" fmla="*/ 47 h 253"/>
                <a:gd name="T24" fmla="*/ 92 w 198"/>
                <a:gd name="T25" fmla="*/ 46 h 253"/>
                <a:gd name="T26" fmla="*/ 54 w 198"/>
                <a:gd name="T27" fmla="*/ 46 h 253"/>
                <a:gd name="T28" fmla="*/ 0 w 198"/>
                <a:gd name="T29" fmla="*/ 0 h 253"/>
                <a:gd name="T30" fmla="*/ 95 w 198"/>
                <a:gd name="T31" fmla="*/ 0 h 253"/>
                <a:gd name="T32" fmla="*/ 120 w 198"/>
                <a:gd name="T33" fmla="*/ 1 h 253"/>
                <a:gd name="T34" fmla="*/ 141 w 198"/>
                <a:gd name="T35" fmla="*/ 5 h 253"/>
                <a:gd name="T36" fmla="*/ 160 w 198"/>
                <a:gd name="T37" fmla="*/ 13 h 253"/>
                <a:gd name="T38" fmla="*/ 174 w 198"/>
                <a:gd name="T39" fmla="*/ 24 h 253"/>
                <a:gd name="T40" fmla="*/ 185 w 198"/>
                <a:gd name="T41" fmla="*/ 38 h 253"/>
                <a:gd name="T42" fmla="*/ 192 w 198"/>
                <a:gd name="T43" fmla="*/ 56 h 253"/>
                <a:gd name="T44" fmla="*/ 194 w 198"/>
                <a:gd name="T45" fmla="*/ 78 h 253"/>
                <a:gd name="T46" fmla="*/ 193 w 198"/>
                <a:gd name="T47" fmla="*/ 97 h 253"/>
                <a:gd name="T48" fmla="*/ 188 w 198"/>
                <a:gd name="T49" fmla="*/ 112 h 253"/>
                <a:gd name="T50" fmla="*/ 181 w 198"/>
                <a:gd name="T51" fmla="*/ 125 h 253"/>
                <a:gd name="T52" fmla="*/ 170 w 198"/>
                <a:gd name="T53" fmla="*/ 136 h 253"/>
                <a:gd name="T54" fmla="*/ 157 w 198"/>
                <a:gd name="T55" fmla="*/ 144 h 253"/>
                <a:gd name="T56" fmla="*/ 141 w 198"/>
                <a:gd name="T57" fmla="*/ 150 h 253"/>
                <a:gd name="T58" fmla="*/ 198 w 198"/>
                <a:gd name="T59" fmla="*/ 253 h 253"/>
                <a:gd name="T60" fmla="*/ 139 w 198"/>
                <a:gd name="T61" fmla="*/ 253 h 253"/>
                <a:gd name="T62" fmla="*/ 86 w 198"/>
                <a:gd name="T63" fmla="*/ 158 h 253"/>
                <a:gd name="T64" fmla="*/ 54 w 198"/>
                <a:gd name="T65" fmla="*/ 158 h 253"/>
                <a:gd name="T66" fmla="*/ 54 w 198"/>
                <a:gd name="T67" fmla="*/ 253 h 253"/>
                <a:gd name="T68" fmla="*/ 0 w 198"/>
                <a:gd name="T69" fmla="*/ 253 h 253"/>
                <a:gd name="T70" fmla="*/ 0 w 198"/>
                <a:gd name="T7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8" h="253">
                  <a:moveTo>
                    <a:pt x="54" y="46"/>
                  </a:moveTo>
                  <a:lnTo>
                    <a:pt x="54" y="114"/>
                  </a:lnTo>
                  <a:lnTo>
                    <a:pt x="92" y="114"/>
                  </a:lnTo>
                  <a:lnTo>
                    <a:pt x="110" y="113"/>
                  </a:lnTo>
                  <a:lnTo>
                    <a:pt x="123" y="110"/>
                  </a:lnTo>
                  <a:lnTo>
                    <a:pt x="133" y="102"/>
                  </a:lnTo>
                  <a:lnTo>
                    <a:pt x="138" y="92"/>
                  </a:lnTo>
                  <a:lnTo>
                    <a:pt x="139" y="79"/>
                  </a:lnTo>
                  <a:lnTo>
                    <a:pt x="138" y="66"/>
                  </a:lnTo>
                  <a:lnTo>
                    <a:pt x="133" y="56"/>
                  </a:lnTo>
                  <a:lnTo>
                    <a:pt x="123" y="50"/>
                  </a:lnTo>
                  <a:lnTo>
                    <a:pt x="110" y="47"/>
                  </a:lnTo>
                  <a:lnTo>
                    <a:pt x="92" y="46"/>
                  </a:lnTo>
                  <a:lnTo>
                    <a:pt x="54" y="46"/>
                  </a:lnTo>
                  <a:close/>
                  <a:moveTo>
                    <a:pt x="0" y="0"/>
                  </a:moveTo>
                  <a:lnTo>
                    <a:pt x="95" y="0"/>
                  </a:lnTo>
                  <a:lnTo>
                    <a:pt x="120" y="1"/>
                  </a:lnTo>
                  <a:lnTo>
                    <a:pt x="141" y="5"/>
                  </a:lnTo>
                  <a:lnTo>
                    <a:pt x="160" y="13"/>
                  </a:lnTo>
                  <a:lnTo>
                    <a:pt x="174" y="24"/>
                  </a:lnTo>
                  <a:lnTo>
                    <a:pt x="185" y="38"/>
                  </a:lnTo>
                  <a:lnTo>
                    <a:pt x="192" y="56"/>
                  </a:lnTo>
                  <a:lnTo>
                    <a:pt x="194" y="78"/>
                  </a:lnTo>
                  <a:lnTo>
                    <a:pt x="193" y="97"/>
                  </a:lnTo>
                  <a:lnTo>
                    <a:pt x="188" y="112"/>
                  </a:lnTo>
                  <a:lnTo>
                    <a:pt x="181" y="125"/>
                  </a:lnTo>
                  <a:lnTo>
                    <a:pt x="170" y="136"/>
                  </a:lnTo>
                  <a:lnTo>
                    <a:pt x="157" y="144"/>
                  </a:lnTo>
                  <a:lnTo>
                    <a:pt x="141" y="150"/>
                  </a:lnTo>
                  <a:lnTo>
                    <a:pt x="198" y="253"/>
                  </a:lnTo>
                  <a:lnTo>
                    <a:pt x="139" y="253"/>
                  </a:lnTo>
                  <a:lnTo>
                    <a:pt x="86" y="158"/>
                  </a:lnTo>
                  <a:lnTo>
                    <a:pt x="54" y="158"/>
                  </a:lnTo>
                  <a:lnTo>
                    <a:pt x="54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4915" y="3839"/>
              <a:ext cx="110" cy="132"/>
            </a:xfrm>
            <a:custGeom>
              <a:avLst/>
              <a:gdLst>
                <a:gd name="T0" fmla="*/ 115 w 221"/>
                <a:gd name="T1" fmla="*/ 0 h 264"/>
                <a:gd name="T2" fmla="*/ 140 w 221"/>
                <a:gd name="T3" fmla="*/ 3 h 264"/>
                <a:gd name="T4" fmla="*/ 162 w 221"/>
                <a:gd name="T5" fmla="*/ 9 h 264"/>
                <a:gd name="T6" fmla="*/ 179 w 221"/>
                <a:gd name="T7" fmla="*/ 18 h 264"/>
                <a:gd name="T8" fmla="*/ 193 w 221"/>
                <a:gd name="T9" fmla="*/ 30 h 264"/>
                <a:gd name="T10" fmla="*/ 204 w 221"/>
                <a:gd name="T11" fmla="*/ 45 h 264"/>
                <a:gd name="T12" fmla="*/ 212 w 221"/>
                <a:gd name="T13" fmla="*/ 61 h 264"/>
                <a:gd name="T14" fmla="*/ 217 w 221"/>
                <a:gd name="T15" fmla="*/ 81 h 264"/>
                <a:gd name="T16" fmla="*/ 165 w 221"/>
                <a:gd name="T17" fmla="*/ 96 h 264"/>
                <a:gd name="T18" fmla="*/ 161 w 221"/>
                <a:gd name="T19" fmla="*/ 82 h 264"/>
                <a:gd name="T20" fmla="*/ 155 w 221"/>
                <a:gd name="T21" fmla="*/ 70 h 264"/>
                <a:gd name="T22" fmla="*/ 147 w 221"/>
                <a:gd name="T23" fmla="*/ 60 h 264"/>
                <a:gd name="T24" fmla="*/ 139 w 221"/>
                <a:gd name="T25" fmla="*/ 54 h 264"/>
                <a:gd name="T26" fmla="*/ 128 w 221"/>
                <a:gd name="T27" fmla="*/ 48 h 264"/>
                <a:gd name="T28" fmla="*/ 115 w 221"/>
                <a:gd name="T29" fmla="*/ 47 h 264"/>
                <a:gd name="T30" fmla="*/ 97 w 221"/>
                <a:gd name="T31" fmla="*/ 49 h 264"/>
                <a:gd name="T32" fmla="*/ 82 w 221"/>
                <a:gd name="T33" fmla="*/ 57 h 264"/>
                <a:gd name="T34" fmla="*/ 71 w 221"/>
                <a:gd name="T35" fmla="*/ 70 h 264"/>
                <a:gd name="T36" fmla="*/ 62 w 221"/>
                <a:gd name="T37" fmla="*/ 86 h 264"/>
                <a:gd name="T38" fmla="*/ 57 w 221"/>
                <a:gd name="T39" fmla="*/ 107 h 264"/>
                <a:gd name="T40" fmla="*/ 56 w 221"/>
                <a:gd name="T41" fmla="*/ 132 h 264"/>
                <a:gd name="T42" fmla="*/ 58 w 221"/>
                <a:gd name="T43" fmla="*/ 157 h 264"/>
                <a:gd name="T44" fmla="*/ 62 w 221"/>
                <a:gd name="T45" fmla="*/ 178 h 264"/>
                <a:gd name="T46" fmla="*/ 71 w 221"/>
                <a:gd name="T47" fmla="*/ 195 h 264"/>
                <a:gd name="T48" fmla="*/ 83 w 221"/>
                <a:gd name="T49" fmla="*/ 209 h 264"/>
                <a:gd name="T50" fmla="*/ 97 w 221"/>
                <a:gd name="T51" fmla="*/ 216 h 264"/>
                <a:gd name="T52" fmla="*/ 116 w 221"/>
                <a:gd name="T53" fmla="*/ 218 h 264"/>
                <a:gd name="T54" fmla="*/ 131 w 221"/>
                <a:gd name="T55" fmla="*/ 216 h 264"/>
                <a:gd name="T56" fmla="*/ 144 w 221"/>
                <a:gd name="T57" fmla="*/ 210 h 264"/>
                <a:gd name="T58" fmla="*/ 155 w 221"/>
                <a:gd name="T59" fmla="*/ 199 h 264"/>
                <a:gd name="T60" fmla="*/ 163 w 221"/>
                <a:gd name="T61" fmla="*/ 185 h 264"/>
                <a:gd name="T62" fmla="*/ 169 w 221"/>
                <a:gd name="T63" fmla="*/ 165 h 264"/>
                <a:gd name="T64" fmla="*/ 221 w 221"/>
                <a:gd name="T65" fmla="*/ 177 h 264"/>
                <a:gd name="T66" fmla="*/ 215 w 221"/>
                <a:gd name="T67" fmla="*/ 198 h 264"/>
                <a:gd name="T68" fmla="*/ 205 w 221"/>
                <a:gd name="T69" fmla="*/ 216 h 264"/>
                <a:gd name="T70" fmla="*/ 194 w 221"/>
                <a:gd name="T71" fmla="*/ 233 h 264"/>
                <a:gd name="T72" fmla="*/ 179 w 221"/>
                <a:gd name="T73" fmla="*/ 246 h 264"/>
                <a:gd name="T74" fmla="*/ 162 w 221"/>
                <a:gd name="T75" fmla="*/ 255 h 264"/>
                <a:gd name="T76" fmla="*/ 140 w 221"/>
                <a:gd name="T77" fmla="*/ 262 h 264"/>
                <a:gd name="T78" fmla="*/ 115 w 221"/>
                <a:gd name="T79" fmla="*/ 264 h 264"/>
                <a:gd name="T80" fmla="*/ 94 w 221"/>
                <a:gd name="T81" fmla="*/ 262 h 264"/>
                <a:gd name="T82" fmla="*/ 73 w 221"/>
                <a:gd name="T83" fmla="*/ 258 h 264"/>
                <a:gd name="T84" fmla="*/ 56 w 221"/>
                <a:gd name="T85" fmla="*/ 249 h 264"/>
                <a:gd name="T86" fmla="*/ 39 w 221"/>
                <a:gd name="T87" fmla="*/ 238 h 264"/>
                <a:gd name="T88" fmla="*/ 26 w 221"/>
                <a:gd name="T89" fmla="*/ 224 h 264"/>
                <a:gd name="T90" fmla="*/ 15 w 221"/>
                <a:gd name="T91" fmla="*/ 205 h 264"/>
                <a:gd name="T92" fmla="*/ 7 w 221"/>
                <a:gd name="T93" fmla="*/ 185 h 264"/>
                <a:gd name="T94" fmla="*/ 1 w 221"/>
                <a:gd name="T95" fmla="*/ 159 h 264"/>
                <a:gd name="T96" fmla="*/ 0 w 221"/>
                <a:gd name="T97" fmla="*/ 132 h 264"/>
                <a:gd name="T98" fmla="*/ 1 w 221"/>
                <a:gd name="T99" fmla="*/ 104 h 264"/>
                <a:gd name="T100" fmla="*/ 7 w 221"/>
                <a:gd name="T101" fmla="*/ 80 h 264"/>
                <a:gd name="T102" fmla="*/ 15 w 221"/>
                <a:gd name="T103" fmla="*/ 59 h 264"/>
                <a:gd name="T104" fmla="*/ 26 w 221"/>
                <a:gd name="T105" fmla="*/ 41 h 264"/>
                <a:gd name="T106" fmla="*/ 41 w 221"/>
                <a:gd name="T107" fmla="*/ 27 h 264"/>
                <a:gd name="T108" fmla="*/ 57 w 221"/>
                <a:gd name="T109" fmla="*/ 16 h 264"/>
                <a:gd name="T110" fmla="*/ 74 w 221"/>
                <a:gd name="T111" fmla="*/ 7 h 264"/>
                <a:gd name="T112" fmla="*/ 94 w 221"/>
                <a:gd name="T113" fmla="*/ 3 h 264"/>
                <a:gd name="T114" fmla="*/ 115 w 221"/>
                <a:gd name="T11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" h="264">
                  <a:moveTo>
                    <a:pt x="115" y="0"/>
                  </a:moveTo>
                  <a:lnTo>
                    <a:pt x="140" y="3"/>
                  </a:lnTo>
                  <a:lnTo>
                    <a:pt x="162" y="9"/>
                  </a:lnTo>
                  <a:lnTo>
                    <a:pt x="179" y="18"/>
                  </a:lnTo>
                  <a:lnTo>
                    <a:pt x="193" y="30"/>
                  </a:lnTo>
                  <a:lnTo>
                    <a:pt x="204" y="45"/>
                  </a:lnTo>
                  <a:lnTo>
                    <a:pt x="212" y="61"/>
                  </a:lnTo>
                  <a:lnTo>
                    <a:pt x="217" y="81"/>
                  </a:lnTo>
                  <a:lnTo>
                    <a:pt x="165" y="96"/>
                  </a:lnTo>
                  <a:lnTo>
                    <a:pt x="161" y="82"/>
                  </a:lnTo>
                  <a:lnTo>
                    <a:pt x="155" y="70"/>
                  </a:lnTo>
                  <a:lnTo>
                    <a:pt x="147" y="60"/>
                  </a:lnTo>
                  <a:lnTo>
                    <a:pt x="139" y="54"/>
                  </a:lnTo>
                  <a:lnTo>
                    <a:pt x="128" y="48"/>
                  </a:lnTo>
                  <a:lnTo>
                    <a:pt x="115" y="47"/>
                  </a:lnTo>
                  <a:lnTo>
                    <a:pt x="97" y="49"/>
                  </a:lnTo>
                  <a:lnTo>
                    <a:pt x="82" y="57"/>
                  </a:lnTo>
                  <a:lnTo>
                    <a:pt x="71" y="70"/>
                  </a:lnTo>
                  <a:lnTo>
                    <a:pt x="62" y="86"/>
                  </a:lnTo>
                  <a:lnTo>
                    <a:pt x="57" y="107"/>
                  </a:lnTo>
                  <a:lnTo>
                    <a:pt x="56" y="132"/>
                  </a:lnTo>
                  <a:lnTo>
                    <a:pt x="58" y="157"/>
                  </a:lnTo>
                  <a:lnTo>
                    <a:pt x="62" y="178"/>
                  </a:lnTo>
                  <a:lnTo>
                    <a:pt x="71" y="195"/>
                  </a:lnTo>
                  <a:lnTo>
                    <a:pt x="83" y="209"/>
                  </a:lnTo>
                  <a:lnTo>
                    <a:pt x="97" y="216"/>
                  </a:lnTo>
                  <a:lnTo>
                    <a:pt x="116" y="218"/>
                  </a:lnTo>
                  <a:lnTo>
                    <a:pt x="131" y="216"/>
                  </a:lnTo>
                  <a:lnTo>
                    <a:pt x="144" y="210"/>
                  </a:lnTo>
                  <a:lnTo>
                    <a:pt x="155" y="199"/>
                  </a:lnTo>
                  <a:lnTo>
                    <a:pt x="163" y="185"/>
                  </a:lnTo>
                  <a:lnTo>
                    <a:pt x="169" y="165"/>
                  </a:lnTo>
                  <a:lnTo>
                    <a:pt x="221" y="177"/>
                  </a:lnTo>
                  <a:lnTo>
                    <a:pt x="215" y="198"/>
                  </a:lnTo>
                  <a:lnTo>
                    <a:pt x="205" y="216"/>
                  </a:lnTo>
                  <a:lnTo>
                    <a:pt x="194" y="233"/>
                  </a:lnTo>
                  <a:lnTo>
                    <a:pt x="179" y="246"/>
                  </a:lnTo>
                  <a:lnTo>
                    <a:pt x="162" y="255"/>
                  </a:lnTo>
                  <a:lnTo>
                    <a:pt x="140" y="262"/>
                  </a:lnTo>
                  <a:lnTo>
                    <a:pt x="115" y="264"/>
                  </a:lnTo>
                  <a:lnTo>
                    <a:pt x="94" y="262"/>
                  </a:lnTo>
                  <a:lnTo>
                    <a:pt x="73" y="258"/>
                  </a:lnTo>
                  <a:lnTo>
                    <a:pt x="56" y="249"/>
                  </a:lnTo>
                  <a:lnTo>
                    <a:pt x="39" y="238"/>
                  </a:lnTo>
                  <a:lnTo>
                    <a:pt x="26" y="224"/>
                  </a:lnTo>
                  <a:lnTo>
                    <a:pt x="15" y="205"/>
                  </a:lnTo>
                  <a:lnTo>
                    <a:pt x="7" y="185"/>
                  </a:lnTo>
                  <a:lnTo>
                    <a:pt x="1" y="159"/>
                  </a:lnTo>
                  <a:lnTo>
                    <a:pt x="0" y="132"/>
                  </a:lnTo>
                  <a:lnTo>
                    <a:pt x="1" y="104"/>
                  </a:lnTo>
                  <a:lnTo>
                    <a:pt x="7" y="80"/>
                  </a:lnTo>
                  <a:lnTo>
                    <a:pt x="15" y="59"/>
                  </a:lnTo>
                  <a:lnTo>
                    <a:pt x="26" y="41"/>
                  </a:lnTo>
                  <a:lnTo>
                    <a:pt x="41" y="27"/>
                  </a:lnTo>
                  <a:lnTo>
                    <a:pt x="57" y="16"/>
                  </a:lnTo>
                  <a:lnTo>
                    <a:pt x="74" y="7"/>
                  </a:lnTo>
                  <a:lnTo>
                    <a:pt x="94" y="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5050" y="3842"/>
              <a:ext cx="106" cy="126"/>
            </a:xfrm>
            <a:custGeom>
              <a:avLst/>
              <a:gdLst>
                <a:gd name="T0" fmla="*/ 0 w 211"/>
                <a:gd name="T1" fmla="*/ 0 h 253"/>
                <a:gd name="T2" fmla="*/ 56 w 211"/>
                <a:gd name="T3" fmla="*/ 0 h 253"/>
                <a:gd name="T4" fmla="*/ 56 w 211"/>
                <a:gd name="T5" fmla="*/ 98 h 253"/>
                <a:gd name="T6" fmla="*/ 156 w 211"/>
                <a:gd name="T7" fmla="*/ 98 h 253"/>
                <a:gd name="T8" fmla="*/ 156 w 211"/>
                <a:gd name="T9" fmla="*/ 0 h 253"/>
                <a:gd name="T10" fmla="*/ 211 w 211"/>
                <a:gd name="T11" fmla="*/ 0 h 253"/>
                <a:gd name="T12" fmla="*/ 211 w 211"/>
                <a:gd name="T13" fmla="*/ 253 h 253"/>
                <a:gd name="T14" fmla="*/ 156 w 211"/>
                <a:gd name="T15" fmla="*/ 253 h 253"/>
                <a:gd name="T16" fmla="*/ 156 w 211"/>
                <a:gd name="T17" fmla="*/ 145 h 253"/>
                <a:gd name="T18" fmla="*/ 56 w 211"/>
                <a:gd name="T19" fmla="*/ 145 h 253"/>
                <a:gd name="T20" fmla="*/ 56 w 211"/>
                <a:gd name="T21" fmla="*/ 253 h 253"/>
                <a:gd name="T22" fmla="*/ 0 w 211"/>
                <a:gd name="T23" fmla="*/ 253 h 253"/>
                <a:gd name="T24" fmla="*/ 0 w 211"/>
                <a:gd name="T2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1" h="253">
                  <a:moveTo>
                    <a:pt x="0" y="0"/>
                  </a:moveTo>
                  <a:lnTo>
                    <a:pt x="56" y="0"/>
                  </a:lnTo>
                  <a:lnTo>
                    <a:pt x="56" y="98"/>
                  </a:lnTo>
                  <a:lnTo>
                    <a:pt x="156" y="98"/>
                  </a:lnTo>
                  <a:lnTo>
                    <a:pt x="156" y="0"/>
                  </a:lnTo>
                  <a:lnTo>
                    <a:pt x="211" y="0"/>
                  </a:lnTo>
                  <a:lnTo>
                    <a:pt x="211" y="253"/>
                  </a:lnTo>
                  <a:lnTo>
                    <a:pt x="156" y="253"/>
                  </a:lnTo>
                  <a:lnTo>
                    <a:pt x="156" y="145"/>
                  </a:lnTo>
                  <a:lnTo>
                    <a:pt x="56" y="145"/>
                  </a:lnTo>
                  <a:lnTo>
                    <a:pt x="56" y="253"/>
                  </a:lnTo>
                  <a:lnTo>
                    <a:pt x="0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3549" y="4003"/>
              <a:ext cx="1606" cy="0"/>
            </a:xfrm>
            <a:prstGeom prst="line">
              <a:avLst/>
            </a:prstGeom>
            <a:noFill/>
            <a:ln w="7938">
              <a:solidFill>
                <a:srgbClr val="CEB88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3360" y="3841"/>
              <a:ext cx="160" cy="33"/>
            </a:xfrm>
            <a:custGeom>
              <a:avLst/>
              <a:gdLst>
                <a:gd name="T0" fmla="*/ 0 w 321"/>
                <a:gd name="T1" fmla="*/ 0 h 66"/>
                <a:gd name="T2" fmla="*/ 321 w 321"/>
                <a:gd name="T3" fmla="*/ 0 h 66"/>
                <a:gd name="T4" fmla="*/ 277 w 321"/>
                <a:gd name="T5" fmla="*/ 66 h 66"/>
                <a:gd name="T6" fmla="*/ 44 w 321"/>
                <a:gd name="T7" fmla="*/ 66 h 66"/>
                <a:gd name="T8" fmla="*/ 0 w 32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66">
                  <a:moveTo>
                    <a:pt x="0" y="0"/>
                  </a:moveTo>
                  <a:lnTo>
                    <a:pt x="321" y="0"/>
                  </a:lnTo>
                  <a:lnTo>
                    <a:pt x="277" y="66"/>
                  </a:lnTo>
                  <a:lnTo>
                    <a:pt x="44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3397" y="3880"/>
              <a:ext cx="87" cy="27"/>
            </a:xfrm>
            <a:custGeom>
              <a:avLst/>
              <a:gdLst>
                <a:gd name="T0" fmla="*/ 0 w 175"/>
                <a:gd name="T1" fmla="*/ 0 h 54"/>
                <a:gd name="T2" fmla="*/ 175 w 175"/>
                <a:gd name="T3" fmla="*/ 0 h 54"/>
                <a:gd name="T4" fmla="*/ 158 w 175"/>
                <a:gd name="T5" fmla="*/ 54 h 54"/>
                <a:gd name="T6" fmla="*/ 16 w 175"/>
                <a:gd name="T7" fmla="*/ 54 h 54"/>
                <a:gd name="T8" fmla="*/ 0 w 175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54">
                  <a:moveTo>
                    <a:pt x="0" y="0"/>
                  </a:moveTo>
                  <a:lnTo>
                    <a:pt x="175" y="0"/>
                  </a:lnTo>
                  <a:lnTo>
                    <a:pt x="158" y="54"/>
                  </a:lnTo>
                  <a:lnTo>
                    <a:pt x="16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3424" y="4215"/>
              <a:ext cx="32" cy="22"/>
            </a:xfrm>
            <a:custGeom>
              <a:avLst/>
              <a:gdLst>
                <a:gd name="T0" fmla="*/ 4 w 64"/>
                <a:gd name="T1" fmla="*/ 0 h 44"/>
                <a:gd name="T2" fmla="*/ 60 w 64"/>
                <a:gd name="T3" fmla="*/ 0 h 44"/>
                <a:gd name="T4" fmla="*/ 64 w 64"/>
                <a:gd name="T5" fmla="*/ 19 h 44"/>
                <a:gd name="T6" fmla="*/ 32 w 64"/>
                <a:gd name="T7" fmla="*/ 44 h 44"/>
                <a:gd name="T8" fmla="*/ 0 w 64"/>
                <a:gd name="T9" fmla="*/ 19 h 44"/>
                <a:gd name="T10" fmla="*/ 4 w 64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4">
                  <a:moveTo>
                    <a:pt x="4" y="0"/>
                  </a:moveTo>
                  <a:lnTo>
                    <a:pt x="60" y="0"/>
                  </a:lnTo>
                  <a:lnTo>
                    <a:pt x="64" y="19"/>
                  </a:lnTo>
                  <a:lnTo>
                    <a:pt x="32" y="44"/>
                  </a:lnTo>
                  <a:lnTo>
                    <a:pt x="0" y="1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3410" y="3913"/>
              <a:ext cx="21" cy="298"/>
            </a:xfrm>
            <a:custGeom>
              <a:avLst/>
              <a:gdLst>
                <a:gd name="T0" fmla="*/ 0 w 43"/>
                <a:gd name="T1" fmla="*/ 0 h 595"/>
                <a:gd name="T2" fmla="*/ 27 w 43"/>
                <a:gd name="T3" fmla="*/ 0 h 595"/>
                <a:gd name="T4" fmla="*/ 43 w 43"/>
                <a:gd name="T5" fmla="*/ 595 h 595"/>
                <a:gd name="T6" fmla="*/ 33 w 43"/>
                <a:gd name="T7" fmla="*/ 595 h 595"/>
                <a:gd name="T8" fmla="*/ 0 w 43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5">
                  <a:moveTo>
                    <a:pt x="0" y="0"/>
                  </a:moveTo>
                  <a:lnTo>
                    <a:pt x="27" y="0"/>
                  </a:lnTo>
                  <a:lnTo>
                    <a:pt x="43" y="595"/>
                  </a:lnTo>
                  <a:lnTo>
                    <a:pt x="33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3432" y="3913"/>
              <a:ext cx="16" cy="298"/>
            </a:xfrm>
            <a:custGeom>
              <a:avLst/>
              <a:gdLst>
                <a:gd name="T0" fmla="*/ 0 w 33"/>
                <a:gd name="T1" fmla="*/ 0 h 595"/>
                <a:gd name="T2" fmla="*/ 33 w 33"/>
                <a:gd name="T3" fmla="*/ 0 h 595"/>
                <a:gd name="T4" fmla="*/ 23 w 33"/>
                <a:gd name="T5" fmla="*/ 595 h 595"/>
                <a:gd name="T6" fmla="*/ 9 w 33"/>
                <a:gd name="T7" fmla="*/ 595 h 595"/>
                <a:gd name="T8" fmla="*/ 0 w 33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95">
                  <a:moveTo>
                    <a:pt x="0" y="0"/>
                  </a:moveTo>
                  <a:lnTo>
                    <a:pt x="33" y="0"/>
                  </a:lnTo>
                  <a:lnTo>
                    <a:pt x="23" y="595"/>
                  </a:lnTo>
                  <a:lnTo>
                    <a:pt x="9" y="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3449" y="3913"/>
              <a:ext cx="21" cy="298"/>
            </a:xfrm>
            <a:custGeom>
              <a:avLst/>
              <a:gdLst>
                <a:gd name="T0" fmla="*/ 16 w 42"/>
                <a:gd name="T1" fmla="*/ 0 h 595"/>
                <a:gd name="T2" fmla="*/ 42 w 42"/>
                <a:gd name="T3" fmla="*/ 0 h 595"/>
                <a:gd name="T4" fmla="*/ 10 w 42"/>
                <a:gd name="T5" fmla="*/ 595 h 595"/>
                <a:gd name="T6" fmla="*/ 0 w 42"/>
                <a:gd name="T7" fmla="*/ 595 h 595"/>
                <a:gd name="T8" fmla="*/ 16 w 42"/>
                <a:gd name="T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95">
                  <a:moveTo>
                    <a:pt x="16" y="0"/>
                  </a:moveTo>
                  <a:lnTo>
                    <a:pt x="42" y="0"/>
                  </a:lnTo>
                  <a:lnTo>
                    <a:pt x="10" y="595"/>
                  </a:lnTo>
                  <a:lnTo>
                    <a:pt x="0" y="59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360" y="3839"/>
              <a:ext cx="161" cy="33"/>
            </a:xfrm>
            <a:custGeom>
              <a:avLst/>
              <a:gdLst>
                <a:gd name="T0" fmla="*/ 0 w 322"/>
                <a:gd name="T1" fmla="*/ 0 h 67"/>
                <a:gd name="T2" fmla="*/ 322 w 322"/>
                <a:gd name="T3" fmla="*/ 0 h 67"/>
                <a:gd name="T4" fmla="*/ 278 w 322"/>
                <a:gd name="T5" fmla="*/ 67 h 67"/>
                <a:gd name="T6" fmla="*/ 44 w 322"/>
                <a:gd name="T7" fmla="*/ 67 h 67"/>
                <a:gd name="T8" fmla="*/ 0 w 322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67">
                  <a:moveTo>
                    <a:pt x="0" y="0"/>
                  </a:moveTo>
                  <a:lnTo>
                    <a:pt x="322" y="0"/>
                  </a:lnTo>
                  <a:lnTo>
                    <a:pt x="278" y="67"/>
                  </a:lnTo>
                  <a:lnTo>
                    <a:pt x="4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397" y="3878"/>
              <a:ext cx="87" cy="27"/>
            </a:xfrm>
            <a:custGeom>
              <a:avLst/>
              <a:gdLst>
                <a:gd name="T0" fmla="*/ 0 w 176"/>
                <a:gd name="T1" fmla="*/ 0 h 53"/>
                <a:gd name="T2" fmla="*/ 176 w 176"/>
                <a:gd name="T3" fmla="*/ 0 h 53"/>
                <a:gd name="T4" fmla="*/ 159 w 176"/>
                <a:gd name="T5" fmla="*/ 53 h 53"/>
                <a:gd name="T6" fmla="*/ 16 w 176"/>
                <a:gd name="T7" fmla="*/ 53 h 53"/>
                <a:gd name="T8" fmla="*/ 0 w 17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53">
                  <a:moveTo>
                    <a:pt x="0" y="0"/>
                  </a:moveTo>
                  <a:lnTo>
                    <a:pt x="176" y="0"/>
                  </a:lnTo>
                  <a:lnTo>
                    <a:pt x="159" y="53"/>
                  </a:lnTo>
                  <a:lnTo>
                    <a:pt x="16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3424" y="4214"/>
              <a:ext cx="32" cy="22"/>
            </a:xfrm>
            <a:custGeom>
              <a:avLst/>
              <a:gdLst>
                <a:gd name="T0" fmla="*/ 3 w 63"/>
                <a:gd name="T1" fmla="*/ 0 h 44"/>
                <a:gd name="T2" fmla="*/ 60 w 63"/>
                <a:gd name="T3" fmla="*/ 0 h 44"/>
                <a:gd name="T4" fmla="*/ 63 w 63"/>
                <a:gd name="T5" fmla="*/ 20 h 44"/>
                <a:gd name="T6" fmla="*/ 31 w 63"/>
                <a:gd name="T7" fmla="*/ 44 h 44"/>
                <a:gd name="T8" fmla="*/ 0 w 63"/>
                <a:gd name="T9" fmla="*/ 20 h 44"/>
                <a:gd name="T10" fmla="*/ 3 w 63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4">
                  <a:moveTo>
                    <a:pt x="3" y="0"/>
                  </a:moveTo>
                  <a:lnTo>
                    <a:pt x="60" y="0"/>
                  </a:lnTo>
                  <a:lnTo>
                    <a:pt x="63" y="20"/>
                  </a:lnTo>
                  <a:lnTo>
                    <a:pt x="31" y="44"/>
                  </a:lnTo>
                  <a:lnTo>
                    <a:pt x="0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411" y="3912"/>
              <a:ext cx="21" cy="298"/>
            </a:xfrm>
            <a:custGeom>
              <a:avLst/>
              <a:gdLst>
                <a:gd name="T0" fmla="*/ 0 w 43"/>
                <a:gd name="T1" fmla="*/ 0 h 597"/>
                <a:gd name="T2" fmla="*/ 27 w 43"/>
                <a:gd name="T3" fmla="*/ 0 h 597"/>
                <a:gd name="T4" fmla="*/ 43 w 43"/>
                <a:gd name="T5" fmla="*/ 597 h 597"/>
                <a:gd name="T6" fmla="*/ 32 w 43"/>
                <a:gd name="T7" fmla="*/ 597 h 597"/>
                <a:gd name="T8" fmla="*/ 0 w 43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97">
                  <a:moveTo>
                    <a:pt x="0" y="0"/>
                  </a:moveTo>
                  <a:lnTo>
                    <a:pt x="27" y="0"/>
                  </a:lnTo>
                  <a:lnTo>
                    <a:pt x="43" y="597"/>
                  </a:lnTo>
                  <a:lnTo>
                    <a:pt x="32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432" y="3912"/>
              <a:ext cx="16" cy="298"/>
            </a:xfrm>
            <a:custGeom>
              <a:avLst/>
              <a:gdLst>
                <a:gd name="T0" fmla="*/ 0 w 33"/>
                <a:gd name="T1" fmla="*/ 0 h 597"/>
                <a:gd name="T2" fmla="*/ 33 w 33"/>
                <a:gd name="T3" fmla="*/ 0 h 597"/>
                <a:gd name="T4" fmla="*/ 24 w 33"/>
                <a:gd name="T5" fmla="*/ 597 h 597"/>
                <a:gd name="T6" fmla="*/ 10 w 33"/>
                <a:gd name="T7" fmla="*/ 597 h 597"/>
                <a:gd name="T8" fmla="*/ 0 w 33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97">
                  <a:moveTo>
                    <a:pt x="0" y="0"/>
                  </a:moveTo>
                  <a:lnTo>
                    <a:pt x="33" y="0"/>
                  </a:lnTo>
                  <a:lnTo>
                    <a:pt x="24" y="597"/>
                  </a:lnTo>
                  <a:lnTo>
                    <a:pt x="10" y="5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449" y="3912"/>
              <a:ext cx="21" cy="298"/>
            </a:xfrm>
            <a:custGeom>
              <a:avLst/>
              <a:gdLst>
                <a:gd name="T0" fmla="*/ 16 w 42"/>
                <a:gd name="T1" fmla="*/ 0 h 597"/>
                <a:gd name="T2" fmla="*/ 42 w 42"/>
                <a:gd name="T3" fmla="*/ 0 h 597"/>
                <a:gd name="T4" fmla="*/ 10 w 42"/>
                <a:gd name="T5" fmla="*/ 597 h 597"/>
                <a:gd name="T6" fmla="*/ 0 w 42"/>
                <a:gd name="T7" fmla="*/ 597 h 597"/>
                <a:gd name="T8" fmla="*/ 16 w 42"/>
                <a:gd name="T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97">
                  <a:moveTo>
                    <a:pt x="16" y="0"/>
                  </a:moveTo>
                  <a:lnTo>
                    <a:pt x="42" y="0"/>
                  </a:lnTo>
                  <a:lnTo>
                    <a:pt x="10" y="597"/>
                  </a:lnTo>
                  <a:lnTo>
                    <a:pt x="0" y="59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3581" y="4037"/>
              <a:ext cx="65" cy="94"/>
            </a:xfrm>
            <a:custGeom>
              <a:avLst/>
              <a:gdLst>
                <a:gd name="T0" fmla="*/ 118 w 129"/>
                <a:gd name="T1" fmla="*/ 0 h 187"/>
                <a:gd name="T2" fmla="*/ 124 w 129"/>
                <a:gd name="T3" fmla="*/ 3 h 187"/>
                <a:gd name="T4" fmla="*/ 129 w 129"/>
                <a:gd name="T5" fmla="*/ 9 h 187"/>
                <a:gd name="T6" fmla="*/ 129 w 129"/>
                <a:gd name="T7" fmla="*/ 15 h 187"/>
                <a:gd name="T8" fmla="*/ 124 w 129"/>
                <a:gd name="T9" fmla="*/ 21 h 187"/>
                <a:gd name="T10" fmla="*/ 121 w 129"/>
                <a:gd name="T11" fmla="*/ 23 h 187"/>
                <a:gd name="T12" fmla="*/ 118 w 129"/>
                <a:gd name="T13" fmla="*/ 22 h 187"/>
                <a:gd name="T14" fmla="*/ 118 w 129"/>
                <a:gd name="T15" fmla="*/ 15 h 187"/>
                <a:gd name="T16" fmla="*/ 114 w 129"/>
                <a:gd name="T17" fmla="*/ 9 h 187"/>
                <a:gd name="T18" fmla="*/ 110 w 129"/>
                <a:gd name="T19" fmla="*/ 7 h 187"/>
                <a:gd name="T20" fmla="*/ 104 w 129"/>
                <a:gd name="T21" fmla="*/ 7 h 187"/>
                <a:gd name="T22" fmla="*/ 97 w 129"/>
                <a:gd name="T23" fmla="*/ 12 h 187"/>
                <a:gd name="T24" fmla="*/ 86 w 129"/>
                <a:gd name="T25" fmla="*/ 29 h 187"/>
                <a:gd name="T26" fmla="*/ 75 w 129"/>
                <a:gd name="T27" fmla="*/ 61 h 187"/>
                <a:gd name="T28" fmla="*/ 100 w 129"/>
                <a:gd name="T29" fmla="*/ 63 h 187"/>
                <a:gd name="T30" fmla="*/ 98 w 129"/>
                <a:gd name="T31" fmla="*/ 68 h 187"/>
                <a:gd name="T32" fmla="*/ 72 w 129"/>
                <a:gd name="T33" fmla="*/ 75 h 187"/>
                <a:gd name="T34" fmla="*/ 61 w 129"/>
                <a:gd name="T35" fmla="*/ 117 h 187"/>
                <a:gd name="T36" fmla="*/ 47 w 129"/>
                <a:gd name="T37" fmla="*/ 161 h 187"/>
                <a:gd name="T38" fmla="*/ 37 w 129"/>
                <a:gd name="T39" fmla="*/ 178 h 187"/>
                <a:gd name="T40" fmla="*/ 24 w 129"/>
                <a:gd name="T41" fmla="*/ 185 h 187"/>
                <a:gd name="T42" fmla="*/ 10 w 129"/>
                <a:gd name="T43" fmla="*/ 187 h 187"/>
                <a:gd name="T44" fmla="*/ 4 w 129"/>
                <a:gd name="T45" fmla="*/ 185 h 187"/>
                <a:gd name="T46" fmla="*/ 1 w 129"/>
                <a:gd name="T47" fmla="*/ 181 h 187"/>
                <a:gd name="T48" fmla="*/ 0 w 129"/>
                <a:gd name="T49" fmla="*/ 178 h 187"/>
                <a:gd name="T50" fmla="*/ 2 w 129"/>
                <a:gd name="T51" fmla="*/ 172 h 187"/>
                <a:gd name="T52" fmla="*/ 5 w 129"/>
                <a:gd name="T53" fmla="*/ 169 h 187"/>
                <a:gd name="T54" fmla="*/ 9 w 129"/>
                <a:gd name="T55" fmla="*/ 170 h 187"/>
                <a:gd name="T56" fmla="*/ 16 w 129"/>
                <a:gd name="T57" fmla="*/ 177 h 187"/>
                <a:gd name="T58" fmla="*/ 23 w 129"/>
                <a:gd name="T59" fmla="*/ 178 h 187"/>
                <a:gd name="T60" fmla="*/ 26 w 129"/>
                <a:gd name="T61" fmla="*/ 178 h 187"/>
                <a:gd name="T62" fmla="*/ 30 w 129"/>
                <a:gd name="T63" fmla="*/ 174 h 187"/>
                <a:gd name="T64" fmla="*/ 34 w 129"/>
                <a:gd name="T65" fmla="*/ 168 h 187"/>
                <a:gd name="T66" fmla="*/ 48 w 129"/>
                <a:gd name="T67" fmla="*/ 116 h 187"/>
                <a:gd name="T68" fmla="*/ 45 w 129"/>
                <a:gd name="T69" fmla="*/ 68 h 187"/>
                <a:gd name="T70" fmla="*/ 44 w 129"/>
                <a:gd name="T71" fmla="*/ 64 h 187"/>
                <a:gd name="T72" fmla="*/ 46 w 129"/>
                <a:gd name="T73" fmla="*/ 61 h 187"/>
                <a:gd name="T74" fmla="*/ 68 w 129"/>
                <a:gd name="T75" fmla="*/ 45 h 187"/>
                <a:gd name="T76" fmla="*/ 84 w 129"/>
                <a:gd name="T77" fmla="*/ 15 h 187"/>
                <a:gd name="T78" fmla="*/ 104 w 129"/>
                <a:gd name="T79" fmla="*/ 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9" h="187">
                  <a:moveTo>
                    <a:pt x="114" y="0"/>
                  </a:moveTo>
                  <a:lnTo>
                    <a:pt x="118" y="0"/>
                  </a:lnTo>
                  <a:lnTo>
                    <a:pt x="121" y="1"/>
                  </a:lnTo>
                  <a:lnTo>
                    <a:pt x="124" y="3"/>
                  </a:lnTo>
                  <a:lnTo>
                    <a:pt x="126" y="5"/>
                  </a:lnTo>
                  <a:lnTo>
                    <a:pt x="129" y="9"/>
                  </a:lnTo>
                  <a:lnTo>
                    <a:pt x="129" y="12"/>
                  </a:lnTo>
                  <a:lnTo>
                    <a:pt x="129" y="15"/>
                  </a:lnTo>
                  <a:lnTo>
                    <a:pt x="126" y="19"/>
                  </a:lnTo>
                  <a:lnTo>
                    <a:pt x="124" y="21"/>
                  </a:lnTo>
                  <a:lnTo>
                    <a:pt x="122" y="23"/>
                  </a:lnTo>
                  <a:lnTo>
                    <a:pt x="121" y="23"/>
                  </a:lnTo>
                  <a:lnTo>
                    <a:pt x="119" y="23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15"/>
                  </a:lnTo>
                  <a:lnTo>
                    <a:pt x="116" y="12"/>
                  </a:lnTo>
                  <a:lnTo>
                    <a:pt x="114" y="9"/>
                  </a:lnTo>
                  <a:lnTo>
                    <a:pt x="112" y="8"/>
                  </a:lnTo>
                  <a:lnTo>
                    <a:pt x="110" y="7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0" y="9"/>
                  </a:lnTo>
                  <a:lnTo>
                    <a:pt x="97" y="12"/>
                  </a:lnTo>
                  <a:lnTo>
                    <a:pt x="94" y="16"/>
                  </a:lnTo>
                  <a:lnTo>
                    <a:pt x="86" y="29"/>
                  </a:lnTo>
                  <a:lnTo>
                    <a:pt x="81" y="45"/>
                  </a:lnTo>
                  <a:lnTo>
                    <a:pt x="75" y="61"/>
                  </a:lnTo>
                  <a:lnTo>
                    <a:pt x="99" y="61"/>
                  </a:lnTo>
                  <a:lnTo>
                    <a:pt x="100" y="63"/>
                  </a:lnTo>
                  <a:lnTo>
                    <a:pt x="99" y="65"/>
                  </a:lnTo>
                  <a:lnTo>
                    <a:pt x="98" y="68"/>
                  </a:lnTo>
                  <a:lnTo>
                    <a:pt x="74" y="68"/>
                  </a:lnTo>
                  <a:lnTo>
                    <a:pt x="72" y="75"/>
                  </a:lnTo>
                  <a:lnTo>
                    <a:pt x="69" y="86"/>
                  </a:lnTo>
                  <a:lnTo>
                    <a:pt x="61" y="117"/>
                  </a:lnTo>
                  <a:lnTo>
                    <a:pt x="52" y="146"/>
                  </a:lnTo>
                  <a:lnTo>
                    <a:pt x="47" y="161"/>
                  </a:lnTo>
                  <a:lnTo>
                    <a:pt x="41" y="171"/>
                  </a:lnTo>
                  <a:lnTo>
                    <a:pt x="37" y="178"/>
                  </a:lnTo>
                  <a:lnTo>
                    <a:pt x="32" y="181"/>
                  </a:lnTo>
                  <a:lnTo>
                    <a:pt x="24" y="185"/>
                  </a:lnTo>
                  <a:lnTo>
                    <a:pt x="14" y="187"/>
                  </a:lnTo>
                  <a:lnTo>
                    <a:pt x="10" y="187"/>
                  </a:lnTo>
                  <a:lnTo>
                    <a:pt x="6" y="186"/>
                  </a:lnTo>
                  <a:lnTo>
                    <a:pt x="4" y="185"/>
                  </a:lnTo>
                  <a:lnTo>
                    <a:pt x="2" y="183"/>
                  </a:lnTo>
                  <a:lnTo>
                    <a:pt x="1" y="181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2" y="172"/>
                  </a:lnTo>
                  <a:lnTo>
                    <a:pt x="4" y="170"/>
                  </a:lnTo>
                  <a:lnTo>
                    <a:pt x="5" y="169"/>
                  </a:lnTo>
                  <a:lnTo>
                    <a:pt x="8" y="169"/>
                  </a:lnTo>
                  <a:lnTo>
                    <a:pt x="9" y="170"/>
                  </a:lnTo>
                  <a:lnTo>
                    <a:pt x="12" y="173"/>
                  </a:lnTo>
                  <a:lnTo>
                    <a:pt x="16" y="177"/>
                  </a:lnTo>
                  <a:lnTo>
                    <a:pt x="20" y="178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8" y="177"/>
                  </a:lnTo>
                  <a:lnTo>
                    <a:pt x="30" y="174"/>
                  </a:lnTo>
                  <a:lnTo>
                    <a:pt x="32" y="172"/>
                  </a:lnTo>
                  <a:lnTo>
                    <a:pt x="34" y="168"/>
                  </a:lnTo>
                  <a:lnTo>
                    <a:pt x="36" y="162"/>
                  </a:lnTo>
                  <a:lnTo>
                    <a:pt x="48" y="116"/>
                  </a:lnTo>
                  <a:lnTo>
                    <a:pt x="60" y="68"/>
                  </a:lnTo>
                  <a:lnTo>
                    <a:pt x="45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6" y="61"/>
                  </a:lnTo>
                  <a:lnTo>
                    <a:pt x="62" y="61"/>
                  </a:lnTo>
                  <a:lnTo>
                    <a:pt x="68" y="45"/>
                  </a:lnTo>
                  <a:lnTo>
                    <a:pt x="74" y="29"/>
                  </a:lnTo>
                  <a:lnTo>
                    <a:pt x="84" y="15"/>
                  </a:lnTo>
                  <a:lnTo>
                    <a:pt x="93" y="7"/>
                  </a:lnTo>
                  <a:lnTo>
                    <a:pt x="104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3628" y="4066"/>
              <a:ext cx="33" cy="40"/>
            </a:xfrm>
            <a:custGeom>
              <a:avLst/>
              <a:gdLst>
                <a:gd name="T0" fmla="*/ 45 w 66"/>
                <a:gd name="T1" fmla="*/ 6 h 80"/>
                <a:gd name="T2" fmla="*/ 43 w 66"/>
                <a:gd name="T3" fmla="*/ 6 h 80"/>
                <a:gd name="T4" fmla="*/ 40 w 66"/>
                <a:gd name="T5" fmla="*/ 7 h 80"/>
                <a:gd name="T6" fmla="*/ 38 w 66"/>
                <a:gd name="T7" fmla="*/ 8 h 80"/>
                <a:gd name="T8" fmla="*/ 35 w 66"/>
                <a:gd name="T9" fmla="*/ 12 h 80"/>
                <a:gd name="T10" fmla="*/ 31 w 66"/>
                <a:gd name="T11" fmla="*/ 15 h 80"/>
                <a:gd name="T12" fmla="*/ 24 w 66"/>
                <a:gd name="T13" fmla="*/ 27 h 80"/>
                <a:gd name="T14" fmla="*/ 18 w 66"/>
                <a:gd name="T15" fmla="*/ 41 h 80"/>
                <a:gd name="T16" fmla="*/ 14 w 66"/>
                <a:gd name="T17" fmla="*/ 53 h 80"/>
                <a:gd name="T18" fmla="*/ 12 w 66"/>
                <a:gd name="T19" fmla="*/ 63 h 80"/>
                <a:gd name="T20" fmla="*/ 13 w 66"/>
                <a:gd name="T21" fmla="*/ 66 h 80"/>
                <a:gd name="T22" fmla="*/ 13 w 66"/>
                <a:gd name="T23" fmla="*/ 71 h 80"/>
                <a:gd name="T24" fmla="*/ 15 w 66"/>
                <a:gd name="T25" fmla="*/ 73 h 80"/>
                <a:gd name="T26" fmla="*/ 17 w 66"/>
                <a:gd name="T27" fmla="*/ 75 h 80"/>
                <a:gd name="T28" fmla="*/ 20 w 66"/>
                <a:gd name="T29" fmla="*/ 75 h 80"/>
                <a:gd name="T30" fmla="*/ 23 w 66"/>
                <a:gd name="T31" fmla="*/ 75 h 80"/>
                <a:gd name="T32" fmla="*/ 26 w 66"/>
                <a:gd name="T33" fmla="*/ 74 h 80"/>
                <a:gd name="T34" fmla="*/ 28 w 66"/>
                <a:gd name="T35" fmla="*/ 72 h 80"/>
                <a:gd name="T36" fmla="*/ 31 w 66"/>
                <a:gd name="T37" fmla="*/ 70 h 80"/>
                <a:gd name="T38" fmla="*/ 35 w 66"/>
                <a:gd name="T39" fmla="*/ 65 h 80"/>
                <a:gd name="T40" fmla="*/ 40 w 66"/>
                <a:gd name="T41" fmla="*/ 56 h 80"/>
                <a:gd name="T42" fmla="*/ 44 w 66"/>
                <a:gd name="T43" fmla="*/ 47 h 80"/>
                <a:gd name="T44" fmla="*/ 49 w 66"/>
                <a:gd name="T45" fmla="*/ 36 h 80"/>
                <a:gd name="T46" fmla="*/ 52 w 66"/>
                <a:gd name="T47" fmla="*/ 26 h 80"/>
                <a:gd name="T48" fmla="*/ 53 w 66"/>
                <a:gd name="T49" fmla="*/ 18 h 80"/>
                <a:gd name="T50" fmla="*/ 53 w 66"/>
                <a:gd name="T51" fmla="*/ 16 h 80"/>
                <a:gd name="T52" fmla="*/ 52 w 66"/>
                <a:gd name="T53" fmla="*/ 13 h 80"/>
                <a:gd name="T54" fmla="*/ 52 w 66"/>
                <a:gd name="T55" fmla="*/ 10 h 80"/>
                <a:gd name="T56" fmla="*/ 50 w 66"/>
                <a:gd name="T57" fmla="*/ 7 h 80"/>
                <a:gd name="T58" fmla="*/ 48 w 66"/>
                <a:gd name="T59" fmla="*/ 6 h 80"/>
                <a:gd name="T60" fmla="*/ 45 w 66"/>
                <a:gd name="T61" fmla="*/ 6 h 80"/>
                <a:gd name="T62" fmla="*/ 47 w 66"/>
                <a:gd name="T63" fmla="*/ 0 h 80"/>
                <a:gd name="T64" fmla="*/ 55 w 66"/>
                <a:gd name="T65" fmla="*/ 2 h 80"/>
                <a:gd name="T66" fmla="*/ 62 w 66"/>
                <a:gd name="T67" fmla="*/ 7 h 80"/>
                <a:gd name="T68" fmla="*/ 65 w 66"/>
                <a:gd name="T69" fmla="*/ 15 h 80"/>
                <a:gd name="T70" fmla="*/ 66 w 66"/>
                <a:gd name="T71" fmla="*/ 25 h 80"/>
                <a:gd name="T72" fmla="*/ 64 w 66"/>
                <a:gd name="T73" fmla="*/ 37 h 80"/>
                <a:gd name="T74" fmla="*/ 57 w 66"/>
                <a:gd name="T75" fmla="*/ 52 h 80"/>
                <a:gd name="T76" fmla="*/ 45 w 66"/>
                <a:gd name="T77" fmla="*/ 67 h 80"/>
                <a:gd name="T78" fmla="*/ 35 w 66"/>
                <a:gd name="T79" fmla="*/ 76 h 80"/>
                <a:gd name="T80" fmla="*/ 25 w 66"/>
                <a:gd name="T81" fmla="*/ 80 h 80"/>
                <a:gd name="T82" fmla="*/ 18 w 66"/>
                <a:gd name="T83" fmla="*/ 80 h 80"/>
                <a:gd name="T84" fmla="*/ 11 w 66"/>
                <a:gd name="T85" fmla="*/ 79 h 80"/>
                <a:gd name="T86" fmla="*/ 4 w 66"/>
                <a:gd name="T87" fmla="*/ 74 h 80"/>
                <a:gd name="T88" fmla="*/ 0 w 66"/>
                <a:gd name="T89" fmla="*/ 66 h 80"/>
                <a:gd name="T90" fmla="*/ 0 w 66"/>
                <a:gd name="T91" fmla="*/ 55 h 80"/>
                <a:gd name="T92" fmla="*/ 2 w 66"/>
                <a:gd name="T93" fmla="*/ 42 h 80"/>
                <a:gd name="T94" fmla="*/ 9 w 66"/>
                <a:gd name="T95" fmla="*/ 27 h 80"/>
                <a:gd name="T96" fmla="*/ 20 w 66"/>
                <a:gd name="T97" fmla="*/ 13 h 80"/>
                <a:gd name="T98" fmla="*/ 30 w 66"/>
                <a:gd name="T99" fmla="*/ 5 h 80"/>
                <a:gd name="T100" fmla="*/ 39 w 66"/>
                <a:gd name="T101" fmla="*/ 1 h 80"/>
                <a:gd name="T102" fmla="*/ 47 w 66"/>
                <a:gd name="T10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80">
                  <a:moveTo>
                    <a:pt x="45" y="6"/>
                  </a:moveTo>
                  <a:lnTo>
                    <a:pt x="43" y="6"/>
                  </a:lnTo>
                  <a:lnTo>
                    <a:pt x="40" y="7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4" y="27"/>
                  </a:lnTo>
                  <a:lnTo>
                    <a:pt x="18" y="41"/>
                  </a:lnTo>
                  <a:lnTo>
                    <a:pt x="14" y="53"/>
                  </a:lnTo>
                  <a:lnTo>
                    <a:pt x="12" y="63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7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6" y="74"/>
                  </a:lnTo>
                  <a:lnTo>
                    <a:pt x="28" y="72"/>
                  </a:lnTo>
                  <a:lnTo>
                    <a:pt x="31" y="70"/>
                  </a:lnTo>
                  <a:lnTo>
                    <a:pt x="35" y="65"/>
                  </a:lnTo>
                  <a:lnTo>
                    <a:pt x="40" y="56"/>
                  </a:lnTo>
                  <a:lnTo>
                    <a:pt x="44" y="47"/>
                  </a:lnTo>
                  <a:lnTo>
                    <a:pt x="49" y="36"/>
                  </a:lnTo>
                  <a:lnTo>
                    <a:pt x="52" y="26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2" y="10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5" y="6"/>
                  </a:lnTo>
                  <a:close/>
                  <a:moveTo>
                    <a:pt x="47" y="0"/>
                  </a:moveTo>
                  <a:lnTo>
                    <a:pt x="55" y="2"/>
                  </a:lnTo>
                  <a:lnTo>
                    <a:pt x="62" y="7"/>
                  </a:lnTo>
                  <a:lnTo>
                    <a:pt x="65" y="15"/>
                  </a:lnTo>
                  <a:lnTo>
                    <a:pt x="66" y="25"/>
                  </a:lnTo>
                  <a:lnTo>
                    <a:pt x="64" y="37"/>
                  </a:lnTo>
                  <a:lnTo>
                    <a:pt x="57" y="52"/>
                  </a:lnTo>
                  <a:lnTo>
                    <a:pt x="45" y="67"/>
                  </a:lnTo>
                  <a:lnTo>
                    <a:pt x="35" y="76"/>
                  </a:lnTo>
                  <a:lnTo>
                    <a:pt x="25" y="80"/>
                  </a:lnTo>
                  <a:lnTo>
                    <a:pt x="18" y="80"/>
                  </a:lnTo>
                  <a:lnTo>
                    <a:pt x="11" y="79"/>
                  </a:lnTo>
                  <a:lnTo>
                    <a:pt x="4" y="74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9" y="27"/>
                  </a:lnTo>
                  <a:lnTo>
                    <a:pt x="20" y="13"/>
                  </a:lnTo>
                  <a:lnTo>
                    <a:pt x="30" y="5"/>
                  </a:lnTo>
                  <a:lnTo>
                    <a:pt x="39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3670" y="4066"/>
              <a:ext cx="31" cy="40"/>
            </a:xfrm>
            <a:custGeom>
              <a:avLst/>
              <a:gdLst>
                <a:gd name="T0" fmla="*/ 28 w 63"/>
                <a:gd name="T1" fmla="*/ 2 h 80"/>
                <a:gd name="T2" fmla="*/ 30 w 63"/>
                <a:gd name="T3" fmla="*/ 10 h 80"/>
                <a:gd name="T4" fmla="*/ 29 w 63"/>
                <a:gd name="T5" fmla="*/ 18 h 80"/>
                <a:gd name="T6" fmla="*/ 21 w 63"/>
                <a:gd name="T7" fmla="*/ 42 h 80"/>
                <a:gd name="T8" fmla="*/ 31 w 63"/>
                <a:gd name="T9" fmla="*/ 25 h 80"/>
                <a:gd name="T10" fmla="*/ 41 w 63"/>
                <a:gd name="T11" fmla="*/ 11 h 80"/>
                <a:gd name="T12" fmla="*/ 49 w 63"/>
                <a:gd name="T13" fmla="*/ 3 h 80"/>
                <a:gd name="T14" fmla="*/ 55 w 63"/>
                <a:gd name="T15" fmla="*/ 0 h 80"/>
                <a:gd name="T16" fmla="*/ 61 w 63"/>
                <a:gd name="T17" fmla="*/ 2 h 80"/>
                <a:gd name="T18" fmla="*/ 63 w 63"/>
                <a:gd name="T19" fmla="*/ 6 h 80"/>
                <a:gd name="T20" fmla="*/ 63 w 63"/>
                <a:gd name="T21" fmla="*/ 10 h 80"/>
                <a:gd name="T22" fmla="*/ 62 w 63"/>
                <a:gd name="T23" fmla="*/ 15 h 80"/>
                <a:gd name="T24" fmla="*/ 59 w 63"/>
                <a:gd name="T25" fmla="*/ 22 h 80"/>
                <a:gd name="T26" fmla="*/ 56 w 63"/>
                <a:gd name="T27" fmla="*/ 23 h 80"/>
                <a:gd name="T28" fmla="*/ 53 w 63"/>
                <a:gd name="T29" fmla="*/ 22 h 80"/>
                <a:gd name="T30" fmla="*/ 52 w 63"/>
                <a:gd name="T31" fmla="*/ 16 h 80"/>
                <a:gd name="T32" fmla="*/ 49 w 63"/>
                <a:gd name="T33" fmla="*/ 13 h 80"/>
                <a:gd name="T34" fmla="*/ 44 w 63"/>
                <a:gd name="T35" fmla="*/ 15 h 80"/>
                <a:gd name="T36" fmla="*/ 31 w 63"/>
                <a:gd name="T37" fmla="*/ 36 h 80"/>
                <a:gd name="T38" fmla="*/ 9 w 63"/>
                <a:gd name="T39" fmla="*/ 78 h 80"/>
                <a:gd name="T40" fmla="*/ 6 w 63"/>
                <a:gd name="T41" fmla="*/ 80 h 80"/>
                <a:gd name="T42" fmla="*/ 4 w 63"/>
                <a:gd name="T43" fmla="*/ 80 h 80"/>
                <a:gd name="T44" fmla="*/ 1 w 63"/>
                <a:gd name="T45" fmla="*/ 79 h 80"/>
                <a:gd name="T46" fmla="*/ 0 w 63"/>
                <a:gd name="T47" fmla="*/ 76 h 80"/>
                <a:gd name="T48" fmla="*/ 6 w 63"/>
                <a:gd name="T49" fmla="*/ 56 h 80"/>
                <a:gd name="T50" fmla="*/ 16 w 63"/>
                <a:gd name="T51" fmla="*/ 28 h 80"/>
                <a:gd name="T52" fmla="*/ 20 w 63"/>
                <a:gd name="T53" fmla="*/ 14 h 80"/>
                <a:gd name="T54" fmla="*/ 18 w 63"/>
                <a:gd name="T55" fmla="*/ 12 h 80"/>
                <a:gd name="T56" fmla="*/ 11 w 63"/>
                <a:gd name="T57" fmla="*/ 15 h 80"/>
                <a:gd name="T58" fmla="*/ 5 w 63"/>
                <a:gd name="T59" fmla="*/ 22 h 80"/>
                <a:gd name="T60" fmla="*/ 2 w 63"/>
                <a:gd name="T61" fmla="*/ 20 h 80"/>
                <a:gd name="T62" fmla="*/ 8 w 63"/>
                <a:gd name="T63" fmla="*/ 10 h 80"/>
                <a:gd name="T64" fmla="*/ 24 w 6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80">
                  <a:moveTo>
                    <a:pt x="24" y="0"/>
                  </a:moveTo>
                  <a:lnTo>
                    <a:pt x="28" y="2"/>
                  </a:lnTo>
                  <a:lnTo>
                    <a:pt x="30" y="5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6" y="34"/>
                  </a:lnTo>
                  <a:lnTo>
                    <a:pt x="31" y="25"/>
                  </a:lnTo>
                  <a:lnTo>
                    <a:pt x="37" y="16"/>
                  </a:lnTo>
                  <a:lnTo>
                    <a:pt x="41" y="11"/>
                  </a:lnTo>
                  <a:lnTo>
                    <a:pt x="44" y="6"/>
                  </a:lnTo>
                  <a:lnTo>
                    <a:pt x="49" y="3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2" y="4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63" y="12"/>
                  </a:lnTo>
                  <a:lnTo>
                    <a:pt x="62" y="15"/>
                  </a:lnTo>
                  <a:lnTo>
                    <a:pt x="61" y="18"/>
                  </a:lnTo>
                  <a:lnTo>
                    <a:pt x="59" y="22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4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2" y="16"/>
                  </a:lnTo>
                  <a:lnTo>
                    <a:pt x="51" y="14"/>
                  </a:lnTo>
                  <a:lnTo>
                    <a:pt x="49" y="13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2" y="18"/>
                  </a:lnTo>
                  <a:lnTo>
                    <a:pt x="31" y="36"/>
                  </a:lnTo>
                  <a:lnTo>
                    <a:pt x="20" y="56"/>
                  </a:lnTo>
                  <a:lnTo>
                    <a:pt x="9" y="78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5" y="80"/>
                  </a:lnTo>
                  <a:lnTo>
                    <a:pt x="4" y="80"/>
                  </a:lnTo>
                  <a:lnTo>
                    <a:pt x="2" y="80"/>
                  </a:lnTo>
                  <a:lnTo>
                    <a:pt x="1" y="79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3" y="68"/>
                  </a:lnTo>
                  <a:lnTo>
                    <a:pt x="6" y="56"/>
                  </a:lnTo>
                  <a:lnTo>
                    <a:pt x="12" y="42"/>
                  </a:lnTo>
                  <a:lnTo>
                    <a:pt x="16" y="28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18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8" y="10"/>
                  </a:lnTo>
                  <a:lnTo>
                    <a:pt x="16" y="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3730" y="4057"/>
              <a:ext cx="29" cy="49"/>
            </a:xfrm>
            <a:custGeom>
              <a:avLst/>
              <a:gdLst>
                <a:gd name="T0" fmla="*/ 38 w 58"/>
                <a:gd name="T1" fmla="*/ 0 h 98"/>
                <a:gd name="T2" fmla="*/ 40 w 58"/>
                <a:gd name="T3" fmla="*/ 1 h 98"/>
                <a:gd name="T4" fmla="*/ 41 w 58"/>
                <a:gd name="T5" fmla="*/ 3 h 98"/>
                <a:gd name="T6" fmla="*/ 36 w 58"/>
                <a:gd name="T7" fmla="*/ 21 h 98"/>
                <a:gd name="T8" fmla="*/ 56 w 58"/>
                <a:gd name="T9" fmla="*/ 21 h 98"/>
                <a:gd name="T10" fmla="*/ 58 w 58"/>
                <a:gd name="T11" fmla="*/ 23 h 98"/>
                <a:gd name="T12" fmla="*/ 58 w 58"/>
                <a:gd name="T13" fmla="*/ 25 h 98"/>
                <a:gd name="T14" fmla="*/ 56 w 58"/>
                <a:gd name="T15" fmla="*/ 26 h 98"/>
                <a:gd name="T16" fmla="*/ 54 w 58"/>
                <a:gd name="T17" fmla="*/ 29 h 98"/>
                <a:gd name="T18" fmla="*/ 34 w 58"/>
                <a:gd name="T19" fmla="*/ 29 h 98"/>
                <a:gd name="T20" fmla="*/ 16 w 58"/>
                <a:gd name="T21" fmla="*/ 80 h 98"/>
                <a:gd name="T22" fmla="*/ 15 w 58"/>
                <a:gd name="T23" fmla="*/ 82 h 98"/>
                <a:gd name="T24" fmla="*/ 16 w 58"/>
                <a:gd name="T25" fmla="*/ 84 h 98"/>
                <a:gd name="T26" fmla="*/ 16 w 58"/>
                <a:gd name="T27" fmla="*/ 85 h 98"/>
                <a:gd name="T28" fmla="*/ 17 w 58"/>
                <a:gd name="T29" fmla="*/ 85 h 98"/>
                <a:gd name="T30" fmla="*/ 20 w 58"/>
                <a:gd name="T31" fmla="*/ 83 h 98"/>
                <a:gd name="T32" fmla="*/ 27 w 58"/>
                <a:gd name="T33" fmla="*/ 79 h 98"/>
                <a:gd name="T34" fmla="*/ 34 w 58"/>
                <a:gd name="T35" fmla="*/ 73 h 98"/>
                <a:gd name="T36" fmla="*/ 39 w 58"/>
                <a:gd name="T37" fmla="*/ 68 h 98"/>
                <a:gd name="T38" fmla="*/ 41 w 58"/>
                <a:gd name="T39" fmla="*/ 68 h 98"/>
                <a:gd name="T40" fmla="*/ 41 w 58"/>
                <a:gd name="T41" fmla="*/ 69 h 98"/>
                <a:gd name="T42" fmla="*/ 42 w 58"/>
                <a:gd name="T43" fmla="*/ 71 h 98"/>
                <a:gd name="T44" fmla="*/ 32 w 58"/>
                <a:gd name="T45" fmla="*/ 82 h 98"/>
                <a:gd name="T46" fmla="*/ 23 w 58"/>
                <a:gd name="T47" fmla="*/ 91 h 98"/>
                <a:gd name="T48" fmla="*/ 13 w 58"/>
                <a:gd name="T49" fmla="*/ 96 h 98"/>
                <a:gd name="T50" fmla="*/ 5 w 58"/>
                <a:gd name="T51" fmla="*/ 98 h 98"/>
                <a:gd name="T52" fmla="*/ 3 w 58"/>
                <a:gd name="T53" fmla="*/ 98 h 98"/>
                <a:gd name="T54" fmla="*/ 1 w 58"/>
                <a:gd name="T55" fmla="*/ 96 h 98"/>
                <a:gd name="T56" fmla="*/ 0 w 58"/>
                <a:gd name="T57" fmla="*/ 94 h 98"/>
                <a:gd name="T58" fmla="*/ 0 w 58"/>
                <a:gd name="T59" fmla="*/ 92 h 98"/>
                <a:gd name="T60" fmla="*/ 1 w 58"/>
                <a:gd name="T61" fmla="*/ 90 h 98"/>
                <a:gd name="T62" fmla="*/ 1 w 58"/>
                <a:gd name="T63" fmla="*/ 86 h 98"/>
                <a:gd name="T64" fmla="*/ 3 w 58"/>
                <a:gd name="T65" fmla="*/ 83 h 98"/>
                <a:gd name="T66" fmla="*/ 22 w 58"/>
                <a:gd name="T67" fmla="*/ 29 h 98"/>
                <a:gd name="T68" fmla="*/ 6 w 58"/>
                <a:gd name="T69" fmla="*/ 29 h 98"/>
                <a:gd name="T70" fmla="*/ 6 w 58"/>
                <a:gd name="T71" fmla="*/ 26 h 98"/>
                <a:gd name="T72" fmla="*/ 6 w 58"/>
                <a:gd name="T73" fmla="*/ 24 h 98"/>
                <a:gd name="T74" fmla="*/ 8 w 58"/>
                <a:gd name="T75" fmla="*/ 23 h 98"/>
                <a:gd name="T76" fmla="*/ 24 w 58"/>
                <a:gd name="T77" fmla="*/ 20 h 98"/>
                <a:gd name="T78" fmla="*/ 35 w 58"/>
                <a:gd name="T79" fmla="*/ 1 h 98"/>
                <a:gd name="T80" fmla="*/ 36 w 58"/>
                <a:gd name="T81" fmla="*/ 0 h 98"/>
                <a:gd name="T82" fmla="*/ 38 w 58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" h="98">
                  <a:moveTo>
                    <a:pt x="38" y="0"/>
                  </a:moveTo>
                  <a:lnTo>
                    <a:pt x="40" y="1"/>
                  </a:lnTo>
                  <a:lnTo>
                    <a:pt x="41" y="3"/>
                  </a:lnTo>
                  <a:lnTo>
                    <a:pt x="36" y="21"/>
                  </a:lnTo>
                  <a:lnTo>
                    <a:pt x="56" y="21"/>
                  </a:lnTo>
                  <a:lnTo>
                    <a:pt x="58" y="23"/>
                  </a:lnTo>
                  <a:lnTo>
                    <a:pt x="58" y="25"/>
                  </a:lnTo>
                  <a:lnTo>
                    <a:pt x="56" y="26"/>
                  </a:lnTo>
                  <a:lnTo>
                    <a:pt x="54" y="29"/>
                  </a:lnTo>
                  <a:lnTo>
                    <a:pt x="34" y="29"/>
                  </a:lnTo>
                  <a:lnTo>
                    <a:pt x="16" y="80"/>
                  </a:lnTo>
                  <a:lnTo>
                    <a:pt x="15" y="82"/>
                  </a:lnTo>
                  <a:lnTo>
                    <a:pt x="16" y="84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20" y="83"/>
                  </a:lnTo>
                  <a:lnTo>
                    <a:pt x="27" y="79"/>
                  </a:lnTo>
                  <a:lnTo>
                    <a:pt x="34" y="73"/>
                  </a:lnTo>
                  <a:lnTo>
                    <a:pt x="39" y="68"/>
                  </a:lnTo>
                  <a:lnTo>
                    <a:pt x="41" y="68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32" y="82"/>
                  </a:lnTo>
                  <a:lnTo>
                    <a:pt x="23" y="91"/>
                  </a:lnTo>
                  <a:lnTo>
                    <a:pt x="13" y="96"/>
                  </a:lnTo>
                  <a:lnTo>
                    <a:pt x="5" y="98"/>
                  </a:lnTo>
                  <a:lnTo>
                    <a:pt x="3" y="98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6"/>
                  </a:lnTo>
                  <a:lnTo>
                    <a:pt x="3" y="83"/>
                  </a:lnTo>
                  <a:lnTo>
                    <a:pt x="22" y="29"/>
                  </a:lnTo>
                  <a:lnTo>
                    <a:pt x="6" y="29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8" y="23"/>
                  </a:lnTo>
                  <a:lnTo>
                    <a:pt x="24" y="20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3758" y="4037"/>
              <a:ext cx="43" cy="69"/>
            </a:xfrm>
            <a:custGeom>
              <a:avLst/>
              <a:gdLst>
                <a:gd name="T0" fmla="*/ 59 w 86"/>
                <a:gd name="T1" fmla="*/ 1 h 138"/>
                <a:gd name="T2" fmla="*/ 49 w 86"/>
                <a:gd name="T3" fmla="*/ 27 h 138"/>
                <a:gd name="T4" fmla="*/ 25 w 86"/>
                <a:gd name="T5" fmla="*/ 97 h 138"/>
                <a:gd name="T6" fmla="*/ 35 w 86"/>
                <a:gd name="T7" fmla="*/ 85 h 138"/>
                <a:gd name="T8" fmla="*/ 50 w 86"/>
                <a:gd name="T9" fmla="*/ 70 h 138"/>
                <a:gd name="T10" fmla="*/ 66 w 86"/>
                <a:gd name="T11" fmla="*/ 60 h 138"/>
                <a:gd name="T12" fmla="*/ 78 w 86"/>
                <a:gd name="T13" fmla="*/ 59 h 138"/>
                <a:gd name="T14" fmla="*/ 83 w 86"/>
                <a:gd name="T15" fmla="*/ 62 h 138"/>
                <a:gd name="T16" fmla="*/ 85 w 86"/>
                <a:gd name="T17" fmla="*/ 68 h 138"/>
                <a:gd name="T18" fmla="*/ 84 w 86"/>
                <a:gd name="T19" fmla="*/ 82 h 138"/>
                <a:gd name="T20" fmla="*/ 77 w 86"/>
                <a:gd name="T21" fmla="*/ 106 h 138"/>
                <a:gd name="T22" fmla="*/ 67 w 86"/>
                <a:gd name="T23" fmla="*/ 122 h 138"/>
                <a:gd name="T24" fmla="*/ 58 w 86"/>
                <a:gd name="T25" fmla="*/ 132 h 138"/>
                <a:gd name="T26" fmla="*/ 52 w 86"/>
                <a:gd name="T27" fmla="*/ 136 h 138"/>
                <a:gd name="T28" fmla="*/ 46 w 86"/>
                <a:gd name="T29" fmla="*/ 138 h 138"/>
                <a:gd name="T30" fmla="*/ 42 w 86"/>
                <a:gd name="T31" fmla="*/ 138 h 138"/>
                <a:gd name="T32" fmla="*/ 38 w 86"/>
                <a:gd name="T33" fmla="*/ 136 h 138"/>
                <a:gd name="T34" fmla="*/ 37 w 86"/>
                <a:gd name="T35" fmla="*/ 134 h 138"/>
                <a:gd name="T36" fmla="*/ 38 w 86"/>
                <a:gd name="T37" fmla="*/ 131 h 138"/>
                <a:gd name="T38" fmla="*/ 43 w 86"/>
                <a:gd name="T39" fmla="*/ 128 h 138"/>
                <a:gd name="T40" fmla="*/ 45 w 86"/>
                <a:gd name="T41" fmla="*/ 129 h 138"/>
                <a:gd name="T42" fmla="*/ 48 w 86"/>
                <a:gd name="T43" fmla="*/ 131 h 138"/>
                <a:gd name="T44" fmla="*/ 53 w 86"/>
                <a:gd name="T45" fmla="*/ 131 h 138"/>
                <a:gd name="T46" fmla="*/ 56 w 86"/>
                <a:gd name="T47" fmla="*/ 125 h 138"/>
                <a:gd name="T48" fmla="*/ 61 w 86"/>
                <a:gd name="T49" fmla="*/ 112 h 138"/>
                <a:gd name="T50" fmla="*/ 68 w 86"/>
                <a:gd name="T51" fmla="*/ 90 h 138"/>
                <a:gd name="T52" fmla="*/ 72 w 86"/>
                <a:gd name="T53" fmla="*/ 72 h 138"/>
                <a:gd name="T54" fmla="*/ 71 w 86"/>
                <a:gd name="T55" fmla="*/ 68 h 138"/>
                <a:gd name="T56" fmla="*/ 68 w 86"/>
                <a:gd name="T57" fmla="*/ 66 h 138"/>
                <a:gd name="T58" fmla="*/ 62 w 86"/>
                <a:gd name="T59" fmla="*/ 68 h 138"/>
                <a:gd name="T60" fmla="*/ 57 w 86"/>
                <a:gd name="T61" fmla="*/ 72 h 138"/>
                <a:gd name="T62" fmla="*/ 42 w 86"/>
                <a:gd name="T63" fmla="*/ 86 h 138"/>
                <a:gd name="T64" fmla="*/ 26 w 86"/>
                <a:gd name="T65" fmla="*/ 107 h 138"/>
                <a:gd name="T66" fmla="*/ 14 w 86"/>
                <a:gd name="T67" fmla="*/ 128 h 138"/>
                <a:gd name="T68" fmla="*/ 9 w 86"/>
                <a:gd name="T69" fmla="*/ 137 h 138"/>
                <a:gd name="T70" fmla="*/ 7 w 86"/>
                <a:gd name="T71" fmla="*/ 138 h 138"/>
                <a:gd name="T72" fmla="*/ 4 w 86"/>
                <a:gd name="T73" fmla="*/ 138 h 138"/>
                <a:gd name="T74" fmla="*/ 1 w 86"/>
                <a:gd name="T75" fmla="*/ 137 h 138"/>
                <a:gd name="T76" fmla="*/ 1 w 86"/>
                <a:gd name="T77" fmla="*/ 134 h 138"/>
                <a:gd name="T78" fmla="*/ 38 w 86"/>
                <a:gd name="T79" fmla="*/ 22 h 138"/>
                <a:gd name="T80" fmla="*/ 41 w 86"/>
                <a:gd name="T81" fmla="*/ 15 h 138"/>
                <a:gd name="T82" fmla="*/ 41 w 86"/>
                <a:gd name="T83" fmla="*/ 11 h 138"/>
                <a:gd name="T84" fmla="*/ 40 w 86"/>
                <a:gd name="T85" fmla="*/ 9 h 138"/>
                <a:gd name="T86" fmla="*/ 35 w 86"/>
                <a:gd name="T87" fmla="*/ 5 h 138"/>
                <a:gd name="T88" fmla="*/ 42 w 86"/>
                <a:gd name="T89" fmla="*/ 2 h 138"/>
                <a:gd name="T90" fmla="*/ 58 w 86"/>
                <a:gd name="T9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38">
                  <a:moveTo>
                    <a:pt x="58" y="0"/>
                  </a:moveTo>
                  <a:lnTo>
                    <a:pt x="59" y="1"/>
                  </a:lnTo>
                  <a:lnTo>
                    <a:pt x="55" y="13"/>
                  </a:lnTo>
                  <a:lnTo>
                    <a:pt x="49" y="27"/>
                  </a:lnTo>
                  <a:lnTo>
                    <a:pt x="45" y="39"/>
                  </a:lnTo>
                  <a:lnTo>
                    <a:pt x="25" y="97"/>
                  </a:lnTo>
                  <a:lnTo>
                    <a:pt x="26" y="97"/>
                  </a:lnTo>
                  <a:lnTo>
                    <a:pt x="35" y="85"/>
                  </a:lnTo>
                  <a:lnTo>
                    <a:pt x="44" y="76"/>
                  </a:lnTo>
                  <a:lnTo>
                    <a:pt x="50" y="70"/>
                  </a:lnTo>
                  <a:lnTo>
                    <a:pt x="56" y="65"/>
                  </a:lnTo>
                  <a:lnTo>
                    <a:pt x="66" y="60"/>
                  </a:lnTo>
                  <a:lnTo>
                    <a:pt x="74" y="58"/>
                  </a:lnTo>
                  <a:lnTo>
                    <a:pt x="78" y="59"/>
                  </a:lnTo>
                  <a:lnTo>
                    <a:pt x="81" y="60"/>
                  </a:lnTo>
                  <a:lnTo>
                    <a:pt x="83" y="62"/>
                  </a:lnTo>
                  <a:lnTo>
                    <a:pt x="85" y="64"/>
                  </a:lnTo>
                  <a:lnTo>
                    <a:pt x="85" y="68"/>
                  </a:lnTo>
                  <a:lnTo>
                    <a:pt x="86" y="71"/>
                  </a:lnTo>
                  <a:lnTo>
                    <a:pt x="84" y="82"/>
                  </a:lnTo>
                  <a:lnTo>
                    <a:pt x="81" y="94"/>
                  </a:lnTo>
                  <a:lnTo>
                    <a:pt x="77" y="106"/>
                  </a:lnTo>
                  <a:lnTo>
                    <a:pt x="71" y="116"/>
                  </a:lnTo>
                  <a:lnTo>
                    <a:pt x="67" y="122"/>
                  </a:lnTo>
                  <a:lnTo>
                    <a:pt x="64" y="126"/>
                  </a:lnTo>
                  <a:lnTo>
                    <a:pt x="58" y="132"/>
                  </a:lnTo>
                  <a:lnTo>
                    <a:pt x="55" y="134"/>
                  </a:lnTo>
                  <a:lnTo>
                    <a:pt x="52" y="136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5" y="138"/>
                  </a:lnTo>
                  <a:lnTo>
                    <a:pt x="42" y="138"/>
                  </a:lnTo>
                  <a:lnTo>
                    <a:pt x="40" y="137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7" y="134"/>
                  </a:lnTo>
                  <a:lnTo>
                    <a:pt x="37" y="133"/>
                  </a:lnTo>
                  <a:lnTo>
                    <a:pt x="38" y="131"/>
                  </a:lnTo>
                  <a:lnTo>
                    <a:pt x="41" y="128"/>
                  </a:lnTo>
                  <a:lnTo>
                    <a:pt x="43" y="128"/>
                  </a:lnTo>
                  <a:lnTo>
                    <a:pt x="44" y="128"/>
                  </a:lnTo>
                  <a:lnTo>
                    <a:pt x="45" y="129"/>
                  </a:lnTo>
                  <a:lnTo>
                    <a:pt x="47" y="130"/>
                  </a:lnTo>
                  <a:lnTo>
                    <a:pt x="48" y="131"/>
                  </a:lnTo>
                  <a:lnTo>
                    <a:pt x="50" y="131"/>
                  </a:lnTo>
                  <a:lnTo>
                    <a:pt x="53" y="131"/>
                  </a:lnTo>
                  <a:lnTo>
                    <a:pt x="54" y="129"/>
                  </a:lnTo>
                  <a:lnTo>
                    <a:pt x="56" y="125"/>
                  </a:lnTo>
                  <a:lnTo>
                    <a:pt x="58" y="121"/>
                  </a:lnTo>
                  <a:lnTo>
                    <a:pt x="61" y="112"/>
                  </a:lnTo>
                  <a:lnTo>
                    <a:pt x="65" y="101"/>
                  </a:lnTo>
                  <a:lnTo>
                    <a:pt x="68" y="90"/>
                  </a:lnTo>
                  <a:lnTo>
                    <a:pt x="71" y="80"/>
                  </a:lnTo>
                  <a:lnTo>
                    <a:pt x="72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6" y="66"/>
                  </a:lnTo>
                  <a:lnTo>
                    <a:pt x="62" y="68"/>
                  </a:lnTo>
                  <a:lnTo>
                    <a:pt x="60" y="70"/>
                  </a:lnTo>
                  <a:lnTo>
                    <a:pt x="57" y="72"/>
                  </a:lnTo>
                  <a:lnTo>
                    <a:pt x="49" y="77"/>
                  </a:lnTo>
                  <a:lnTo>
                    <a:pt x="42" y="86"/>
                  </a:lnTo>
                  <a:lnTo>
                    <a:pt x="33" y="97"/>
                  </a:lnTo>
                  <a:lnTo>
                    <a:pt x="26" y="107"/>
                  </a:lnTo>
                  <a:lnTo>
                    <a:pt x="20" y="118"/>
                  </a:lnTo>
                  <a:lnTo>
                    <a:pt x="14" y="128"/>
                  </a:lnTo>
                  <a:lnTo>
                    <a:pt x="10" y="136"/>
                  </a:lnTo>
                  <a:lnTo>
                    <a:pt x="9" y="137"/>
                  </a:lnTo>
                  <a:lnTo>
                    <a:pt x="8" y="138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2" y="138"/>
                  </a:lnTo>
                  <a:lnTo>
                    <a:pt x="1" y="137"/>
                  </a:lnTo>
                  <a:lnTo>
                    <a:pt x="0" y="136"/>
                  </a:lnTo>
                  <a:lnTo>
                    <a:pt x="1" y="134"/>
                  </a:lnTo>
                  <a:lnTo>
                    <a:pt x="37" y="26"/>
                  </a:lnTo>
                  <a:lnTo>
                    <a:pt x="38" y="22"/>
                  </a:lnTo>
                  <a:lnTo>
                    <a:pt x="41" y="17"/>
                  </a:lnTo>
                  <a:lnTo>
                    <a:pt x="41" y="15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50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3807" y="4066"/>
              <a:ext cx="31" cy="40"/>
            </a:xfrm>
            <a:custGeom>
              <a:avLst/>
              <a:gdLst>
                <a:gd name="T0" fmla="*/ 48 w 64"/>
                <a:gd name="T1" fmla="*/ 6 h 80"/>
                <a:gd name="T2" fmla="*/ 46 w 64"/>
                <a:gd name="T3" fmla="*/ 6 h 80"/>
                <a:gd name="T4" fmla="*/ 44 w 64"/>
                <a:gd name="T5" fmla="*/ 7 h 80"/>
                <a:gd name="T6" fmla="*/ 41 w 64"/>
                <a:gd name="T7" fmla="*/ 8 h 80"/>
                <a:gd name="T8" fmla="*/ 38 w 64"/>
                <a:gd name="T9" fmla="*/ 12 h 80"/>
                <a:gd name="T10" fmla="*/ 33 w 64"/>
                <a:gd name="T11" fmla="*/ 15 h 80"/>
                <a:gd name="T12" fmla="*/ 24 w 64"/>
                <a:gd name="T13" fmla="*/ 27 h 80"/>
                <a:gd name="T14" fmla="*/ 19 w 64"/>
                <a:gd name="T15" fmla="*/ 38 h 80"/>
                <a:gd name="T16" fmla="*/ 30 w 64"/>
                <a:gd name="T17" fmla="*/ 34 h 80"/>
                <a:gd name="T18" fmla="*/ 38 w 64"/>
                <a:gd name="T19" fmla="*/ 29 h 80"/>
                <a:gd name="T20" fmla="*/ 45 w 64"/>
                <a:gd name="T21" fmla="*/ 24 h 80"/>
                <a:gd name="T22" fmla="*/ 48 w 64"/>
                <a:gd name="T23" fmla="*/ 19 h 80"/>
                <a:gd name="T24" fmla="*/ 51 w 64"/>
                <a:gd name="T25" fmla="*/ 16 h 80"/>
                <a:gd name="T26" fmla="*/ 52 w 64"/>
                <a:gd name="T27" fmla="*/ 13 h 80"/>
                <a:gd name="T28" fmla="*/ 53 w 64"/>
                <a:gd name="T29" fmla="*/ 11 h 80"/>
                <a:gd name="T30" fmla="*/ 52 w 64"/>
                <a:gd name="T31" fmla="*/ 10 h 80"/>
                <a:gd name="T32" fmla="*/ 52 w 64"/>
                <a:gd name="T33" fmla="*/ 7 h 80"/>
                <a:gd name="T34" fmla="*/ 51 w 64"/>
                <a:gd name="T35" fmla="*/ 6 h 80"/>
                <a:gd name="T36" fmla="*/ 48 w 64"/>
                <a:gd name="T37" fmla="*/ 6 h 80"/>
                <a:gd name="T38" fmla="*/ 52 w 64"/>
                <a:gd name="T39" fmla="*/ 0 h 80"/>
                <a:gd name="T40" fmla="*/ 55 w 64"/>
                <a:gd name="T41" fmla="*/ 1 h 80"/>
                <a:gd name="T42" fmla="*/ 58 w 64"/>
                <a:gd name="T43" fmla="*/ 2 h 80"/>
                <a:gd name="T44" fmla="*/ 60 w 64"/>
                <a:gd name="T45" fmla="*/ 4 h 80"/>
                <a:gd name="T46" fmla="*/ 63 w 64"/>
                <a:gd name="T47" fmla="*/ 6 h 80"/>
                <a:gd name="T48" fmla="*/ 64 w 64"/>
                <a:gd name="T49" fmla="*/ 10 h 80"/>
                <a:gd name="T50" fmla="*/ 64 w 64"/>
                <a:gd name="T51" fmla="*/ 12 h 80"/>
                <a:gd name="T52" fmla="*/ 62 w 64"/>
                <a:gd name="T53" fmla="*/ 19 h 80"/>
                <a:gd name="T54" fmla="*/ 55 w 64"/>
                <a:gd name="T55" fmla="*/ 27 h 80"/>
                <a:gd name="T56" fmla="*/ 45 w 64"/>
                <a:gd name="T57" fmla="*/ 34 h 80"/>
                <a:gd name="T58" fmla="*/ 33 w 64"/>
                <a:gd name="T59" fmla="*/ 39 h 80"/>
                <a:gd name="T60" fmla="*/ 18 w 64"/>
                <a:gd name="T61" fmla="*/ 43 h 80"/>
                <a:gd name="T62" fmla="*/ 16 w 64"/>
                <a:gd name="T63" fmla="*/ 48 h 80"/>
                <a:gd name="T64" fmla="*/ 15 w 64"/>
                <a:gd name="T65" fmla="*/ 53 h 80"/>
                <a:gd name="T66" fmla="*/ 15 w 64"/>
                <a:gd name="T67" fmla="*/ 61 h 80"/>
                <a:gd name="T68" fmla="*/ 16 w 64"/>
                <a:gd name="T69" fmla="*/ 64 h 80"/>
                <a:gd name="T70" fmla="*/ 17 w 64"/>
                <a:gd name="T71" fmla="*/ 67 h 80"/>
                <a:gd name="T72" fmla="*/ 19 w 64"/>
                <a:gd name="T73" fmla="*/ 70 h 80"/>
                <a:gd name="T74" fmla="*/ 21 w 64"/>
                <a:gd name="T75" fmla="*/ 71 h 80"/>
                <a:gd name="T76" fmla="*/ 24 w 64"/>
                <a:gd name="T77" fmla="*/ 72 h 80"/>
                <a:gd name="T78" fmla="*/ 30 w 64"/>
                <a:gd name="T79" fmla="*/ 70 h 80"/>
                <a:gd name="T80" fmla="*/ 36 w 64"/>
                <a:gd name="T81" fmla="*/ 66 h 80"/>
                <a:gd name="T82" fmla="*/ 44 w 64"/>
                <a:gd name="T83" fmla="*/ 60 h 80"/>
                <a:gd name="T84" fmla="*/ 45 w 64"/>
                <a:gd name="T85" fmla="*/ 61 h 80"/>
                <a:gd name="T86" fmla="*/ 46 w 64"/>
                <a:gd name="T87" fmla="*/ 62 h 80"/>
                <a:gd name="T88" fmla="*/ 46 w 64"/>
                <a:gd name="T89" fmla="*/ 63 h 80"/>
                <a:gd name="T90" fmla="*/ 35 w 64"/>
                <a:gd name="T91" fmla="*/ 74 h 80"/>
                <a:gd name="T92" fmla="*/ 24 w 64"/>
                <a:gd name="T93" fmla="*/ 79 h 80"/>
                <a:gd name="T94" fmla="*/ 16 w 64"/>
                <a:gd name="T95" fmla="*/ 80 h 80"/>
                <a:gd name="T96" fmla="*/ 8 w 64"/>
                <a:gd name="T97" fmla="*/ 79 h 80"/>
                <a:gd name="T98" fmla="*/ 4 w 64"/>
                <a:gd name="T99" fmla="*/ 74 h 80"/>
                <a:gd name="T100" fmla="*/ 2 w 64"/>
                <a:gd name="T101" fmla="*/ 67 h 80"/>
                <a:gd name="T102" fmla="*/ 0 w 64"/>
                <a:gd name="T103" fmla="*/ 61 h 80"/>
                <a:gd name="T104" fmla="*/ 2 w 64"/>
                <a:gd name="T105" fmla="*/ 50 h 80"/>
                <a:gd name="T106" fmla="*/ 7 w 64"/>
                <a:gd name="T107" fmla="*/ 37 h 80"/>
                <a:gd name="T108" fmla="*/ 16 w 64"/>
                <a:gd name="T109" fmla="*/ 23 h 80"/>
                <a:gd name="T110" fmla="*/ 29 w 64"/>
                <a:gd name="T111" fmla="*/ 10 h 80"/>
                <a:gd name="T112" fmla="*/ 38 w 64"/>
                <a:gd name="T113" fmla="*/ 4 h 80"/>
                <a:gd name="T114" fmla="*/ 45 w 64"/>
                <a:gd name="T115" fmla="*/ 1 h 80"/>
                <a:gd name="T116" fmla="*/ 52 w 64"/>
                <a:gd name="T1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80">
                  <a:moveTo>
                    <a:pt x="48" y="6"/>
                  </a:moveTo>
                  <a:lnTo>
                    <a:pt x="46" y="6"/>
                  </a:lnTo>
                  <a:lnTo>
                    <a:pt x="44" y="7"/>
                  </a:lnTo>
                  <a:lnTo>
                    <a:pt x="41" y="8"/>
                  </a:lnTo>
                  <a:lnTo>
                    <a:pt x="38" y="12"/>
                  </a:lnTo>
                  <a:lnTo>
                    <a:pt x="33" y="15"/>
                  </a:lnTo>
                  <a:lnTo>
                    <a:pt x="24" y="27"/>
                  </a:lnTo>
                  <a:lnTo>
                    <a:pt x="19" y="38"/>
                  </a:lnTo>
                  <a:lnTo>
                    <a:pt x="30" y="34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51" y="16"/>
                  </a:lnTo>
                  <a:lnTo>
                    <a:pt x="52" y="13"/>
                  </a:lnTo>
                  <a:lnTo>
                    <a:pt x="53" y="11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1" y="6"/>
                  </a:lnTo>
                  <a:lnTo>
                    <a:pt x="48" y="6"/>
                  </a:lnTo>
                  <a:close/>
                  <a:moveTo>
                    <a:pt x="52" y="0"/>
                  </a:moveTo>
                  <a:lnTo>
                    <a:pt x="55" y="1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3" y="6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2" y="19"/>
                  </a:lnTo>
                  <a:lnTo>
                    <a:pt x="55" y="27"/>
                  </a:lnTo>
                  <a:lnTo>
                    <a:pt x="45" y="34"/>
                  </a:lnTo>
                  <a:lnTo>
                    <a:pt x="33" y="39"/>
                  </a:lnTo>
                  <a:lnTo>
                    <a:pt x="18" y="43"/>
                  </a:lnTo>
                  <a:lnTo>
                    <a:pt x="16" y="48"/>
                  </a:lnTo>
                  <a:lnTo>
                    <a:pt x="15" y="53"/>
                  </a:lnTo>
                  <a:lnTo>
                    <a:pt x="15" y="61"/>
                  </a:lnTo>
                  <a:lnTo>
                    <a:pt x="16" y="64"/>
                  </a:lnTo>
                  <a:lnTo>
                    <a:pt x="17" y="67"/>
                  </a:lnTo>
                  <a:lnTo>
                    <a:pt x="19" y="70"/>
                  </a:lnTo>
                  <a:lnTo>
                    <a:pt x="21" y="71"/>
                  </a:lnTo>
                  <a:lnTo>
                    <a:pt x="24" y="72"/>
                  </a:lnTo>
                  <a:lnTo>
                    <a:pt x="30" y="70"/>
                  </a:lnTo>
                  <a:lnTo>
                    <a:pt x="36" y="66"/>
                  </a:lnTo>
                  <a:lnTo>
                    <a:pt x="44" y="60"/>
                  </a:lnTo>
                  <a:lnTo>
                    <a:pt x="45" y="61"/>
                  </a:lnTo>
                  <a:lnTo>
                    <a:pt x="46" y="62"/>
                  </a:lnTo>
                  <a:lnTo>
                    <a:pt x="46" y="63"/>
                  </a:lnTo>
                  <a:lnTo>
                    <a:pt x="35" y="74"/>
                  </a:lnTo>
                  <a:lnTo>
                    <a:pt x="24" y="79"/>
                  </a:lnTo>
                  <a:lnTo>
                    <a:pt x="16" y="80"/>
                  </a:lnTo>
                  <a:lnTo>
                    <a:pt x="8" y="79"/>
                  </a:lnTo>
                  <a:lnTo>
                    <a:pt x="4" y="74"/>
                  </a:lnTo>
                  <a:lnTo>
                    <a:pt x="2" y="67"/>
                  </a:lnTo>
                  <a:lnTo>
                    <a:pt x="0" y="61"/>
                  </a:lnTo>
                  <a:lnTo>
                    <a:pt x="2" y="50"/>
                  </a:lnTo>
                  <a:lnTo>
                    <a:pt x="7" y="37"/>
                  </a:lnTo>
                  <a:lnTo>
                    <a:pt x="16" y="23"/>
                  </a:lnTo>
                  <a:lnTo>
                    <a:pt x="29" y="10"/>
                  </a:lnTo>
                  <a:lnTo>
                    <a:pt x="38" y="4"/>
                  </a:lnTo>
                  <a:lnTo>
                    <a:pt x="45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3868" y="4040"/>
              <a:ext cx="61" cy="67"/>
            </a:xfrm>
            <a:custGeom>
              <a:avLst/>
              <a:gdLst>
                <a:gd name="T0" fmla="*/ 76 w 121"/>
                <a:gd name="T1" fmla="*/ 0 h 133"/>
                <a:gd name="T2" fmla="*/ 87 w 121"/>
                <a:gd name="T3" fmla="*/ 1 h 133"/>
                <a:gd name="T4" fmla="*/ 99 w 121"/>
                <a:gd name="T5" fmla="*/ 3 h 133"/>
                <a:gd name="T6" fmla="*/ 110 w 121"/>
                <a:gd name="T7" fmla="*/ 5 h 133"/>
                <a:gd name="T8" fmla="*/ 112 w 121"/>
                <a:gd name="T9" fmla="*/ 5 h 133"/>
                <a:gd name="T10" fmla="*/ 114 w 121"/>
                <a:gd name="T11" fmla="*/ 5 h 133"/>
                <a:gd name="T12" fmla="*/ 115 w 121"/>
                <a:gd name="T13" fmla="*/ 12 h 133"/>
                <a:gd name="T14" fmla="*/ 116 w 121"/>
                <a:gd name="T15" fmla="*/ 22 h 133"/>
                <a:gd name="T16" fmla="*/ 118 w 121"/>
                <a:gd name="T17" fmla="*/ 33 h 133"/>
                <a:gd name="T18" fmla="*/ 116 w 121"/>
                <a:gd name="T19" fmla="*/ 34 h 133"/>
                <a:gd name="T20" fmla="*/ 114 w 121"/>
                <a:gd name="T21" fmla="*/ 34 h 133"/>
                <a:gd name="T22" fmla="*/ 112 w 121"/>
                <a:gd name="T23" fmla="*/ 33 h 133"/>
                <a:gd name="T24" fmla="*/ 110 w 121"/>
                <a:gd name="T25" fmla="*/ 26 h 133"/>
                <a:gd name="T26" fmla="*/ 106 w 121"/>
                <a:gd name="T27" fmla="*/ 18 h 133"/>
                <a:gd name="T28" fmla="*/ 98 w 121"/>
                <a:gd name="T29" fmla="*/ 12 h 133"/>
                <a:gd name="T30" fmla="*/ 88 w 121"/>
                <a:gd name="T31" fmla="*/ 7 h 133"/>
                <a:gd name="T32" fmla="*/ 73 w 121"/>
                <a:gd name="T33" fmla="*/ 6 h 133"/>
                <a:gd name="T34" fmla="*/ 59 w 121"/>
                <a:gd name="T35" fmla="*/ 7 h 133"/>
                <a:gd name="T36" fmla="*/ 46 w 121"/>
                <a:gd name="T37" fmla="*/ 13 h 133"/>
                <a:gd name="T38" fmla="*/ 35 w 121"/>
                <a:gd name="T39" fmla="*/ 20 h 133"/>
                <a:gd name="T40" fmla="*/ 27 w 121"/>
                <a:gd name="T41" fmla="*/ 31 h 133"/>
                <a:gd name="T42" fmla="*/ 20 w 121"/>
                <a:gd name="T43" fmla="*/ 46 h 133"/>
                <a:gd name="T44" fmla="*/ 19 w 121"/>
                <a:gd name="T45" fmla="*/ 64 h 133"/>
                <a:gd name="T46" fmla="*/ 22 w 121"/>
                <a:gd name="T47" fmla="*/ 82 h 133"/>
                <a:gd name="T48" fmla="*/ 27 w 121"/>
                <a:gd name="T49" fmla="*/ 98 h 133"/>
                <a:gd name="T50" fmla="*/ 36 w 121"/>
                <a:gd name="T51" fmla="*/ 111 h 133"/>
                <a:gd name="T52" fmla="*/ 47 w 121"/>
                <a:gd name="T53" fmla="*/ 119 h 133"/>
                <a:gd name="T54" fmla="*/ 61 w 121"/>
                <a:gd name="T55" fmla="*/ 125 h 133"/>
                <a:gd name="T56" fmla="*/ 76 w 121"/>
                <a:gd name="T57" fmla="*/ 126 h 133"/>
                <a:gd name="T58" fmla="*/ 89 w 121"/>
                <a:gd name="T59" fmla="*/ 125 h 133"/>
                <a:gd name="T60" fmla="*/ 99 w 121"/>
                <a:gd name="T61" fmla="*/ 119 h 133"/>
                <a:gd name="T62" fmla="*/ 107 w 121"/>
                <a:gd name="T63" fmla="*/ 114 h 133"/>
                <a:gd name="T64" fmla="*/ 112 w 121"/>
                <a:gd name="T65" fmla="*/ 106 h 133"/>
                <a:gd name="T66" fmla="*/ 115 w 121"/>
                <a:gd name="T67" fmla="*/ 99 h 133"/>
                <a:gd name="T68" fmla="*/ 118 w 121"/>
                <a:gd name="T69" fmla="*/ 99 h 133"/>
                <a:gd name="T70" fmla="*/ 120 w 121"/>
                <a:gd name="T71" fmla="*/ 99 h 133"/>
                <a:gd name="T72" fmla="*/ 121 w 121"/>
                <a:gd name="T73" fmla="*/ 100 h 133"/>
                <a:gd name="T74" fmla="*/ 119 w 121"/>
                <a:gd name="T75" fmla="*/ 110 h 133"/>
                <a:gd name="T76" fmla="*/ 115 w 121"/>
                <a:gd name="T77" fmla="*/ 119 h 133"/>
                <a:gd name="T78" fmla="*/ 112 w 121"/>
                <a:gd name="T79" fmla="*/ 126 h 133"/>
                <a:gd name="T80" fmla="*/ 108 w 121"/>
                <a:gd name="T81" fmla="*/ 127 h 133"/>
                <a:gd name="T82" fmla="*/ 104 w 121"/>
                <a:gd name="T83" fmla="*/ 128 h 133"/>
                <a:gd name="T84" fmla="*/ 98 w 121"/>
                <a:gd name="T85" fmla="*/ 129 h 133"/>
                <a:gd name="T86" fmla="*/ 87 w 121"/>
                <a:gd name="T87" fmla="*/ 131 h 133"/>
                <a:gd name="T88" fmla="*/ 75 w 121"/>
                <a:gd name="T89" fmla="*/ 133 h 133"/>
                <a:gd name="T90" fmla="*/ 58 w 121"/>
                <a:gd name="T91" fmla="*/ 131 h 133"/>
                <a:gd name="T92" fmla="*/ 42 w 121"/>
                <a:gd name="T93" fmla="*/ 127 h 133"/>
                <a:gd name="T94" fmla="*/ 27 w 121"/>
                <a:gd name="T95" fmla="*/ 119 h 133"/>
                <a:gd name="T96" fmla="*/ 16 w 121"/>
                <a:gd name="T97" fmla="*/ 111 h 133"/>
                <a:gd name="T98" fmla="*/ 7 w 121"/>
                <a:gd name="T99" fmla="*/ 99 h 133"/>
                <a:gd name="T100" fmla="*/ 2 w 121"/>
                <a:gd name="T101" fmla="*/ 85 h 133"/>
                <a:gd name="T102" fmla="*/ 0 w 121"/>
                <a:gd name="T103" fmla="*/ 67 h 133"/>
                <a:gd name="T104" fmla="*/ 3 w 121"/>
                <a:gd name="T105" fmla="*/ 46 h 133"/>
                <a:gd name="T106" fmla="*/ 12 w 121"/>
                <a:gd name="T107" fmla="*/ 30 h 133"/>
                <a:gd name="T108" fmla="*/ 24 w 121"/>
                <a:gd name="T109" fmla="*/ 16 h 133"/>
                <a:gd name="T110" fmla="*/ 39 w 121"/>
                <a:gd name="T111" fmla="*/ 7 h 133"/>
                <a:gd name="T112" fmla="*/ 56 w 121"/>
                <a:gd name="T113" fmla="*/ 2 h 133"/>
                <a:gd name="T114" fmla="*/ 76 w 121"/>
                <a:gd name="T1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133">
                  <a:moveTo>
                    <a:pt x="76" y="0"/>
                  </a:moveTo>
                  <a:lnTo>
                    <a:pt x="87" y="1"/>
                  </a:lnTo>
                  <a:lnTo>
                    <a:pt x="99" y="3"/>
                  </a:lnTo>
                  <a:lnTo>
                    <a:pt x="110" y="5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5" y="12"/>
                  </a:lnTo>
                  <a:lnTo>
                    <a:pt x="116" y="22"/>
                  </a:lnTo>
                  <a:lnTo>
                    <a:pt x="118" y="33"/>
                  </a:lnTo>
                  <a:lnTo>
                    <a:pt x="116" y="34"/>
                  </a:lnTo>
                  <a:lnTo>
                    <a:pt x="114" y="34"/>
                  </a:lnTo>
                  <a:lnTo>
                    <a:pt x="112" y="33"/>
                  </a:lnTo>
                  <a:lnTo>
                    <a:pt x="110" y="26"/>
                  </a:lnTo>
                  <a:lnTo>
                    <a:pt x="106" y="18"/>
                  </a:lnTo>
                  <a:lnTo>
                    <a:pt x="98" y="12"/>
                  </a:lnTo>
                  <a:lnTo>
                    <a:pt x="88" y="7"/>
                  </a:lnTo>
                  <a:lnTo>
                    <a:pt x="73" y="6"/>
                  </a:lnTo>
                  <a:lnTo>
                    <a:pt x="59" y="7"/>
                  </a:lnTo>
                  <a:lnTo>
                    <a:pt x="46" y="13"/>
                  </a:lnTo>
                  <a:lnTo>
                    <a:pt x="35" y="20"/>
                  </a:lnTo>
                  <a:lnTo>
                    <a:pt x="27" y="31"/>
                  </a:lnTo>
                  <a:lnTo>
                    <a:pt x="20" y="46"/>
                  </a:lnTo>
                  <a:lnTo>
                    <a:pt x="19" y="64"/>
                  </a:lnTo>
                  <a:lnTo>
                    <a:pt x="22" y="82"/>
                  </a:lnTo>
                  <a:lnTo>
                    <a:pt x="27" y="98"/>
                  </a:lnTo>
                  <a:lnTo>
                    <a:pt x="36" y="111"/>
                  </a:lnTo>
                  <a:lnTo>
                    <a:pt x="47" y="119"/>
                  </a:lnTo>
                  <a:lnTo>
                    <a:pt x="61" y="125"/>
                  </a:lnTo>
                  <a:lnTo>
                    <a:pt x="76" y="126"/>
                  </a:lnTo>
                  <a:lnTo>
                    <a:pt x="89" y="125"/>
                  </a:lnTo>
                  <a:lnTo>
                    <a:pt x="99" y="119"/>
                  </a:lnTo>
                  <a:lnTo>
                    <a:pt x="107" y="114"/>
                  </a:lnTo>
                  <a:lnTo>
                    <a:pt x="112" y="106"/>
                  </a:lnTo>
                  <a:lnTo>
                    <a:pt x="115" y="99"/>
                  </a:lnTo>
                  <a:lnTo>
                    <a:pt x="118" y="99"/>
                  </a:lnTo>
                  <a:lnTo>
                    <a:pt x="120" y="99"/>
                  </a:lnTo>
                  <a:lnTo>
                    <a:pt x="121" y="100"/>
                  </a:lnTo>
                  <a:lnTo>
                    <a:pt x="119" y="110"/>
                  </a:lnTo>
                  <a:lnTo>
                    <a:pt x="115" y="119"/>
                  </a:lnTo>
                  <a:lnTo>
                    <a:pt x="112" y="126"/>
                  </a:lnTo>
                  <a:lnTo>
                    <a:pt x="108" y="127"/>
                  </a:lnTo>
                  <a:lnTo>
                    <a:pt x="104" y="128"/>
                  </a:lnTo>
                  <a:lnTo>
                    <a:pt x="98" y="129"/>
                  </a:lnTo>
                  <a:lnTo>
                    <a:pt x="87" y="131"/>
                  </a:lnTo>
                  <a:lnTo>
                    <a:pt x="75" y="133"/>
                  </a:lnTo>
                  <a:lnTo>
                    <a:pt x="58" y="131"/>
                  </a:lnTo>
                  <a:lnTo>
                    <a:pt x="42" y="127"/>
                  </a:lnTo>
                  <a:lnTo>
                    <a:pt x="27" y="119"/>
                  </a:lnTo>
                  <a:lnTo>
                    <a:pt x="16" y="111"/>
                  </a:lnTo>
                  <a:lnTo>
                    <a:pt x="7" y="99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30"/>
                  </a:lnTo>
                  <a:lnTo>
                    <a:pt x="24" y="16"/>
                  </a:lnTo>
                  <a:lnTo>
                    <a:pt x="39" y="7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3938" y="4040"/>
              <a:ext cx="67" cy="67"/>
            </a:xfrm>
            <a:custGeom>
              <a:avLst/>
              <a:gdLst>
                <a:gd name="T0" fmla="*/ 65 w 134"/>
                <a:gd name="T1" fmla="*/ 6 h 133"/>
                <a:gd name="T2" fmla="*/ 56 w 134"/>
                <a:gd name="T3" fmla="*/ 7 h 133"/>
                <a:gd name="T4" fmla="*/ 47 w 134"/>
                <a:gd name="T5" fmla="*/ 9 h 133"/>
                <a:gd name="T6" fmla="*/ 38 w 134"/>
                <a:gd name="T7" fmla="*/ 15 h 133"/>
                <a:gd name="T8" fmla="*/ 31 w 134"/>
                <a:gd name="T9" fmla="*/ 22 h 133"/>
                <a:gd name="T10" fmla="*/ 24 w 134"/>
                <a:gd name="T11" fmla="*/ 32 h 133"/>
                <a:gd name="T12" fmla="*/ 20 w 134"/>
                <a:gd name="T13" fmla="*/ 45 h 133"/>
                <a:gd name="T14" fmla="*/ 19 w 134"/>
                <a:gd name="T15" fmla="*/ 62 h 133"/>
                <a:gd name="T16" fmla="*/ 20 w 134"/>
                <a:gd name="T17" fmla="*/ 74 h 133"/>
                <a:gd name="T18" fmla="*/ 22 w 134"/>
                <a:gd name="T19" fmla="*/ 87 h 133"/>
                <a:gd name="T20" fmla="*/ 28 w 134"/>
                <a:gd name="T21" fmla="*/ 99 h 133"/>
                <a:gd name="T22" fmla="*/ 34 w 134"/>
                <a:gd name="T23" fmla="*/ 110 h 133"/>
                <a:gd name="T24" fmla="*/ 44 w 134"/>
                <a:gd name="T25" fmla="*/ 118 h 133"/>
                <a:gd name="T26" fmla="*/ 56 w 134"/>
                <a:gd name="T27" fmla="*/ 124 h 133"/>
                <a:gd name="T28" fmla="*/ 70 w 134"/>
                <a:gd name="T29" fmla="*/ 126 h 133"/>
                <a:gd name="T30" fmla="*/ 82 w 134"/>
                <a:gd name="T31" fmla="*/ 125 h 133"/>
                <a:gd name="T32" fmla="*/ 92 w 134"/>
                <a:gd name="T33" fmla="*/ 121 h 133"/>
                <a:gd name="T34" fmla="*/ 102 w 134"/>
                <a:gd name="T35" fmla="*/ 113 h 133"/>
                <a:gd name="T36" fmla="*/ 108 w 134"/>
                <a:gd name="T37" fmla="*/ 102 h 133"/>
                <a:gd name="T38" fmla="*/ 114 w 134"/>
                <a:gd name="T39" fmla="*/ 89 h 133"/>
                <a:gd name="T40" fmla="*/ 115 w 134"/>
                <a:gd name="T41" fmla="*/ 71 h 133"/>
                <a:gd name="T42" fmla="*/ 114 w 134"/>
                <a:gd name="T43" fmla="*/ 58 h 133"/>
                <a:gd name="T44" fmla="*/ 112 w 134"/>
                <a:gd name="T45" fmla="*/ 44 h 133"/>
                <a:gd name="T46" fmla="*/ 107 w 134"/>
                <a:gd name="T47" fmla="*/ 32 h 133"/>
                <a:gd name="T48" fmla="*/ 100 w 134"/>
                <a:gd name="T49" fmla="*/ 21 h 133"/>
                <a:gd name="T50" fmla="*/ 91 w 134"/>
                <a:gd name="T51" fmla="*/ 14 h 133"/>
                <a:gd name="T52" fmla="*/ 79 w 134"/>
                <a:gd name="T53" fmla="*/ 8 h 133"/>
                <a:gd name="T54" fmla="*/ 65 w 134"/>
                <a:gd name="T55" fmla="*/ 6 h 133"/>
                <a:gd name="T56" fmla="*/ 68 w 134"/>
                <a:gd name="T57" fmla="*/ 0 h 133"/>
                <a:gd name="T58" fmla="*/ 85 w 134"/>
                <a:gd name="T59" fmla="*/ 2 h 133"/>
                <a:gd name="T60" fmla="*/ 101 w 134"/>
                <a:gd name="T61" fmla="*/ 7 h 133"/>
                <a:gd name="T62" fmla="*/ 113 w 134"/>
                <a:gd name="T63" fmla="*/ 15 h 133"/>
                <a:gd name="T64" fmla="*/ 122 w 134"/>
                <a:gd name="T65" fmla="*/ 26 h 133"/>
                <a:gd name="T66" fmla="*/ 129 w 134"/>
                <a:gd name="T67" fmla="*/ 38 h 133"/>
                <a:gd name="T68" fmla="*/ 133 w 134"/>
                <a:gd name="T69" fmla="*/ 52 h 133"/>
                <a:gd name="T70" fmla="*/ 134 w 134"/>
                <a:gd name="T71" fmla="*/ 66 h 133"/>
                <a:gd name="T72" fmla="*/ 132 w 134"/>
                <a:gd name="T73" fmla="*/ 83 h 133"/>
                <a:gd name="T74" fmla="*/ 126 w 134"/>
                <a:gd name="T75" fmla="*/ 100 h 133"/>
                <a:gd name="T76" fmla="*/ 115 w 134"/>
                <a:gd name="T77" fmla="*/ 113 h 133"/>
                <a:gd name="T78" fmla="*/ 102 w 134"/>
                <a:gd name="T79" fmla="*/ 124 h 133"/>
                <a:gd name="T80" fmla="*/ 85 w 134"/>
                <a:gd name="T81" fmla="*/ 130 h 133"/>
                <a:gd name="T82" fmla="*/ 68 w 134"/>
                <a:gd name="T83" fmla="*/ 133 h 133"/>
                <a:gd name="T84" fmla="*/ 48 w 134"/>
                <a:gd name="T85" fmla="*/ 130 h 133"/>
                <a:gd name="T86" fmla="*/ 31 w 134"/>
                <a:gd name="T87" fmla="*/ 123 h 133"/>
                <a:gd name="T88" fmla="*/ 18 w 134"/>
                <a:gd name="T89" fmla="*/ 113 h 133"/>
                <a:gd name="T90" fmla="*/ 8 w 134"/>
                <a:gd name="T91" fmla="*/ 100 h 133"/>
                <a:gd name="T92" fmla="*/ 1 w 134"/>
                <a:gd name="T93" fmla="*/ 85 h 133"/>
                <a:gd name="T94" fmla="*/ 0 w 134"/>
                <a:gd name="T95" fmla="*/ 67 h 133"/>
                <a:gd name="T96" fmla="*/ 2 w 134"/>
                <a:gd name="T97" fmla="*/ 50 h 133"/>
                <a:gd name="T98" fmla="*/ 9 w 134"/>
                <a:gd name="T99" fmla="*/ 33 h 133"/>
                <a:gd name="T100" fmla="*/ 19 w 134"/>
                <a:gd name="T101" fmla="*/ 19 h 133"/>
                <a:gd name="T102" fmla="*/ 33 w 134"/>
                <a:gd name="T103" fmla="*/ 9 h 133"/>
                <a:gd name="T104" fmla="*/ 49 w 134"/>
                <a:gd name="T105" fmla="*/ 3 h 133"/>
                <a:gd name="T106" fmla="*/ 68 w 134"/>
                <a:gd name="T10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" h="133">
                  <a:moveTo>
                    <a:pt x="65" y="6"/>
                  </a:moveTo>
                  <a:lnTo>
                    <a:pt x="56" y="7"/>
                  </a:lnTo>
                  <a:lnTo>
                    <a:pt x="47" y="9"/>
                  </a:lnTo>
                  <a:lnTo>
                    <a:pt x="38" y="15"/>
                  </a:lnTo>
                  <a:lnTo>
                    <a:pt x="31" y="22"/>
                  </a:lnTo>
                  <a:lnTo>
                    <a:pt x="24" y="32"/>
                  </a:lnTo>
                  <a:lnTo>
                    <a:pt x="20" y="45"/>
                  </a:lnTo>
                  <a:lnTo>
                    <a:pt x="19" y="62"/>
                  </a:lnTo>
                  <a:lnTo>
                    <a:pt x="20" y="74"/>
                  </a:lnTo>
                  <a:lnTo>
                    <a:pt x="22" y="87"/>
                  </a:lnTo>
                  <a:lnTo>
                    <a:pt x="28" y="99"/>
                  </a:lnTo>
                  <a:lnTo>
                    <a:pt x="34" y="110"/>
                  </a:lnTo>
                  <a:lnTo>
                    <a:pt x="44" y="118"/>
                  </a:lnTo>
                  <a:lnTo>
                    <a:pt x="56" y="124"/>
                  </a:lnTo>
                  <a:lnTo>
                    <a:pt x="70" y="126"/>
                  </a:lnTo>
                  <a:lnTo>
                    <a:pt x="82" y="125"/>
                  </a:lnTo>
                  <a:lnTo>
                    <a:pt x="92" y="121"/>
                  </a:lnTo>
                  <a:lnTo>
                    <a:pt x="102" y="113"/>
                  </a:lnTo>
                  <a:lnTo>
                    <a:pt x="108" y="102"/>
                  </a:lnTo>
                  <a:lnTo>
                    <a:pt x="114" y="89"/>
                  </a:lnTo>
                  <a:lnTo>
                    <a:pt x="115" y="71"/>
                  </a:lnTo>
                  <a:lnTo>
                    <a:pt x="114" y="58"/>
                  </a:lnTo>
                  <a:lnTo>
                    <a:pt x="112" y="44"/>
                  </a:lnTo>
                  <a:lnTo>
                    <a:pt x="107" y="32"/>
                  </a:lnTo>
                  <a:lnTo>
                    <a:pt x="100" y="21"/>
                  </a:lnTo>
                  <a:lnTo>
                    <a:pt x="91" y="14"/>
                  </a:lnTo>
                  <a:lnTo>
                    <a:pt x="79" y="8"/>
                  </a:lnTo>
                  <a:lnTo>
                    <a:pt x="65" y="6"/>
                  </a:lnTo>
                  <a:close/>
                  <a:moveTo>
                    <a:pt x="68" y="0"/>
                  </a:moveTo>
                  <a:lnTo>
                    <a:pt x="85" y="2"/>
                  </a:lnTo>
                  <a:lnTo>
                    <a:pt x="101" y="7"/>
                  </a:lnTo>
                  <a:lnTo>
                    <a:pt x="113" y="15"/>
                  </a:lnTo>
                  <a:lnTo>
                    <a:pt x="122" y="26"/>
                  </a:lnTo>
                  <a:lnTo>
                    <a:pt x="129" y="38"/>
                  </a:lnTo>
                  <a:lnTo>
                    <a:pt x="133" y="52"/>
                  </a:lnTo>
                  <a:lnTo>
                    <a:pt x="134" y="66"/>
                  </a:lnTo>
                  <a:lnTo>
                    <a:pt x="132" y="83"/>
                  </a:lnTo>
                  <a:lnTo>
                    <a:pt x="126" y="100"/>
                  </a:lnTo>
                  <a:lnTo>
                    <a:pt x="115" y="113"/>
                  </a:lnTo>
                  <a:lnTo>
                    <a:pt x="102" y="124"/>
                  </a:lnTo>
                  <a:lnTo>
                    <a:pt x="85" y="130"/>
                  </a:lnTo>
                  <a:lnTo>
                    <a:pt x="68" y="133"/>
                  </a:lnTo>
                  <a:lnTo>
                    <a:pt x="48" y="130"/>
                  </a:lnTo>
                  <a:lnTo>
                    <a:pt x="31" y="123"/>
                  </a:lnTo>
                  <a:lnTo>
                    <a:pt x="18" y="113"/>
                  </a:lnTo>
                  <a:lnTo>
                    <a:pt x="8" y="100"/>
                  </a:lnTo>
                  <a:lnTo>
                    <a:pt x="1" y="85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3" y="9"/>
                  </a:lnTo>
                  <a:lnTo>
                    <a:pt x="4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4012" y="4042"/>
              <a:ext cx="50" cy="63"/>
            </a:xfrm>
            <a:custGeom>
              <a:avLst/>
              <a:gdLst>
                <a:gd name="T0" fmla="*/ 1 w 99"/>
                <a:gd name="T1" fmla="*/ 0 h 126"/>
                <a:gd name="T2" fmla="*/ 14 w 99"/>
                <a:gd name="T3" fmla="*/ 0 h 126"/>
                <a:gd name="T4" fmla="*/ 26 w 99"/>
                <a:gd name="T5" fmla="*/ 0 h 126"/>
                <a:gd name="T6" fmla="*/ 37 w 99"/>
                <a:gd name="T7" fmla="*/ 0 h 126"/>
                <a:gd name="T8" fmla="*/ 49 w 99"/>
                <a:gd name="T9" fmla="*/ 0 h 126"/>
                <a:gd name="T10" fmla="*/ 50 w 99"/>
                <a:gd name="T11" fmla="*/ 1 h 126"/>
                <a:gd name="T12" fmla="*/ 50 w 99"/>
                <a:gd name="T13" fmla="*/ 2 h 126"/>
                <a:gd name="T14" fmla="*/ 50 w 99"/>
                <a:gd name="T15" fmla="*/ 3 h 126"/>
                <a:gd name="T16" fmla="*/ 50 w 99"/>
                <a:gd name="T17" fmla="*/ 4 h 126"/>
                <a:gd name="T18" fmla="*/ 44 w 99"/>
                <a:gd name="T19" fmla="*/ 4 h 126"/>
                <a:gd name="T20" fmla="*/ 38 w 99"/>
                <a:gd name="T21" fmla="*/ 6 h 126"/>
                <a:gd name="T22" fmla="*/ 35 w 99"/>
                <a:gd name="T23" fmla="*/ 10 h 126"/>
                <a:gd name="T24" fmla="*/ 34 w 99"/>
                <a:gd name="T25" fmla="*/ 16 h 126"/>
                <a:gd name="T26" fmla="*/ 34 w 99"/>
                <a:gd name="T27" fmla="*/ 29 h 126"/>
                <a:gd name="T28" fmla="*/ 34 w 99"/>
                <a:gd name="T29" fmla="*/ 96 h 126"/>
                <a:gd name="T30" fmla="*/ 34 w 99"/>
                <a:gd name="T31" fmla="*/ 106 h 126"/>
                <a:gd name="T32" fmla="*/ 35 w 99"/>
                <a:gd name="T33" fmla="*/ 112 h 126"/>
                <a:gd name="T34" fmla="*/ 37 w 99"/>
                <a:gd name="T35" fmla="*/ 115 h 126"/>
                <a:gd name="T36" fmla="*/ 39 w 99"/>
                <a:gd name="T37" fmla="*/ 118 h 126"/>
                <a:gd name="T38" fmla="*/ 42 w 99"/>
                <a:gd name="T39" fmla="*/ 119 h 126"/>
                <a:gd name="T40" fmla="*/ 49 w 99"/>
                <a:gd name="T41" fmla="*/ 120 h 126"/>
                <a:gd name="T42" fmla="*/ 58 w 99"/>
                <a:gd name="T43" fmla="*/ 120 h 126"/>
                <a:gd name="T44" fmla="*/ 71 w 99"/>
                <a:gd name="T45" fmla="*/ 120 h 126"/>
                <a:gd name="T46" fmla="*/ 77 w 99"/>
                <a:gd name="T47" fmla="*/ 120 h 126"/>
                <a:gd name="T48" fmla="*/ 82 w 99"/>
                <a:gd name="T49" fmla="*/ 118 h 126"/>
                <a:gd name="T50" fmla="*/ 88 w 99"/>
                <a:gd name="T51" fmla="*/ 111 h 126"/>
                <a:gd name="T52" fmla="*/ 94 w 99"/>
                <a:gd name="T53" fmla="*/ 99 h 126"/>
                <a:gd name="T54" fmla="*/ 96 w 99"/>
                <a:gd name="T55" fmla="*/ 98 h 126"/>
                <a:gd name="T56" fmla="*/ 97 w 99"/>
                <a:gd name="T57" fmla="*/ 99 h 126"/>
                <a:gd name="T58" fmla="*/ 98 w 99"/>
                <a:gd name="T59" fmla="*/ 99 h 126"/>
                <a:gd name="T60" fmla="*/ 99 w 99"/>
                <a:gd name="T61" fmla="*/ 100 h 126"/>
                <a:gd name="T62" fmla="*/ 98 w 99"/>
                <a:gd name="T63" fmla="*/ 104 h 126"/>
                <a:gd name="T64" fmla="*/ 96 w 99"/>
                <a:gd name="T65" fmla="*/ 112 h 126"/>
                <a:gd name="T66" fmla="*/ 94 w 99"/>
                <a:gd name="T67" fmla="*/ 121 h 126"/>
                <a:gd name="T68" fmla="*/ 90 w 99"/>
                <a:gd name="T69" fmla="*/ 126 h 126"/>
                <a:gd name="T70" fmla="*/ 78 w 99"/>
                <a:gd name="T71" fmla="*/ 126 h 126"/>
                <a:gd name="T72" fmla="*/ 62 w 99"/>
                <a:gd name="T73" fmla="*/ 126 h 126"/>
                <a:gd name="T74" fmla="*/ 43 w 99"/>
                <a:gd name="T75" fmla="*/ 126 h 126"/>
                <a:gd name="T76" fmla="*/ 26 w 99"/>
                <a:gd name="T77" fmla="*/ 126 h 126"/>
                <a:gd name="T78" fmla="*/ 14 w 99"/>
                <a:gd name="T79" fmla="*/ 126 h 126"/>
                <a:gd name="T80" fmla="*/ 1 w 99"/>
                <a:gd name="T81" fmla="*/ 126 h 126"/>
                <a:gd name="T82" fmla="*/ 0 w 99"/>
                <a:gd name="T83" fmla="*/ 126 h 126"/>
                <a:gd name="T84" fmla="*/ 0 w 99"/>
                <a:gd name="T85" fmla="*/ 124 h 126"/>
                <a:gd name="T86" fmla="*/ 0 w 99"/>
                <a:gd name="T87" fmla="*/ 123 h 126"/>
                <a:gd name="T88" fmla="*/ 1 w 99"/>
                <a:gd name="T89" fmla="*/ 122 h 126"/>
                <a:gd name="T90" fmla="*/ 6 w 99"/>
                <a:gd name="T91" fmla="*/ 122 h 126"/>
                <a:gd name="T92" fmla="*/ 13 w 99"/>
                <a:gd name="T93" fmla="*/ 120 h 126"/>
                <a:gd name="T94" fmla="*/ 16 w 99"/>
                <a:gd name="T95" fmla="*/ 116 h 126"/>
                <a:gd name="T96" fmla="*/ 17 w 99"/>
                <a:gd name="T97" fmla="*/ 110 h 126"/>
                <a:gd name="T98" fmla="*/ 17 w 99"/>
                <a:gd name="T99" fmla="*/ 98 h 126"/>
                <a:gd name="T100" fmla="*/ 17 w 99"/>
                <a:gd name="T101" fmla="*/ 29 h 126"/>
                <a:gd name="T102" fmla="*/ 17 w 99"/>
                <a:gd name="T103" fmla="*/ 16 h 126"/>
                <a:gd name="T104" fmla="*/ 16 w 99"/>
                <a:gd name="T105" fmla="*/ 10 h 126"/>
                <a:gd name="T106" fmla="*/ 12 w 99"/>
                <a:gd name="T107" fmla="*/ 6 h 126"/>
                <a:gd name="T108" fmla="*/ 5 w 99"/>
                <a:gd name="T109" fmla="*/ 4 h 126"/>
                <a:gd name="T110" fmla="*/ 1 w 99"/>
                <a:gd name="T111" fmla="*/ 4 h 126"/>
                <a:gd name="T112" fmla="*/ 0 w 99"/>
                <a:gd name="T113" fmla="*/ 3 h 126"/>
                <a:gd name="T114" fmla="*/ 0 w 99"/>
                <a:gd name="T115" fmla="*/ 2 h 126"/>
                <a:gd name="T116" fmla="*/ 0 w 99"/>
                <a:gd name="T117" fmla="*/ 1 h 126"/>
                <a:gd name="T118" fmla="*/ 1 w 99"/>
                <a:gd name="T1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26">
                  <a:moveTo>
                    <a:pt x="1" y="0"/>
                  </a:moveTo>
                  <a:lnTo>
                    <a:pt x="14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44" y="4"/>
                  </a:lnTo>
                  <a:lnTo>
                    <a:pt x="38" y="6"/>
                  </a:lnTo>
                  <a:lnTo>
                    <a:pt x="35" y="10"/>
                  </a:lnTo>
                  <a:lnTo>
                    <a:pt x="34" y="16"/>
                  </a:lnTo>
                  <a:lnTo>
                    <a:pt x="34" y="29"/>
                  </a:lnTo>
                  <a:lnTo>
                    <a:pt x="34" y="96"/>
                  </a:lnTo>
                  <a:lnTo>
                    <a:pt x="34" y="106"/>
                  </a:lnTo>
                  <a:lnTo>
                    <a:pt x="35" y="112"/>
                  </a:lnTo>
                  <a:lnTo>
                    <a:pt x="37" y="115"/>
                  </a:lnTo>
                  <a:lnTo>
                    <a:pt x="39" y="118"/>
                  </a:lnTo>
                  <a:lnTo>
                    <a:pt x="42" y="119"/>
                  </a:lnTo>
                  <a:lnTo>
                    <a:pt x="49" y="120"/>
                  </a:lnTo>
                  <a:lnTo>
                    <a:pt x="58" y="120"/>
                  </a:lnTo>
                  <a:lnTo>
                    <a:pt x="71" y="120"/>
                  </a:lnTo>
                  <a:lnTo>
                    <a:pt x="77" y="120"/>
                  </a:lnTo>
                  <a:lnTo>
                    <a:pt x="82" y="118"/>
                  </a:lnTo>
                  <a:lnTo>
                    <a:pt x="88" y="111"/>
                  </a:lnTo>
                  <a:lnTo>
                    <a:pt x="94" y="99"/>
                  </a:lnTo>
                  <a:lnTo>
                    <a:pt x="96" y="98"/>
                  </a:lnTo>
                  <a:lnTo>
                    <a:pt x="97" y="99"/>
                  </a:lnTo>
                  <a:lnTo>
                    <a:pt x="98" y="99"/>
                  </a:lnTo>
                  <a:lnTo>
                    <a:pt x="99" y="100"/>
                  </a:lnTo>
                  <a:lnTo>
                    <a:pt x="98" y="104"/>
                  </a:lnTo>
                  <a:lnTo>
                    <a:pt x="96" y="112"/>
                  </a:lnTo>
                  <a:lnTo>
                    <a:pt x="94" y="121"/>
                  </a:lnTo>
                  <a:lnTo>
                    <a:pt x="90" y="126"/>
                  </a:lnTo>
                  <a:lnTo>
                    <a:pt x="78" y="126"/>
                  </a:lnTo>
                  <a:lnTo>
                    <a:pt x="62" y="126"/>
                  </a:lnTo>
                  <a:lnTo>
                    <a:pt x="43" y="126"/>
                  </a:lnTo>
                  <a:lnTo>
                    <a:pt x="26" y="126"/>
                  </a:lnTo>
                  <a:lnTo>
                    <a:pt x="14" y="126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6" y="122"/>
                  </a:lnTo>
                  <a:lnTo>
                    <a:pt x="13" y="120"/>
                  </a:lnTo>
                  <a:lnTo>
                    <a:pt x="16" y="116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7" y="29"/>
                  </a:lnTo>
                  <a:lnTo>
                    <a:pt x="17" y="16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4069" y="4042"/>
              <a:ext cx="49" cy="63"/>
            </a:xfrm>
            <a:custGeom>
              <a:avLst/>
              <a:gdLst>
                <a:gd name="T0" fmla="*/ 1 w 99"/>
                <a:gd name="T1" fmla="*/ 0 h 126"/>
                <a:gd name="T2" fmla="*/ 15 w 99"/>
                <a:gd name="T3" fmla="*/ 0 h 126"/>
                <a:gd name="T4" fmla="*/ 26 w 99"/>
                <a:gd name="T5" fmla="*/ 0 h 126"/>
                <a:gd name="T6" fmla="*/ 37 w 99"/>
                <a:gd name="T7" fmla="*/ 0 h 126"/>
                <a:gd name="T8" fmla="*/ 50 w 99"/>
                <a:gd name="T9" fmla="*/ 0 h 126"/>
                <a:gd name="T10" fmla="*/ 50 w 99"/>
                <a:gd name="T11" fmla="*/ 1 h 126"/>
                <a:gd name="T12" fmla="*/ 51 w 99"/>
                <a:gd name="T13" fmla="*/ 2 h 126"/>
                <a:gd name="T14" fmla="*/ 50 w 99"/>
                <a:gd name="T15" fmla="*/ 3 h 126"/>
                <a:gd name="T16" fmla="*/ 50 w 99"/>
                <a:gd name="T17" fmla="*/ 4 h 126"/>
                <a:gd name="T18" fmla="*/ 46 w 99"/>
                <a:gd name="T19" fmla="*/ 4 h 126"/>
                <a:gd name="T20" fmla="*/ 39 w 99"/>
                <a:gd name="T21" fmla="*/ 6 h 126"/>
                <a:gd name="T22" fmla="*/ 36 w 99"/>
                <a:gd name="T23" fmla="*/ 10 h 126"/>
                <a:gd name="T24" fmla="*/ 34 w 99"/>
                <a:gd name="T25" fmla="*/ 16 h 126"/>
                <a:gd name="T26" fmla="*/ 34 w 99"/>
                <a:gd name="T27" fmla="*/ 29 h 126"/>
                <a:gd name="T28" fmla="*/ 34 w 99"/>
                <a:gd name="T29" fmla="*/ 96 h 126"/>
                <a:gd name="T30" fmla="*/ 34 w 99"/>
                <a:gd name="T31" fmla="*/ 106 h 126"/>
                <a:gd name="T32" fmla="*/ 35 w 99"/>
                <a:gd name="T33" fmla="*/ 112 h 126"/>
                <a:gd name="T34" fmla="*/ 38 w 99"/>
                <a:gd name="T35" fmla="*/ 115 h 126"/>
                <a:gd name="T36" fmla="*/ 40 w 99"/>
                <a:gd name="T37" fmla="*/ 118 h 126"/>
                <a:gd name="T38" fmla="*/ 44 w 99"/>
                <a:gd name="T39" fmla="*/ 119 h 126"/>
                <a:gd name="T40" fmla="*/ 49 w 99"/>
                <a:gd name="T41" fmla="*/ 120 h 126"/>
                <a:gd name="T42" fmla="*/ 59 w 99"/>
                <a:gd name="T43" fmla="*/ 120 h 126"/>
                <a:gd name="T44" fmla="*/ 71 w 99"/>
                <a:gd name="T45" fmla="*/ 120 h 126"/>
                <a:gd name="T46" fmla="*/ 79 w 99"/>
                <a:gd name="T47" fmla="*/ 120 h 126"/>
                <a:gd name="T48" fmla="*/ 82 w 99"/>
                <a:gd name="T49" fmla="*/ 118 h 126"/>
                <a:gd name="T50" fmla="*/ 88 w 99"/>
                <a:gd name="T51" fmla="*/ 111 h 126"/>
                <a:gd name="T52" fmla="*/ 95 w 99"/>
                <a:gd name="T53" fmla="*/ 99 h 126"/>
                <a:gd name="T54" fmla="*/ 96 w 99"/>
                <a:gd name="T55" fmla="*/ 98 h 126"/>
                <a:gd name="T56" fmla="*/ 97 w 99"/>
                <a:gd name="T57" fmla="*/ 99 h 126"/>
                <a:gd name="T58" fmla="*/ 99 w 99"/>
                <a:gd name="T59" fmla="*/ 99 h 126"/>
                <a:gd name="T60" fmla="*/ 99 w 99"/>
                <a:gd name="T61" fmla="*/ 100 h 126"/>
                <a:gd name="T62" fmla="*/ 98 w 99"/>
                <a:gd name="T63" fmla="*/ 104 h 126"/>
                <a:gd name="T64" fmla="*/ 96 w 99"/>
                <a:gd name="T65" fmla="*/ 112 h 126"/>
                <a:gd name="T66" fmla="*/ 94 w 99"/>
                <a:gd name="T67" fmla="*/ 121 h 126"/>
                <a:gd name="T68" fmla="*/ 92 w 99"/>
                <a:gd name="T69" fmla="*/ 126 h 126"/>
                <a:gd name="T70" fmla="*/ 80 w 99"/>
                <a:gd name="T71" fmla="*/ 126 h 126"/>
                <a:gd name="T72" fmla="*/ 63 w 99"/>
                <a:gd name="T73" fmla="*/ 126 h 126"/>
                <a:gd name="T74" fmla="*/ 44 w 99"/>
                <a:gd name="T75" fmla="*/ 126 h 126"/>
                <a:gd name="T76" fmla="*/ 26 w 99"/>
                <a:gd name="T77" fmla="*/ 126 h 126"/>
                <a:gd name="T78" fmla="*/ 15 w 99"/>
                <a:gd name="T79" fmla="*/ 126 h 126"/>
                <a:gd name="T80" fmla="*/ 1 w 99"/>
                <a:gd name="T81" fmla="*/ 126 h 126"/>
                <a:gd name="T82" fmla="*/ 1 w 99"/>
                <a:gd name="T83" fmla="*/ 126 h 126"/>
                <a:gd name="T84" fmla="*/ 0 w 99"/>
                <a:gd name="T85" fmla="*/ 124 h 126"/>
                <a:gd name="T86" fmla="*/ 0 w 99"/>
                <a:gd name="T87" fmla="*/ 123 h 126"/>
                <a:gd name="T88" fmla="*/ 1 w 99"/>
                <a:gd name="T89" fmla="*/ 122 h 126"/>
                <a:gd name="T90" fmla="*/ 7 w 99"/>
                <a:gd name="T91" fmla="*/ 122 h 126"/>
                <a:gd name="T92" fmla="*/ 13 w 99"/>
                <a:gd name="T93" fmla="*/ 120 h 126"/>
                <a:gd name="T94" fmla="*/ 16 w 99"/>
                <a:gd name="T95" fmla="*/ 116 h 126"/>
                <a:gd name="T96" fmla="*/ 18 w 99"/>
                <a:gd name="T97" fmla="*/ 110 h 126"/>
                <a:gd name="T98" fmla="*/ 19 w 99"/>
                <a:gd name="T99" fmla="*/ 98 h 126"/>
                <a:gd name="T100" fmla="*/ 19 w 99"/>
                <a:gd name="T101" fmla="*/ 29 h 126"/>
                <a:gd name="T102" fmla="*/ 18 w 99"/>
                <a:gd name="T103" fmla="*/ 16 h 126"/>
                <a:gd name="T104" fmla="*/ 16 w 99"/>
                <a:gd name="T105" fmla="*/ 10 h 126"/>
                <a:gd name="T106" fmla="*/ 13 w 99"/>
                <a:gd name="T107" fmla="*/ 6 h 126"/>
                <a:gd name="T108" fmla="*/ 6 w 99"/>
                <a:gd name="T109" fmla="*/ 4 h 126"/>
                <a:gd name="T110" fmla="*/ 1 w 99"/>
                <a:gd name="T111" fmla="*/ 4 h 126"/>
                <a:gd name="T112" fmla="*/ 0 w 99"/>
                <a:gd name="T113" fmla="*/ 3 h 126"/>
                <a:gd name="T114" fmla="*/ 0 w 99"/>
                <a:gd name="T115" fmla="*/ 2 h 126"/>
                <a:gd name="T116" fmla="*/ 1 w 99"/>
                <a:gd name="T117" fmla="*/ 1 h 126"/>
                <a:gd name="T118" fmla="*/ 1 w 99"/>
                <a:gd name="T11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26">
                  <a:moveTo>
                    <a:pt x="1" y="0"/>
                  </a:moveTo>
                  <a:lnTo>
                    <a:pt x="15" y="0"/>
                  </a:lnTo>
                  <a:lnTo>
                    <a:pt x="26" y="0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1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9" y="6"/>
                  </a:lnTo>
                  <a:lnTo>
                    <a:pt x="36" y="10"/>
                  </a:lnTo>
                  <a:lnTo>
                    <a:pt x="34" y="16"/>
                  </a:lnTo>
                  <a:lnTo>
                    <a:pt x="34" y="29"/>
                  </a:lnTo>
                  <a:lnTo>
                    <a:pt x="34" y="96"/>
                  </a:lnTo>
                  <a:lnTo>
                    <a:pt x="34" y="106"/>
                  </a:lnTo>
                  <a:lnTo>
                    <a:pt x="35" y="112"/>
                  </a:lnTo>
                  <a:lnTo>
                    <a:pt x="38" y="115"/>
                  </a:lnTo>
                  <a:lnTo>
                    <a:pt x="40" y="118"/>
                  </a:lnTo>
                  <a:lnTo>
                    <a:pt x="44" y="119"/>
                  </a:lnTo>
                  <a:lnTo>
                    <a:pt x="49" y="120"/>
                  </a:lnTo>
                  <a:lnTo>
                    <a:pt x="59" y="120"/>
                  </a:lnTo>
                  <a:lnTo>
                    <a:pt x="71" y="120"/>
                  </a:lnTo>
                  <a:lnTo>
                    <a:pt x="79" y="120"/>
                  </a:lnTo>
                  <a:lnTo>
                    <a:pt x="82" y="118"/>
                  </a:lnTo>
                  <a:lnTo>
                    <a:pt x="88" y="111"/>
                  </a:lnTo>
                  <a:lnTo>
                    <a:pt x="95" y="99"/>
                  </a:lnTo>
                  <a:lnTo>
                    <a:pt x="96" y="98"/>
                  </a:lnTo>
                  <a:lnTo>
                    <a:pt x="97" y="99"/>
                  </a:lnTo>
                  <a:lnTo>
                    <a:pt x="99" y="99"/>
                  </a:lnTo>
                  <a:lnTo>
                    <a:pt x="99" y="100"/>
                  </a:lnTo>
                  <a:lnTo>
                    <a:pt x="98" y="104"/>
                  </a:lnTo>
                  <a:lnTo>
                    <a:pt x="96" y="112"/>
                  </a:lnTo>
                  <a:lnTo>
                    <a:pt x="94" y="121"/>
                  </a:lnTo>
                  <a:lnTo>
                    <a:pt x="92" y="126"/>
                  </a:lnTo>
                  <a:lnTo>
                    <a:pt x="80" y="126"/>
                  </a:lnTo>
                  <a:lnTo>
                    <a:pt x="63" y="126"/>
                  </a:lnTo>
                  <a:lnTo>
                    <a:pt x="44" y="126"/>
                  </a:lnTo>
                  <a:lnTo>
                    <a:pt x="26" y="126"/>
                  </a:lnTo>
                  <a:lnTo>
                    <a:pt x="15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7" y="122"/>
                  </a:lnTo>
                  <a:lnTo>
                    <a:pt x="13" y="120"/>
                  </a:lnTo>
                  <a:lnTo>
                    <a:pt x="16" y="116"/>
                  </a:lnTo>
                  <a:lnTo>
                    <a:pt x="18" y="110"/>
                  </a:lnTo>
                  <a:lnTo>
                    <a:pt x="19" y="98"/>
                  </a:lnTo>
                  <a:lnTo>
                    <a:pt x="19" y="29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3" y="6"/>
                  </a:lnTo>
                  <a:lnTo>
                    <a:pt x="6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4125" y="4042"/>
              <a:ext cx="52" cy="63"/>
            </a:xfrm>
            <a:custGeom>
              <a:avLst/>
              <a:gdLst>
                <a:gd name="T0" fmla="*/ 17 w 105"/>
                <a:gd name="T1" fmla="*/ 0 h 126"/>
                <a:gd name="T2" fmla="*/ 64 w 105"/>
                <a:gd name="T3" fmla="*/ 0 h 126"/>
                <a:gd name="T4" fmla="*/ 84 w 105"/>
                <a:gd name="T5" fmla="*/ 0 h 126"/>
                <a:gd name="T6" fmla="*/ 91 w 105"/>
                <a:gd name="T7" fmla="*/ 5 h 126"/>
                <a:gd name="T8" fmla="*/ 92 w 105"/>
                <a:gd name="T9" fmla="*/ 25 h 126"/>
                <a:gd name="T10" fmla="*/ 90 w 105"/>
                <a:gd name="T11" fmla="*/ 26 h 126"/>
                <a:gd name="T12" fmla="*/ 88 w 105"/>
                <a:gd name="T13" fmla="*/ 25 h 126"/>
                <a:gd name="T14" fmla="*/ 81 w 105"/>
                <a:gd name="T15" fmla="*/ 11 h 126"/>
                <a:gd name="T16" fmla="*/ 66 w 105"/>
                <a:gd name="T17" fmla="*/ 6 h 126"/>
                <a:gd name="T18" fmla="*/ 41 w 105"/>
                <a:gd name="T19" fmla="*/ 6 h 126"/>
                <a:gd name="T20" fmla="*/ 36 w 105"/>
                <a:gd name="T21" fmla="*/ 6 h 126"/>
                <a:gd name="T22" fmla="*/ 35 w 105"/>
                <a:gd name="T23" fmla="*/ 10 h 126"/>
                <a:gd name="T24" fmla="*/ 35 w 105"/>
                <a:gd name="T25" fmla="*/ 52 h 126"/>
                <a:gd name="T26" fmla="*/ 35 w 105"/>
                <a:gd name="T27" fmla="*/ 56 h 126"/>
                <a:gd name="T28" fmla="*/ 39 w 105"/>
                <a:gd name="T29" fmla="*/ 58 h 126"/>
                <a:gd name="T30" fmla="*/ 53 w 105"/>
                <a:gd name="T31" fmla="*/ 58 h 126"/>
                <a:gd name="T32" fmla="*/ 63 w 105"/>
                <a:gd name="T33" fmla="*/ 56 h 126"/>
                <a:gd name="T34" fmla="*/ 69 w 105"/>
                <a:gd name="T35" fmla="*/ 56 h 126"/>
                <a:gd name="T36" fmla="*/ 71 w 105"/>
                <a:gd name="T37" fmla="*/ 54 h 126"/>
                <a:gd name="T38" fmla="*/ 74 w 105"/>
                <a:gd name="T39" fmla="*/ 49 h 126"/>
                <a:gd name="T40" fmla="*/ 76 w 105"/>
                <a:gd name="T41" fmla="*/ 41 h 126"/>
                <a:gd name="T42" fmla="*/ 79 w 105"/>
                <a:gd name="T43" fmla="*/ 41 h 126"/>
                <a:gd name="T44" fmla="*/ 80 w 105"/>
                <a:gd name="T45" fmla="*/ 50 h 126"/>
                <a:gd name="T46" fmla="*/ 80 w 105"/>
                <a:gd name="T47" fmla="*/ 72 h 126"/>
                <a:gd name="T48" fmla="*/ 79 w 105"/>
                <a:gd name="T49" fmla="*/ 80 h 126"/>
                <a:gd name="T50" fmla="*/ 76 w 105"/>
                <a:gd name="T51" fmla="*/ 80 h 126"/>
                <a:gd name="T52" fmla="*/ 74 w 105"/>
                <a:gd name="T53" fmla="*/ 72 h 126"/>
                <a:gd name="T54" fmla="*/ 71 w 105"/>
                <a:gd name="T55" fmla="*/ 67 h 126"/>
                <a:gd name="T56" fmla="*/ 67 w 105"/>
                <a:gd name="T57" fmla="*/ 65 h 126"/>
                <a:gd name="T58" fmla="*/ 59 w 105"/>
                <a:gd name="T59" fmla="*/ 64 h 126"/>
                <a:gd name="T60" fmla="*/ 42 w 105"/>
                <a:gd name="T61" fmla="*/ 64 h 126"/>
                <a:gd name="T62" fmla="*/ 36 w 105"/>
                <a:gd name="T63" fmla="*/ 64 h 126"/>
                <a:gd name="T64" fmla="*/ 35 w 105"/>
                <a:gd name="T65" fmla="*/ 70 h 126"/>
                <a:gd name="T66" fmla="*/ 35 w 105"/>
                <a:gd name="T67" fmla="*/ 109 h 126"/>
                <a:gd name="T68" fmla="*/ 41 w 105"/>
                <a:gd name="T69" fmla="*/ 118 h 126"/>
                <a:gd name="T70" fmla="*/ 52 w 105"/>
                <a:gd name="T71" fmla="*/ 120 h 126"/>
                <a:gd name="T72" fmla="*/ 74 w 105"/>
                <a:gd name="T73" fmla="*/ 120 h 126"/>
                <a:gd name="T74" fmla="*/ 87 w 105"/>
                <a:gd name="T75" fmla="*/ 118 h 126"/>
                <a:gd name="T76" fmla="*/ 95 w 105"/>
                <a:gd name="T77" fmla="*/ 108 h 126"/>
                <a:gd name="T78" fmla="*/ 102 w 105"/>
                <a:gd name="T79" fmla="*/ 98 h 126"/>
                <a:gd name="T80" fmla="*/ 105 w 105"/>
                <a:gd name="T81" fmla="*/ 100 h 126"/>
                <a:gd name="T82" fmla="*/ 100 w 105"/>
                <a:gd name="T83" fmla="*/ 119 h 126"/>
                <a:gd name="T84" fmla="*/ 45 w 105"/>
                <a:gd name="T85" fmla="*/ 126 h 126"/>
                <a:gd name="T86" fmla="*/ 16 w 105"/>
                <a:gd name="T87" fmla="*/ 126 h 126"/>
                <a:gd name="T88" fmla="*/ 2 w 105"/>
                <a:gd name="T89" fmla="*/ 126 h 126"/>
                <a:gd name="T90" fmla="*/ 0 w 105"/>
                <a:gd name="T91" fmla="*/ 123 h 126"/>
                <a:gd name="T92" fmla="*/ 8 w 105"/>
                <a:gd name="T93" fmla="*/ 122 h 126"/>
                <a:gd name="T94" fmla="*/ 18 w 105"/>
                <a:gd name="T95" fmla="*/ 116 h 126"/>
                <a:gd name="T96" fmla="*/ 19 w 105"/>
                <a:gd name="T97" fmla="*/ 98 h 126"/>
                <a:gd name="T98" fmla="*/ 19 w 105"/>
                <a:gd name="T99" fmla="*/ 17 h 126"/>
                <a:gd name="T100" fmla="*/ 15 w 105"/>
                <a:gd name="T101" fmla="*/ 6 h 126"/>
                <a:gd name="T102" fmla="*/ 5 w 105"/>
                <a:gd name="T103" fmla="*/ 4 h 126"/>
                <a:gd name="T104" fmla="*/ 4 w 105"/>
                <a:gd name="T105" fmla="*/ 2 h 126"/>
                <a:gd name="T106" fmla="*/ 5 w 105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126">
                  <a:moveTo>
                    <a:pt x="5" y="0"/>
                  </a:moveTo>
                  <a:lnTo>
                    <a:pt x="17" y="0"/>
                  </a:lnTo>
                  <a:lnTo>
                    <a:pt x="28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5"/>
                  </a:lnTo>
                  <a:lnTo>
                    <a:pt x="92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4" y="7"/>
                  </a:lnTo>
                  <a:lnTo>
                    <a:pt x="66" y="6"/>
                  </a:lnTo>
                  <a:lnTo>
                    <a:pt x="55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5" y="56"/>
                  </a:lnTo>
                  <a:lnTo>
                    <a:pt x="36" y="56"/>
                  </a:lnTo>
                  <a:lnTo>
                    <a:pt x="39" y="58"/>
                  </a:lnTo>
                  <a:lnTo>
                    <a:pt x="42" y="58"/>
                  </a:lnTo>
                  <a:lnTo>
                    <a:pt x="53" y="58"/>
                  </a:lnTo>
                  <a:lnTo>
                    <a:pt x="58" y="58"/>
                  </a:lnTo>
                  <a:lnTo>
                    <a:pt x="63" y="56"/>
                  </a:lnTo>
                  <a:lnTo>
                    <a:pt x="67" y="56"/>
                  </a:lnTo>
                  <a:lnTo>
                    <a:pt x="69" y="56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2" y="52"/>
                  </a:lnTo>
                  <a:lnTo>
                    <a:pt x="74" y="49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50"/>
                  </a:lnTo>
                  <a:lnTo>
                    <a:pt x="79" y="61"/>
                  </a:lnTo>
                  <a:lnTo>
                    <a:pt x="80" y="72"/>
                  </a:lnTo>
                  <a:lnTo>
                    <a:pt x="80" y="79"/>
                  </a:lnTo>
                  <a:lnTo>
                    <a:pt x="79" y="80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5" y="79"/>
                  </a:lnTo>
                  <a:lnTo>
                    <a:pt x="74" y="72"/>
                  </a:lnTo>
                  <a:lnTo>
                    <a:pt x="72" y="70"/>
                  </a:lnTo>
                  <a:lnTo>
                    <a:pt x="71" y="67"/>
                  </a:lnTo>
                  <a:lnTo>
                    <a:pt x="70" y="66"/>
                  </a:lnTo>
                  <a:lnTo>
                    <a:pt x="67" y="65"/>
                  </a:lnTo>
                  <a:lnTo>
                    <a:pt x="64" y="64"/>
                  </a:lnTo>
                  <a:lnTo>
                    <a:pt x="59" y="64"/>
                  </a:lnTo>
                  <a:lnTo>
                    <a:pt x="53" y="64"/>
                  </a:lnTo>
                  <a:lnTo>
                    <a:pt x="42" y="64"/>
                  </a:lnTo>
                  <a:lnTo>
                    <a:pt x="39" y="64"/>
                  </a:lnTo>
                  <a:lnTo>
                    <a:pt x="36" y="64"/>
                  </a:lnTo>
                  <a:lnTo>
                    <a:pt x="35" y="66"/>
                  </a:lnTo>
                  <a:lnTo>
                    <a:pt x="35" y="70"/>
                  </a:lnTo>
                  <a:lnTo>
                    <a:pt x="35" y="96"/>
                  </a:lnTo>
                  <a:lnTo>
                    <a:pt x="35" y="109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2" y="120"/>
                  </a:lnTo>
                  <a:lnTo>
                    <a:pt x="62" y="120"/>
                  </a:lnTo>
                  <a:lnTo>
                    <a:pt x="74" y="120"/>
                  </a:lnTo>
                  <a:lnTo>
                    <a:pt x="81" y="119"/>
                  </a:lnTo>
                  <a:lnTo>
                    <a:pt x="87" y="118"/>
                  </a:lnTo>
                  <a:lnTo>
                    <a:pt x="90" y="114"/>
                  </a:lnTo>
                  <a:lnTo>
                    <a:pt x="95" y="108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3" y="99"/>
                  </a:lnTo>
                  <a:lnTo>
                    <a:pt x="105" y="100"/>
                  </a:lnTo>
                  <a:lnTo>
                    <a:pt x="103" y="109"/>
                  </a:lnTo>
                  <a:lnTo>
                    <a:pt x="100" y="119"/>
                  </a:lnTo>
                  <a:lnTo>
                    <a:pt x="96" y="126"/>
                  </a:lnTo>
                  <a:lnTo>
                    <a:pt x="45" y="126"/>
                  </a:lnTo>
                  <a:lnTo>
                    <a:pt x="28" y="126"/>
                  </a:lnTo>
                  <a:lnTo>
                    <a:pt x="16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2" y="122"/>
                  </a:lnTo>
                  <a:lnTo>
                    <a:pt x="8" y="122"/>
                  </a:lnTo>
                  <a:lnTo>
                    <a:pt x="15" y="120"/>
                  </a:lnTo>
                  <a:lnTo>
                    <a:pt x="18" y="116"/>
                  </a:lnTo>
                  <a:lnTo>
                    <a:pt x="19" y="110"/>
                  </a:lnTo>
                  <a:lnTo>
                    <a:pt x="19" y="98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4184" y="4040"/>
              <a:ext cx="63" cy="67"/>
            </a:xfrm>
            <a:custGeom>
              <a:avLst/>
              <a:gdLst>
                <a:gd name="T0" fmla="*/ 88 w 127"/>
                <a:gd name="T1" fmla="*/ 1 h 133"/>
                <a:gd name="T2" fmla="*/ 102 w 127"/>
                <a:gd name="T3" fmla="*/ 3 h 133"/>
                <a:gd name="T4" fmla="*/ 108 w 127"/>
                <a:gd name="T5" fmla="*/ 4 h 133"/>
                <a:gd name="T6" fmla="*/ 114 w 127"/>
                <a:gd name="T7" fmla="*/ 5 h 133"/>
                <a:gd name="T8" fmla="*/ 117 w 127"/>
                <a:gd name="T9" fmla="*/ 32 h 133"/>
                <a:gd name="T10" fmla="*/ 115 w 127"/>
                <a:gd name="T11" fmla="*/ 33 h 133"/>
                <a:gd name="T12" fmla="*/ 112 w 127"/>
                <a:gd name="T13" fmla="*/ 33 h 133"/>
                <a:gd name="T14" fmla="*/ 97 w 127"/>
                <a:gd name="T15" fmla="*/ 12 h 133"/>
                <a:gd name="T16" fmla="*/ 72 w 127"/>
                <a:gd name="T17" fmla="*/ 6 h 133"/>
                <a:gd name="T18" fmla="*/ 42 w 127"/>
                <a:gd name="T19" fmla="*/ 14 h 133"/>
                <a:gd name="T20" fmla="*/ 24 w 127"/>
                <a:gd name="T21" fmla="*/ 33 h 133"/>
                <a:gd name="T22" fmla="*/ 19 w 127"/>
                <a:gd name="T23" fmla="*/ 61 h 133"/>
                <a:gd name="T24" fmla="*/ 25 w 127"/>
                <a:gd name="T25" fmla="*/ 94 h 133"/>
                <a:gd name="T26" fmla="*/ 44 w 127"/>
                <a:gd name="T27" fmla="*/ 117 h 133"/>
                <a:gd name="T28" fmla="*/ 77 w 127"/>
                <a:gd name="T29" fmla="*/ 126 h 133"/>
                <a:gd name="T30" fmla="*/ 94 w 127"/>
                <a:gd name="T31" fmla="*/ 124 h 133"/>
                <a:gd name="T32" fmla="*/ 99 w 127"/>
                <a:gd name="T33" fmla="*/ 119 h 133"/>
                <a:gd name="T34" fmla="*/ 100 w 127"/>
                <a:gd name="T35" fmla="*/ 114 h 133"/>
                <a:gd name="T36" fmla="*/ 100 w 127"/>
                <a:gd name="T37" fmla="*/ 102 h 133"/>
                <a:gd name="T38" fmla="*/ 97 w 127"/>
                <a:gd name="T39" fmla="*/ 87 h 133"/>
                <a:gd name="T40" fmla="*/ 87 w 127"/>
                <a:gd name="T41" fmla="*/ 83 h 133"/>
                <a:gd name="T42" fmla="*/ 78 w 127"/>
                <a:gd name="T43" fmla="*/ 81 h 133"/>
                <a:gd name="T44" fmla="*/ 78 w 127"/>
                <a:gd name="T45" fmla="*/ 79 h 133"/>
                <a:gd name="T46" fmla="*/ 90 w 127"/>
                <a:gd name="T47" fmla="*/ 78 h 133"/>
                <a:gd name="T48" fmla="*/ 126 w 127"/>
                <a:gd name="T49" fmla="*/ 78 h 133"/>
                <a:gd name="T50" fmla="*/ 127 w 127"/>
                <a:gd name="T51" fmla="*/ 81 h 133"/>
                <a:gd name="T52" fmla="*/ 124 w 127"/>
                <a:gd name="T53" fmla="*/ 83 h 133"/>
                <a:gd name="T54" fmla="*/ 117 w 127"/>
                <a:gd name="T55" fmla="*/ 86 h 133"/>
                <a:gd name="T56" fmla="*/ 115 w 127"/>
                <a:gd name="T57" fmla="*/ 91 h 133"/>
                <a:gd name="T58" fmla="*/ 115 w 127"/>
                <a:gd name="T59" fmla="*/ 99 h 133"/>
                <a:gd name="T60" fmla="*/ 115 w 127"/>
                <a:gd name="T61" fmla="*/ 115 h 133"/>
                <a:gd name="T62" fmla="*/ 117 w 127"/>
                <a:gd name="T63" fmla="*/ 122 h 133"/>
                <a:gd name="T64" fmla="*/ 120 w 127"/>
                <a:gd name="T65" fmla="*/ 125 h 133"/>
                <a:gd name="T66" fmla="*/ 117 w 127"/>
                <a:gd name="T67" fmla="*/ 126 h 133"/>
                <a:gd name="T68" fmla="*/ 111 w 127"/>
                <a:gd name="T69" fmla="*/ 127 h 133"/>
                <a:gd name="T70" fmla="*/ 76 w 127"/>
                <a:gd name="T71" fmla="*/ 133 h 133"/>
                <a:gd name="T72" fmla="*/ 44 w 127"/>
                <a:gd name="T73" fmla="*/ 127 h 133"/>
                <a:gd name="T74" fmla="*/ 18 w 127"/>
                <a:gd name="T75" fmla="*/ 111 h 133"/>
                <a:gd name="T76" fmla="*/ 1 w 127"/>
                <a:gd name="T77" fmla="*/ 83 h 133"/>
                <a:gd name="T78" fmla="*/ 1 w 127"/>
                <a:gd name="T79" fmla="*/ 52 h 133"/>
                <a:gd name="T80" fmla="*/ 17 w 127"/>
                <a:gd name="T81" fmla="*/ 22 h 133"/>
                <a:gd name="T82" fmla="*/ 42 w 127"/>
                <a:gd name="T83" fmla="*/ 6 h 133"/>
                <a:gd name="T84" fmla="*/ 78 w 127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" h="133">
                  <a:moveTo>
                    <a:pt x="78" y="0"/>
                  </a:moveTo>
                  <a:lnTo>
                    <a:pt x="88" y="1"/>
                  </a:lnTo>
                  <a:lnTo>
                    <a:pt x="96" y="2"/>
                  </a:lnTo>
                  <a:lnTo>
                    <a:pt x="102" y="3"/>
                  </a:lnTo>
                  <a:lnTo>
                    <a:pt x="105" y="4"/>
                  </a:lnTo>
                  <a:lnTo>
                    <a:pt x="108" y="4"/>
                  </a:lnTo>
                  <a:lnTo>
                    <a:pt x="112" y="5"/>
                  </a:lnTo>
                  <a:lnTo>
                    <a:pt x="114" y="5"/>
                  </a:lnTo>
                  <a:lnTo>
                    <a:pt x="115" y="17"/>
                  </a:lnTo>
                  <a:lnTo>
                    <a:pt x="117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06" y="20"/>
                  </a:lnTo>
                  <a:lnTo>
                    <a:pt x="97" y="12"/>
                  </a:lnTo>
                  <a:lnTo>
                    <a:pt x="85" y="7"/>
                  </a:lnTo>
                  <a:lnTo>
                    <a:pt x="72" y="6"/>
                  </a:lnTo>
                  <a:lnTo>
                    <a:pt x="56" y="8"/>
                  </a:lnTo>
                  <a:lnTo>
                    <a:pt x="42" y="14"/>
                  </a:lnTo>
                  <a:lnTo>
                    <a:pt x="32" y="22"/>
                  </a:lnTo>
                  <a:lnTo>
                    <a:pt x="24" y="33"/>
                  </a:lnTo>
                  <a:lnTo>
                    <a:pt x="20" y="46"/>
                  </a:lnTo>
                  <a:lnTo>
                    <a:pt x="19" y="61"/>
                  </a:lnTo>
                  <a:lnTo>
                    <a:pt x="21" y="78"/>
                  </a:lnTo>
                  <a:lnTo>
                    <a:pt x="25" y="94"/>
                  </a:lnTo>
                  <a:lnTo>
                    <a:pt x="33" y="107"/>
                  </a:lnTo>
                  <a:lnTo>
                    <a:pt x="44" y="117"/>
                  </a:lnTo>
                  <a:lnTo>
                    <a:pt x="59" y="124"/>
                  </a:lnTo>
                  <a:lnTo>
                    <a:pt x="77" y="126"/>
                  </a:lnTo>
                  <a:lnTo>
                    <a:pt x="87" y="126"/>
                  </a:lnTo>
                  <a:lnTo>
                    <a:pt x="94" y="124"/>
                  </a:lnTo>
                  <a:lnTo>
                    <a:pt x="97" y="121"/>
                  </a:lnTo>
                  <a:lnTo>
                    <a:pt x="99" y="119"/>
                  </a:lnTo>
                  <a:lnTo>
                    <a:pt x="99" y="117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02"/>
                  </a:lnTo>
                  <a:lnTo>
                    <a:pt x="99" y="92"/>
                  </a:lnTo>
                  <a:lnTo>
                    <a:pt x="97" y="87"/>
                  </a:lnTo>
                  <a:lnTo>
                    <a:pt x="94" y="85"/>
                  </a:lnTo>
                  <a:lnTo>
                    <a:pt x="87" y="83"/>
                  </a:lnTo>
                  <a:lnTo>
                    <a:pt x="79" y="82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79"/>
                  </a:lnTo>
                  <a:lnTo>
                    <a:pt x="79" y="78"/>
                  </a:lnTo>
                  <a:lnTo>
                    <a:pt x="90" y="78"/>
                  </a:lnTo>
                  <a:lnTo>
                    <a:pt x="106" y="78"/>
                  </a:lnTo>
                  <a:lnTo>
                    <a:pt x="126" y="78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6" y="82"/>
                  </a:lnTo>
                  <a:lnTo>
                    <a:pt x="124" y="83"/>
                  </a:lnTo>
                  <a:lnTo>
                    <a:pt x="120" y="83"/>
                  </a:lnTo>
                  <a:lnTo>
                    <a:pt x="117" y="86"/>
                  </a:lnTo>
                  <a:lnTo>
                    <a:pt x="116" y="88"/>
                  </a:lnTo>
                  <a:lnTo>
                    <a:pt x="115" y="91"/>
                  </a:lnTo>
                  <a:lnTo>
                    <a:pt x="115" y="94"/>
                  </a:lnTo>
                  <a:lnTo>
                    <a:pt x="115" y="99"/>
                  </a:lnTo>
                  <a:lnTo>
                    <a:pt x="115" y="110"/>
                  </a:lnTo>
                  <a:lnTo>
                    <a:pt x="115" y="115"/>
                  </a:lnTo>
                  <a:lnTo>
                    <a:pt x="116" y="118"/>
                  </a:lnTo>
                  <a:lnTo>
                    <a:pt x="117" y="122"/>
                  </a:lnTo>
                  <a:lnTo>
                    <a:pt x="119" y="123"/>
                  </a:lnTo>
                  <a:lnTo>
                    <a:pt x="120" y="125"/>
                  </a:lnTo>
                  <a:lnTo>
                    <a:pt x="119" y="126"/>
                  </a:lnTo>
                  <a:lnTo>
                    <a:pt x="117" y="126"/>
                  </a:lnTo>
                  <a:lnTo>
                    <a:pt x="114" y="126"/>
                  </a:lnTo>
                  <a:lnTo>
                    <a:pt x="111" y="127"/>
                  </a:lnTo>
                  <a:lnTo>
                    <a:pt x="93" y="130"/>
                  </a:lnTo>
                  <a:lnTo>
                    <a:pt x="76" y="133"/>
                  </a:lnTo>
                  <a:lnTo>
                    <a:pt x="59" y="131"/>
                  </a:lnTo>
                  <a:lnTo>
                    <a:pt x="44" y="127"/>
                  </a:lnTo>
                  <a:lnTo>
                    <a:pt x="30" y="121"/>
                  </a:lnTo>
                  <a:lnTo>
                    <a:pt x="18" y="111"/>
                  </a:lnTo>
                  <a:lnTo>
                    <a:pt x="8" y="99"/>
                  </a:lnTo>
                  <a:lnTo>
                    <a:pt x="1" y="83"/>
                  </a:lnTo>
                  <a:lnTo>
                    <a:pt x="0" y="68"/>
                  </a:lnTo>
                  <a:lnTo>
                    <a:pt x="1" y="52"/>
                  </a:lnTo>
                  <a:lnTo>
                    <a:pt x="7" y="37"/>
                  </a:lnTo>
                  <a:lnTo>
                    <a:pt x="17" y="22"/>
                  </a:lnTo>
                  <a:lnTo>
                    <a:pt x="28" y="14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CEB888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4256" y="4042"/>
              <a:ext cx="51" cy="63"/>
            </a:xfrm>
            <a:custGeom>
              <a:avLst/>
              <a:gdLst>
                <a:gd name="T0" fmla="*/ 16 w 104"/>
                <a:gd name="T1" fmla="*/ 0 h 126"/>
                <a:gd name="T2" fmla="*/ 62 w 104"/>
                <a:gd name="T3" fmla="*/ 0 h 126"/>
                <a:gd name="T4" fmla="*/ 83 w 104"/>
                <a:gd name="T5" fmla="*/ 0 h 126"/>
                <a:gd name="T6" fmla="*/ 90 w 104"/>
                <a:gd name="T7" fmla="*/ 5 h 126"/>
                <a:gd name="T8" fmla="*/ 92 w 104"/>
                <a:gd name="T9" fmla="*/ 25 h 126"/>
                <a:gd name="T10" fmla="*/ 90 w 104"/>
                <a:gd name="T11" fmla="*/ 26 h 126"/>
                <a:gd name="T12" fmla="*/ 86 w 104"/>
                <a:gd name="T13" fmla="*/ 25 h 126"/>
                <a:gd name="T14" fmla="*/ 80 w 104"/>
                <a:gd name="T15" fmla="*/ 11 h 126"/>
                <a:gd name="T16" fmla="*/ 65 w 104"/>
                <a:gd name="T17" fmla="*/ 6 h 126"/>
                <a:gd name="T18" fmla="*/ 41 w 104"/>
                <a:gd name="T19" fmla="*/ 6 h 126"/>
                <a:gd name="T20" fmla="*/ 35 w 104"/>
                <a:gd name="T21" fmla="*/ 6 h 126"/>
                <a:gd name="T22" fmla="*/ 34 w 104"/>
                <a:gd name="T23" fmla="*/ 10 h 126"/>
                <a:gd name="T24" fmla="*/ 34 w 104"/>
                <a:gd name="T25" fmla="*/ 52 h 126"/>
                <a:gd name="T26" fmla="*/ 35 w 104"/>
                <a:gd name="T27" fmla="*/ 56 h 126"/>
                <a:gd name="T28" fmla="*/ 37 w 104"/>
                <a:gd name="T29" fmla="*/ 58 h 126"/>
                <a:gd name="T30" fmla="*/ 52 w 104"/>
                <a:gd name="T31" fmla="*/ 58 h 126"/>
                <a:gd name="T32" fmla="*/ 62 w 104"/>
                <a:gd name="T33" fmla="*/ 56 h 126"/>
                <a:gd name="T34" fmla="*/ 68 w 104"/>
                <a:gd name="T35" fmla="*/ 56 h 126"/>
                <a:gd name="T36" fmla="*/ 71 w 104"/>
                <a:gd name="T37" fmla="*/ 54 h 126"/>
                <a:gd name="T38" fmla="*/ 72 w 104"/>
                <a:gd name="T39" fmla="*/ 49 h 126"/>
                <a:gd name="T40" fmla="*/ 76 w 104"/>
                <a:gd name="T41" fmla="*/ 41 h 126"/>
                <a:gd name="T42" fmla="*/ 78 w 104"/>
                <a:gd name="T43" fmla="*/ 41 h 126"/>
                <a:gd name="T44" fmla="*/ 79 w 104"/>
                <a:gd name="T45" fmla="*/ 50 h 126"/>
                <a:gd name="T46" fmla="*/ 79 w 104"/>
                <a:gd name="T47" fmla="*/ 72 h 126"/>
                <a:gd name="T48" fmla="*/ 78 w 104"/>
                <a:gd name="T49" fmla="*/ 80 h 126"/>
                <a:gd name="T50" fmla="*/ 76 w 104"/>
                <a:gd name="T51" fmla="*/ 80 h 126"/>
                <a:gd name="T52" fmla="*/ 72 w 104"/>
                <a:gd name="T53" fmla="*/ 72 h 126"/>
                <a:gd name="T54" fmla="*/ 70 w 104"/>
                <a:gd name="T55" fmla="*/ 67 h 126"/>
                <a:gd name="T56" fmla="*/ 67 w 104"/>
                <a:gd name="T57" fmla="*/ 65 h 126"/>
                <a:gd name="T58" fmla="*/ 58 w 104"/>
                <a:gd name="T59" fmla="*/ 64 h 126"/>
                <a:gd name="T60" fmla="*/ 41 w 104"/>
                <a:gd name="T61" fmla="*/ 64 h 126"/>
                <a:gd name="T62" fmla="*/ 35 w 104"/>
                <a:gd name="T63" fmla="*/ 64 h 126"/>
                <a:gd name="T64" fmla="*/ 34 w 104"/>
                <a:gd name="T65" fmla="*/ 70 h 126"/>
                <a:gd name="T66" fmla="*/ 35 w 104"/>
                <a:gd name="T67" fmla="*/ 109 h 126"/>
                <a:gd name="T68" fmla="*/ 41 w 104"/>
                <a:gd name="T69" fmla="*/ 118 h 126"/>
                <a:gd name="T70" fmla="*/ 50 w 104"/>
                <a:gd name="T71" fmla="*/ 120 h 126"/>
                <a:gd name="T72" fmla="*/ 73 w 104"/>
                <a:gd name="T73" fmla="*/ 120 h 126"/>
                <a:gd name="T74" fmla="*/ 85 w 104"/>
                <a:gd name="T75" fmla="*/ 118 h 126"/>
                <a:gd name="T76" fmla="*/ 94 w 104"/>
                <a:gd name="T77" fmla="*/ 108 h 126"/>
                <a:gd name="T78" fmla="*/ 101 w 104"/>
                <a:gd name="T79" fmla="*/ 98 h 126"/>
                <a:gd name="T80" fmla="*/ 104 w 104"/>
                <a:gd name="T81" fmla="*/ 100 h 126"/>
                <a:gd name="T82" fmla="*/ 98 w 104"/>
                <a:gd name="T83" fmla="*/ 119 h 126"/>
                <a:gd name="T84" fmla="*/ 44 w 104"/>
                <a:gd name="T85" fmla="*/ 126 h 126"/>
                <a:gd name="T86" fmla="*/ 16 w 104"/>
                <a:gd name="T87" fmla="*/ 126 h 126"/>
                <a:gd name="T88" fmla="*/ 0 w 104"/>
                <a:gd name="T89" fmla="*/ 126 h 126"/>
                <a:gd name="T90" fmla="*/ 0 w 104"/>
                <a:gd name="T91" fmla="*/ 123 h 126"/>
                <a:gd name="T92" fmla="*/ 7 w 104"/>
                <a:gd name="T93" fmla="*/ 122 h 126"/>
                <a:gd name="T94" fmla="*/ 17 w 104"/>
                <a:gd name="T95" fmla="*/ 116 h 126"/>
                <a:gd name="T96" fmla="*/ 19 w 104"/>
                <a:gd name="T97" fmla="*/ 98 h 126"/>
                <a:gd name="T98" fmla="*/ 19 w 104"/>
                <a:gd name="T99" fmla="*/ 17 h 126"/>
                <a:gd name="T100" fmla="*/ 13 w 104"/>
                <a:gd name="T101" fmla="*/ 6 h 126"/>
                <a:gd name="T102" fmla="*/ 4 w 104"/>
                <a:gd name="T103" fmla="*/ 4 h 126"/>
                <a:gd name="T104" fmla="*/ 4 w 104"/>
                <a:gd name="T105" fmla="*/ 2 h 126"/>
                <a:gd name="T106" fmla="*/ 5 w 104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26">
                  <a:moveTo>
                    <a:pt x="5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0" y="5"/>
                  </a:lnTo>
                  <a:lnTo>
                    <a:pt x="91" y="15"/>
                  </a:lnTo>
                  <a:lnTo>
                    <a:pt x="92" y="25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5"/>
                  </a:lnTo>
                  <a:lnTo>
                    <a:pt x="84" y="17"/>
                  </a:lnTo>
                  <a:lnTo>
                    <a:pt x="80" y="11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4" y="6"/>
                  </a:lnTo>
                  <a:lnTo>
                    <a:pt x="41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5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52" y="58"/>
                  </a:lnTo>
                  <a:lnTo>
                    <a:pt x="57" y="58"/>
                  </a:lnTo>
                  <a:lnTo>
                    <a:pt x="62" y="56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50"/>
                  </a:lnTo>
                  <a:lnTo>
                    <a:pt x="79" y="61"/>
                  </a:lnTo>
                  <a:lnTo>
                    <a:pt x="79" y="72"/>
                  </a:lnTo>
                  <a:lnTo>
                    <a:pt x="79" y="79"/>
                  </a:lnTo>
                  <a:lnTo>
                    <a:pt x="78" y="80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4" y="79"/>
                  </a:lnTo>
                  <a:lnTo>
                    <a:pt x="72" y="72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6"/>
                  </a:lnTo>
                  <a:lnTo>
                    <a:pt x="67" y="65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2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4" y="96"/>
                  </a:lnTo>
                  <a:lnTo>
                    <a:pt x="35" y="109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4" y="119"/>
                  </a:lnTo>
                  <a:lnTo>
                    <a:pt x="50" y="120"/>
                  </a:lnTo>
                  <a:lnTo>
                    <a:pt x="61" y="120"/>
                  </a:lnTo>
                  <a:lnTo>
                    <a:pt x="73" y="120"/>
                  </a:lnTo>
                  <a:lnTo>
                    <a:pt x="81" y="119"/>
                  </a:lnTo>
                  <a:lnTo>
                    <a:pt x="85" y="118"/>
                  </a:lnTo>
                  <a:lnTo>
                    <a:pt x="90" y="114"/>
                  </a:lnTo>
                  <a:lnTo>
                    <a:pt x="94" y="108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2" y="109"/>
                  </a:lnTo>
                  <a:lnTo>
                    <a:pt x="98" y="119"/>
                  </a:lnTo>
                  <a:lnTo>
                    <a:pt x="95" y="126"/>
                  </a:lnTo>
                  <a:lnTo>
                    <a:pt x="44" y="126"/>
                  </a:lnTo>
                  <a:lnTo>
                    <a:pt x="26" y="126"/>
                  </a:lnTo>
                  <a:lnTo>
                    <a:pt x="16" y="126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7" y="122"/>
                  </a:lnTo>
                  <a:lnTo>
                    <a:pt x="13" y="120"/>
                  </a:lnTo>
                  <a:lnTo>
                    <a:pt x="17" y="116"/>
                  </a:lnTo>
                  <a:lnTo>
                    <a:pt x="19" y="110"/>
                  </a:lnTo>
                  <a:lnTo>
                    <a:pt x="19" y="98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17" y="10"/>
                  </a:lnTo>
                  <a:lnTo>
                    <a:pt x="13" y="6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4342" y="4066"/>
              <a:ext cx="33" cy="40"/>
            </a:xfrm>
            <a:custGeom>
              <a:avLst/>
              <a:gdLst>
                <a:gd name="T0" fmla="*/ 45 w 66"/>
                <a:gd name="T1" fmla="*/ 6 h 80"/>
                <a:gd name="T2" fmla="*/ 42 w 66"/>
                <a:gd name="T3" fmla="*/ 6 h 80"/>
                <a:gd name="T4" fmla="*/ 40 w 66"/>
                <a:gd name="T5" fmla="*/ 7 h 80"/>
                <a:gd name="T6" fmla="*/ 38 w 66"/>
                <a:gd name="T7" fmla="*/ 8 h 80"/>
                <a:gd name="T8" fmla="*/ 35 w 66"/>
                <a:gd name="T9" fmla="*/ 12 h 80"/>
                <a:gd name="T10" fmla="*/ 31 w 66"/>
                <a:gd name="T11" fmla="*/ 15 h 80"/>
                <a:gd name="T12" fmla="*/ 24 w 66"/>
                <a:gd name="T13" fmla="*/ 27 h 80"/>
                <a:gd name="T14" fmla="*/ 17 w 66"/>
                <a:gd name="T15" fmla="*/ 41 h 80"/>
                <a:gd name="T16" fmla="*/ 14 w 66"/>
                <a:gd name="T17" fmla="*/ 53 h 80"/>
                <a:gd name="T18" fmla="*/ 12 w 66"/>
                <a:gd name="T19" fmla="*/ 63 h 80"/>
                <a:gd name="T20" fmla="*/ 12 w 66"/>
                <a:gd name="T21" fmla="*/ 66 h 80"/>
                <a:gd name="T22" fmla="*/ 13 w 66"/>
                <a:gd name="T23" fmla="*/ 71 h 80"/>
                <a:gd name="T24" fmla="*/ 15 w 66"/>
                <a:gd name="T25" fmla="*/ 73 h 80"/>
                <a:gd name="T26" fmla="*/ 17 w 66"/>
                <a:gd name="T27" fmla="*/ 75 h 80"/>
                <a:gd name="T28" fmla="*/ 20 w 66"/>
                <a:gd name="T29" fmla="*/ 75 h 80"/>
                <a:gd name="T30" fmla="*/ 23 w 66"/>
                <a:gd name="T31" fmla="*/ 75 h 80"/>
                <a:gd name="T32" fmla="*/ 25 w 66"/>
                <a:gd name="T33" fmla="*/ 74 h 80"/>
                <a:gd name="T34" fmla="*/ 28 w 66"/>
                <a:gd name="T35" fmla="*/ 72 h 80"/>
                <a:gd name="T36" fmla="*/ 31 w 66"/>
                <a:gd name="T37" fmla="*/ 70 h 80"/>
                <a:gd name="T38" fmla="*/ 35 w 66"/>
                <a:gd name="T39" fmla="*/ 65 h 80"/>
                <a:gd name="T40" fmla="*/ 40 w 66"/>
                <a:gd name="T41" fmla="*/ 56 h 80"/>
                <a:gd name="T42" fmla="*/ 44 w 66"/>
                <a:gd name="T43" fmla="*/ 47 h 80"/>
                <a:gd name="T44" fmla="*/ 49 w 66"/>
                <a:gd name="T45" fmla="*/ 36 h 80"/>
                <a:gd name="T46" fmla="*/ 52 w 66"/>
                <a:gd name="T47" fmla="*/ 26 h 80"/>
                <a:gd name="T48" fmla="*/ 53 w 66"/>
                <a:gd name="T49" fmla="*/ 18 h 80"/>
                <a:gd name="T50" fmla="*/ 53 w 66"/>
                <a:gd name="T51" fmla="*/ 16 h 80"/>
                <a:gd name="T52" fmla="*/ 52 w 66"/>
                <a:gd name="T53" fmla="*/ 13 h 80"/>
                <a:gd name="T54" fmla="*/ 52 w 66"/>
                <a:gd name="T55" fmla="*/ 10 h 80"/>
                <a:gd name="T56" fmla="*/ 50 w 66"/>
                <a:gd name="T57" fmla="*/ 7 h 80"/>
                <a:gd name="T58" fmla="*/ 48 w 66"/>
                <a:gd name="T59" fmla="*/ 6 h 80"/>
                <a:gd name="T60" fmla="*/ 45 w 66"/>
                <a:gd name="T61" fmla="*/ 6 h 80"/>
                <a:gd name="T62" fmla="*/ 47 w 66"/>
                <a:gd name="T63" fmla="*/ 0 h 80"/>
                <a:gd name="T64" fmla="*/ 55 w 66"/>
                <a:gd name="T65" fmla="*/ 2 h 80"/>
                <a:gd name="T66" fmla="*/ 62 w 66"/>
                <a:gd name="T67" fmla="*/ 7 h 80"/>
                <a:gd name="T68" fmla="*/ 65 w 66"/>
                <a:gd name="T69" fmla="*/ 15 h 80"/>
                <a:gd name="T70" fmla="*/ 66 w 66"/>
                <a:gd name="T71" fmla="*/ 25 h 80"/>
                <a:gd name="T72" fmla="*/ 64 w 66"/>
                <a:gd name="T73" fmla="*/ 37 h 80"/>
                <a:gd name="T74" fmla="*/ 57 w 66"/>
                <a:gd name="T75" fmla="*/ 52 h 80"/>
                <a:gd name="T76" fmla="*/ 45 w 66"/>
                <a:gd name="T77" fmla="*/ 67 h 80"/>
                <a:gd name="T78" fmla="*/ 35 w 66"/>
                <a:gd name="T79" fmla="*/ 76 h 80"/>
                <a:gd name="T80" fmla="*/ 25 w 66"/>
                <a:gd name="T81" fmla="*/ 80 h 80"/>
                <a:gd name="T82" fmla="*/ 18 w 66"/>
                <a:gd name="T83" fmla="*/ 80 h 80"/>
                <a:gd name="T84" fmla="*/ 9 w 66"/>
                <a:gd name="T85" fmla="*/ 79 h 80"/>
                <a:gd name="T86" fmla="*/ 4 w 66"/>
                <a:gd name="T87" fmla="*/ 74 h 80"/>
                <a:gd name="T88" fmla="*/ 0 w 66"/>
                <a:gd name="T89" fmla="*/ 66 h 80"/>
                <a:gd name="T90" fmla="*/ 0 w 66"/>
                <a:gd name="T91" fmla="*/ 55 h 80"/>
                <a:gd name="T92" fmla="*/ 2 w 66"/>
                <a:gd name="T93" fmla="*/ 42 h 80"/>
                <a:gd name="T94" fmla="*/ 9 w 66"/>
                <a:gd name="T95" fmla="*/ 27 h 80"/>
                <a:gd name="T96" fmla="*/ 20 w 66"/>
                <a:gd name="T97" fmla="*/ 13 h 80"/>
                <a:gd name="T98" fmla="*/ 29 w 66"/>
                <a:gd name="T99" fmla="*/ 5 h 80"/>
                <a:gd name="T100" fmla="*/ 38 w 66"/>
                <a:gd name="T101" fmla="*/ 1 h 80"/>
                <a:gd name="T102" fmla="*/ 47 w 66"/>
                <a:gd name="T10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80">
                  <a:moveTo>
                    <a:pt x="45" y="6"/>
                  </a:moveTo>
                  <a:lnTo>
                    <a:pt x="42" y="6"/>
                  </a:lnTo>
                  <a:lnTo>
                    <a:pt x="40" y="7"/>
                  </a:lnTo>
                  <a:lnTo>
                    <a:pt x="38" y="8"/>
                  </a:lnTo>
                  <a:lnTo>
                    <a:pt x="35" y="12"/>
                  </a:lnTo>
                  <a:lnTo>
                    <a:pt x="31" y="15"/>
                  </a:lnTo>
                  <a:lnTo>
                    <a:pt x="24" y="27"/>
                  </a:lnTo>
                  <a:lnTo>
                    <a:pt x="17" y="41"/>
                  </a:lnTo>
                  <a:lnTo>
                    <a:pt x="14" y="53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3" y="71"/>
                  </a:lnTo>
                  <a:lnTo>
                    <a:pt x="15" y="73"/>
                  </a:lnTo>
                  <a:lnTo>
                    <a:pt x="17" y="75"/>
                  </a:lnTo>
                  <a:lnTo>
                    <a:pt x="20" y="75"/>
                  </a:lnTo>
                  <a:lnTo>
                    <a:pt x="23" y="75"/>
                  </a:lnTo>
                  <a:lnTo>
                    <a:pt x="25" y="74"/>
                  </a:lnTo>
                  <a:lnTo>
                    <a:pt x="28" y="72"/>
                  </a:lnTo>
                  <a:lnTo>
                    <a:pt x="31" y="70"/>
                  </a:lnTo>
                  <a:lnTo>
                    <a:pt x="35" y="65"/>
                  </a:lnTo>
                  <a:lnTo>
                    <a:pt x="40" y="56"/>
                  </a:lnTo>
                  <a:lnTo>
                    <a:pt x="44" y="47"/>
                  </a:lnTo>
                  <a:lnTo>
                    <a:pt x="49" y="36"/>
                  </a:lnTo>
                  <a:lnTo>
                    <a:pt x="52" y="26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2" y="13"/>
                  </a:lnTo>
                  <a:lnTo>
                    <a:pt x="52" y="10"/>
                  </a:lnTo>
                  <a:lnTo>
                    <a:pt x="50" y="7"/>
                  </a:lnTo>
                  <a:lnTo>
                    <a:pt x="48" y="6"/>
                  </a:lnTo>
                  <a:lnTo>
                    <a:pt x="45" y="6"/>
                  </a:lnTo>
                  <a:close/>
                  <a:moveTo>
                    <a:pt x="47" y="0"/>
                  </a:moveTo>
                  <a:lnTo>
                    <a:pt x="55" y="2"/>
                  </a:lnTo>
                  <a:lnTo>
                    <a:pt x="62" y="7"/>
                  </a:lnTo>
                  <a:lnTo>
                    <a:pt x="65" y="15"/>
                  </a:lnTo>
                  <a:lnTo>
                    <a:pt x="66" y="25"/>
                  </a:lnTo>
                  <a:lnTo>
                    <a:pt x="64" y="37"/>
                  </a:lnTo>
                  <a:lnTo>
                    <a:pt x="57" y="52"/>
                  </a:lnTo>
                  <a:lnTo>
                    <a:pt x="45" y="67"/>
                  </a:lnTo>
                  <a:lnTo>
                    <a:pt x="35" y="76"/>
                  </a:lnTo>
                  <a:lnTo>
                    <a:pt x="25" y="80"/>
                  </a:lnTo>
                  <a:lnTo>
                    <a:pt x="18" y="80"/>
                  </a:lnTo>
                  <a:lnTo>
                    <a:pt x="9" y="79"/>
                  </a:lnTo>
                  <a:lnTo>
                    <a:pt x="4" y="74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9" y="27"/>
                  </a:lnTo>
                  <a:lnTo>
                    <a:pt x="20" y="13"/>
                  </a:lnTo>
                  <a:lnTo>
                    <a:pt x="29" y="5"/>
                  </a:lnTo>
                  <a:lnTo>
                    <a:pt x="38" y="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4362" y="4037"/>
              <a:ext cx="65" cy="94"/>
            </a:xfrm>
            <a:custGeom>
              <a:avLst/>
              <a:gdLst>
                <a:gd name="T0" fmla="*/ 118 w 130"/>
                <a:gd name="T1" fmla="*/ 0 h 187"/>
                <a:gd name="T2" fmla="*/ 124 w 130"/>
                <a:gd name="T3" fmla="*/ 3 h 187"/>
                <a:gd name="T4" fmla="*/ 129 w 130"/>
                <a:gd name="T5" fmla="*/ 9 h 187"/>
                <a:gd name="T6" fmla="*/ 129 w 130"/>
                <a:gd name="T7" fmla="*/ 15 h 187"/>
                <a:gd name="T8" fmla="*/ 125 w 130"/>
                <a:gd name="T9" fmla="*/ 21 h 187"/>
                <a:gd name="T10" fmla="*/ 121 w 130"/>
                <a:gd name="T11" fmla="*/ 23 h 187"/>
                <a:gd name="T12" fmla="*/ 119 w 130"/>
                <a:gd name="T13" fmla="*/ 22 h 187"/>
                <a:gd name="T14" fmla="*/ 118 w 130"/>
                <a:gd name="T15" fmla="*/ 15 h 187"/>
                <a:gd name="T16" fmla="*/ 115 w 130"/>
                <a:gd name="T17" fmla="*/ 9 h 187"/>
                <a:gd name="T18" fmla="*/ 110 w 130"/>
                <a:gd name="T19" fmla="*/ 7 h 187"/>
                <a:gd name="T20" fmla="*/ 105 w 130"/>
                <a:gd name="T21" fmla="*/ 7 h 187"/>
                <a:gd name="T22" fmla="*/ 97 w 130"/>
                <a:gd name="T23" fmla="*/ 12 h 187"/>
                <a:gd name="T24" fmla="*/ 86 w 130"/>
                <a:gd name="T25" fmla="*/ 29 h 187"/>
                <a:gd name="T26" fmla="*/ 76 w 130"/>
                <a:gd name="T27" fmla="*/ 61 h 187"/>
                <a:gd name="T28" fmla="*/ 100 w 130"/>
                <a:gd name="T29" fmla="*/ 63 h 187"/>
                <a:gd name="T30" fmla="*/ 98 w 130"/>
                <a:gd name="T31" fmla="*/ 68 h 187"/>
                <a:gd name="T32" fmla="*/ 72 w 130"/>
                <a:gd name="T33" fmla="*/ 75 h 187"/>
                <a:gd name="T34" fmla="*/ 61 w 130"/>
                <a:gd name="T35" fmla="*/ 117 h 187"/>
                <a:gd name="T36" fmla="*/ 47 w 130"/>
                <a:gd name="T37" fmla="*/ 161 h 187"/>
                <a:gd name="T38" fmla="*/ 37 w 130"/>
                <a:gd name="T39" fmla="*/ 178 h 187"/>
                <a:gd name="T40" fmla="*/ 25 w 130"/>
                <a:gd name="T41" fmla="*/ 185 h 187"/>
                <a:gd name="T42" fmla="*/ 11 w 130"/>
                <a:gd name="T43" fmla="*/ 187 h 187"/>
                <a:gd name="T44" fmla="*/ 4 w 130"/>
                <a:gd name="T45" fmla="*/ 185 h 187"/>
                <a:gd name="T46" fmla="*/ 1 w 130"/>
                <a:gd name="T47" fmla="*/ 181 h 187"/>
                <a:gd name="T48" fmla="*/ 0 w 130"/>
                <a:gd name="T49" fmla="*/ 178 h 187"/>
                <a:gd name="T50" fmla="*/ 3 w 130"/>
                <a:gd name="T51" fmla="*/ 172 h 187"/>
                <a:gd name="T52" fmla="*/ 7 w 130"/>
                <a:gd name="T53" fmla="*/ 169 h 187"/>
                <a:gd name="T54" fmla="*/ 9 w 130"/>
                <a:gd name="T55" fmla="*/ 170 h 187"/>
                <a:gd name="T56" fmla="*/ 16 w 130"/>
                <a:gd name="T57" fmla="*/ 177 h 187"/>
                <a:gd name="T58" fmla="*/ 24 w 130"/>
                <a:gd name="T59" fmla="*/ 178 h 187"/>
                <a:gd name="T60" fmla="*/ 27 w 130"/>
                <a:gd name="T61" fmla="*/ 178 h 187"/>
                <a:gd name="T62" fmla="*/ 31 w 130"/>
                <a:gd name="T63" fmla="*/ 174 h 187"/>
                <a:gd name="T64" fmla="*/ 34 w 130"/>
                <a:gd name="T65" fmla="*/ 168 h 187"/>
                <a:gd name="T66" fmla="*/ 48 w 130"/>
                <a:gd name="T67" fmla="*/ 116 h 187"/>
                <a:gd name="T68" fmla="*/ 45 w 130"/>
                <a:gd name="T69" fmla="*/ 68 h 187"/>
                <a:gd name="T70" fmla="*/ 44 w 130"/>
                <a:gd name="T71" fmla="*/ 64 h 187"/>
                <a:gd name="T72" fmla="*/ 46 w 130"/>
                <a:gd name="T73" fmla="*/ 61 h 187"/>
                <a:gd name="T74" fmla="*/ 68 w 130"/>
                <a:gd name="T75" fmla="*/ 45 h 187"/>
                <a:gd name="T76" fmla="*/ 84 w 130"/>
                <a:gd name="T77" fmla="*/ 15 h 187"/>
                <a:gd name="T78" fmla="*/ 104 w 130"/>
                <a:gd name="T79" fmla="*/ 1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187">
                  <a:moveTo>
                    <a:pt x="115" y="0"/>
                  </a:moveTo>
                  <a:lnTo>
                    <a:pt x="118" y="0"/>
                  </a:lnTo>
                  <a:lnTo>
                    <a:pt x="121" y="1"/>
                  </a:lnTo>
                  <a:lnTo>
                    <a:pt x="124" y="3"/>
                  </a:lnTo>
                  <a:lnTo>
                    <a:pt x="128" y="5"/>
                  </a:lnTo>
                  <a:lnTo>
                    <a:pt x="129" y="9"/>
                  </a:lnTo>
                  <a:lnTo>
                    <a:pt x="130" y="12"/>
                  </a:lnTo>
                  <a:lnTo>
                    <a:pt x="129" y="15"/>
                  </a:lnTo>
                  <a:lnTo>
                    <a:pt x="128" y="19"/>
                  </a:lnTo>
                  <a:lnTo>
                    <a:pt x="125" y="21"/>
                  </a:lnTo>
                  <a:lnTo>
                    <a:pt x="123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19" y="22"/>
                  </a:lnTo>
                  <a:lnTo>
                    <a:pt x="119" y="20"/>
                  </a:lnTo>
                  <a:lnTo>
                    <a:pt x="118" y="15"/>
                  </a:lnTo>
                  <a:lnTo>
                    <a:pt x="117" y="12"/>
                  </a:lnTo>
                  <a:lnTo>
                    <a:pt x="115" y="9"/>
                  </a:lnTo>
                  <a:lnTo>
                    <a:pt x="112" y="8"/>
                  </a:lnTo>
                  <a:lnTo>
                    <a:pt x="110" y="7"/>
                  </a:lnTo>
                  <a:lnTo>
                    <a:pt x="108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7" y="12"/>
                  </a:lnTo>
                  <a:lnTo>
                    <a:pt x="94" y="16"/>
                  </a:lnTo>
                  <a:lnTo>
                    <a:pt x="86" y="29"/>
                  </a:lnTo>
                  <a:lnTo>
                    <a:pt x="81" y="45"/>
                  </a:lnTo>
                  <a:lnTo>
                    <a:pt x="76" y="61"/>
                  </a:lnTo>
                  <a:lnTo>
                    <a:pt x="100" y="61"/>
                  </a:lnTo>
                  <a:lnTo>
                    <a:pt x="100" y="63"/>
                  </a:lnTo>
                  <a:lnTo>
                    <a:pt x="100" y="65"/>
                  </a:lnTo>
                  <a:lnTo>
                    <a:pt x="98" y="68"/>
                  </a:lnTo>
                  <a:lnTo>
                    <a:pt x="74" y="68"/>
                  </a:lnTo>
                  <a:lnTo>
                    <a:pt x="72" y="75"/>
                  </a:lnTo>
                  <a:lnTo>
                    <a:pt x="70" y="86"/>
                  </a:lnTo>
                  <a:lnTo>
                    <a:pt x="61" y="117"/>
                  </a:lnTo>
                  <a:lnTo>
                    <a:pt x="52" y="146"/>
                  </a:lnTo>
                  <a:lnTo>
                    <a:pt x="47" y="161"/>
                  </a:lnTo>
                  <a:lnTo>
                    <a:pt x="41" y="171"/>
                  </a:lnTo>
                  <a:lnTo>
                    <a:pt x="37" y="178"/>
                  </a:lnTo>
                  <a:lnTo>
                    <a:pt x="33" y="181"/>
                  </a:lnTo>
                  <a:lnTo>
                    <a:pt x="25" y="185"/>
                  </a:lnTo>
                  <a:lnTo>
                    <a:pt x="14" y="187"/>
                  </a:lnTo>
                  <a:lnTo>
                    <a:pt x="11" y="187"/>
                  </a:lnTo>
                  <a:lnTo>
                    <a:pt x="8" y="186"/>
                  </a:lnTo>
                  <a:lnTo>
                    <a:pt x="4" y="185"/>
                  </a:lnTo>
                  <a:lnTo>
                    <a:pt x="2" y="183"/>
                  </a:lnTo>
                  <a:lnTo>
                    <a:pt x="1" y="181"/>
                  </a:lnTo>
                  <a:lnTo>
                    <a:pt x="1" y="180"/>
                  </a:lnTo>
                  <a:lnTo>
                    <a:pt x="0" y="178"/>
                  </a:lnTo>
                  <a:lnTo>
                    <a:pt x="1" y="174"/>
                  </a:lnTo>
                  <a:lnTo>
                    <a:pt x="3" y="172"/>
                  </a:lnTo>
                  <a:lnTo>
                    <a:pt x="4" y="170"/>
                  </a:lnTo>
                  <a:lnTo>
                    <a:pt x="7" y="169"/>
                  </a:lnTo>
                  <a:lnTo>
                    <a:pt x="8" y="169"/>
                  </a:lnTo>
                  <a:lnTo>
                    <a:pt x="9" y="170"/>
                  </a:lnTo>
                  <a:lnTo>
                    <a:pt x="13" y="173"/>
                  </a:lnTo>
                  <a:lnTo>
                    <a:pt x="16" y="177"/>
                  </a:lnTo>
                  <a:lnTo>
                    <a:pt x="21" y="178"/>
                  </a:lnTo>
                  <a:lnTo>
                    <a:pt x="24" y="178"/>
                  </a:lnTo>
                  <a:lnTo>
                    <a:pt x="25" y="178"/>
                  </a:lnTo>
                  <a:lnTo>
                    <a:pt x="27" y="178"/>
                  </a:lnTo>
                  <a:lnTo>
                    <a:pt x="28" y="177"/>
                  </a:lnTo>
                  <a:lnTo>
                    <a:pt x="31" y="174"/>
                  </a:lnTo>
                  <a:lnTo>
                    <a:pt x="33" y="172"/>
                  </a:lnTo>
                  <a:lnTo>
                    <a:pt x="34" y="168"/>
                  </a:lnTo>
                  <a:lnTo>
                    <a:pt x="36" y="162"/>
                  </a:lnTo>
                  <a:lnTo>
                    <a:pt x="48" y="116"/>
                  </a:lnTo>
                  <a:lnTo>
                    <a:pt x="61" y="68"/>
                  </a:lnTo>
                  <a:lnTo>
                    <a:pt x="45" y="68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5" y="62"/>
                  </a:lnTo>
                  <a:lnTo>
                    <a:pt x="46" y="61"/>
                  </a:lnTo>
                  <a:lnTo>
                    <a:pt x="62" y="61"/>
                  </a:lnTo>
                  <a:lnTo>
                    <a:pt x="68" y="45"/>
                  </a:lnTo>
                  <a:lnTo>
                    <a:pt x="74" y="29"/>
                  </a:lnTo>
                  <a:lnTo>
                    <a:pt x="84" y="15"/>
                  </a:lnTo>
                  <a:lnTo>
                    <a:pt x="94" y="7"/>
                  </a:lnTo>
                  <a:lnTo>
                    <a:pt x="104" y="1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4440" y="4042"/>
              <a:ext cx="52" cy="63"/>
            </a:xfrm>
            <a:custGeom>
              <a:avLst/>
              <a:gdLst>
                <a:gd name="T0" fmla="*/ 16 w 105"/>
                <a:gd name="T1" fmla="*/ 0 h 126"/>
                <a:gd name="T2" fmla="*/ 63 w 105"/>
                <a:gd name="T3" fmla="*/ 0 h 126"/>
                <a:gd name="T4" fmla="*/ 84 w 105"/>
                <a:gd name="T5" fmla="*/ 0 h 126"/>
                <a:gd name="T6" fmla="*/ 91 w 105"/>
                <a:gd name="T7" fmla="*/ 5 h 126"/>
                <a:gd name="T8" fmla="*/ 93 w 105"/>
                <a:gd name="T9" fmla="*/ 25 h 126"/>
                <a:gd name="T10" fmla="*/ 91 w 105"/>
                <a:gd name="T11" fmla="*/ 26 h 126"/>
                <a:gd name="T12" fmla="*/ 87 w 105"/>
                <a:gd name="T13" fmla="*/ 25 h 126"/>
                <a:gd name="T14" fmla="*/ 81 w 105"/>
                <a:gd name="T15" fmla="*/ 11 h 126"/>
                <a:gd name="T16" fmla="*/ 65 w 105"/>
                <a:gd name="T17" fmla="*/ 6 h 126"/>
                <a:gd name="T18" fmla="*/ 40 w 105"/>
                <a:gd name="T19" fmla="*/ 6 h 126"/>
                <a:gd name="T20" fmla="*/ 36 w 105"/>
                <a:gd name="T21" fmla="*/ 6 h 126"/>
                <a:gd name="T22" fmla="*/ 35 w 105"/>
                <a:gd name="T23" fmla="*/ 10 h 126"/>
                <a:gd name="T24" fmla="*/ 35 w 105"/>
                <a:gd name="T25" fmla="*/ 52 h 126"/>
                <a:gd name="T26" fmla="*/ 36 w 105"/>
                <a:gd name="T27" fmla="*/ 56 h 126"/>
                <a:gd name="T28" fmla="*/ 38 w 105"/>
                <a:gd name="T29" fmla="*/ 58 h 126"/>
                <a:gd name="T30" fmla="*/ 52 w 105"/>
                <a:gd name="T31" fmla="*/ 58 h 126"/>
                <a:gd name="T32" fmla="*/ 62 w 105"/>
                <a:gd name="T33" fmla="*/ 56 h 126"/>
                <a:gd name="T34" fmla="*/ 69 w 105"/>
                <a:gd name="T35" fmla="*/ 56 h 126"/>
                <a:gd name="T36" fmla="*/ 72 w 105"/>
                <a:gd name="T37" fmla="*/ 54 h 126"/>
                <a:gd name="T38" fmla="*/ 73 w 105"/>
                <a:gd name="T39" fmla="*/ 49 h 126"/>
                <a:gd name="T40" fmla="*/ 76 w 105"/>
                <a:gd name="T41" fmla="*/ 41 h 126"/>
                <a:gd name="T42" fmla="*/ 79 w 105"/>
                <a:gd name="T43" fmla="*/ 41 h 126"/>
                <a:gd name="T44" fmla="*/ 80 w 105"/>
                <a:gd name="T45" fmla="*/ 50 h 126"/>
                <a:gd name="T46" fmla="*/ 80 w 105"/>
                <a:gd name="T47" fmla="*/ 72 h 126"/>
                <a:gd name="T48" fmla="*/ 79 w 105"/>
                <a:gd name="T49" fmla="*/ 80 h 126"/>
                <a:gd name="T50" fmla="*/ 76 w 105"/>
                <a:gd name="T51" fmla="*/ 80 h 126"/>
                <a:gd name="T52" fmla="*/ 73 w 105"/>
                <a:gd name="T53" fmla="*/ 72 h 126"/>
                <a:gd name="T54" fmla="*/ 71 w 105"/>
                <a:gd name="T55" fmla="*/ 67 h 126"/>
                <a:gd name="T56" fmla="*/ 68 w 105"/>
                <a:gd name="T57" fmla="*/ 65 h 126"/>
                <a:gd name="T58" fmla="*/ 59 w 105"/>
                <a:gd name="T59" fmla="*/ 64 h 126"/>
                <a:gd name="T60" fmla="*/ 41 w 105"/>
                <a:gd name="T61" fmla="*/ 64 h 126"/>
                <a:gd name="T62" fmla="*/ 36 w 105"/>
                <a:gd name="T63" fmla="*/ 64 h 126"/>
                <a:gd name="T64" fmla="*/ 35 w 105"/>
                <a:gd name="T65" fmla="*/ 70 h 126"/>
                <a:gd name="T66" fmla="*/ 36 w 105"/>
                <a:gd name="T67" fmla="*/ 109 h 126"/>
                <a:gd name="T68" fmla="*/ 40 w 105"/>
                <a:gd name="T69" fmla="*/ 118 h 126"/>
                <a:gd name="T70" fmla="*/ 51 w 105"/>
                <a:gd name="T71" fmla="*/ 120 h 126"/>
                <a:gd name="T72" fmla="*/ 74 w 105"/>
                <a:gd name="T73" fmla="*/ 120 h 126"/>
                <a:gd name="T74" fmla="*/ 86 w 105"/>
                <a:gd name="T75" fmla="*/ 118 h 126"/>
                <a:gd name="T76" fmla="*/ 95 w 105"/>
                <a:gd name="T77" fmla="*/ 108 h 126"/>
                <a:gd name="T78" fmla="*/ 101 w 105"/>
                <a:gd name="T79" fmla="*/ 98 h 126"/>
                <a:gd name="T80" fmla="*/ 105 w 105"/>
                <a:gd name="T81" fmla="*/ 100 h 126"/>
                <a:gd name="T82" fmla="*/ 99 w 105"/>
                <a:gd name="T83" fmla="*/ 119 h 126"/>
                <a:gd name="T84" fmla="*/ 45 w 105"/>
                <a:gd name="T85" fmla="*/ 126 h 126"/>
                <a:gd name="T86" fmla="*/ 15 w 105"/>
                <a:gd name="T87" fmla="*/ 126 h 126"/>
                <a:gd name="T88" fmla="*/ 1 w 105"/>
                <a:gd name="T89" fmla="*/ 126 h 126"/>
                <a:gd name="T90" fmla="*/ 1 w 105"/>
                <a:gd name="T91" fmla="*/ 123 h 126"/>
                <a:gd name="T92" fmla="*/ 8 w 105"/>
                <a:gd name="T93" fmla="*/ 122 h 126"/>
                <a:gd name="T94" fmla="*/ 17 w 105"/>
                <a:gd name="T95" fmla="*/ 116 h 126"/>
                <a:gd name="T96" fmla="*/ 20 w 105"/>
                <a:gd name="T97" fmla="*/ 98 h 126"/>
                <a:gd name="T98" fmla="*/ 20 w 105"/>
                <a:gd name="T99" fmla="*/ 17 h 126"/>
                <a:gd name="T100" fmla="*/ 14 w 105"/>
                <a:gd name="T101" fmla="*/ 6 h 126"/>
                <a:gd name="T102" fmla="*/ 4 w 105"/>
                <a:gd name="T103" fmla="*/ 4 h 126"/>
                <a:gd name="T104" fmla="*/ 4 w 105"/>
                <a:gd name="T105" fmla="*/ 2 h 126"/>
                <a:gd name="T106" fmla="*/ 5 w 105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126">
                  <a:moveTo>
                    <a:pt x="5" y="0"/>
                  </a:moveTo>
                  <a:lnTo>
                    <a:pt x="16" y="0"/>
                  </a:lnTo>
                  <a:lnTo>
                    <a:pt x="27" y="0"/>
                  </a:lnTo>
                  <a:lnTo>
                    <a:pt x="63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1" y="5"/>
                  </a:lnTo>
                  <a:lnTo>
                    <a:pt x="92" y="1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88" y="26"/>
                  </a:lnTo>
                  <a:lnTo>
                    <a:pt x="87" y="25"/>
                  </a:lnTo>
                  <a:lnTo>
                    <a:pt x="85" y="17"/>
                  </a:lnTo>
                  <a:lnTo>
                    <a:pt x="81" y="11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5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8" y="58"/>
                  </a:lnTo>
                  <a:lnTo>
                    <a:pt x="41" y="58"/>
                  </a:lnTo>
                  <a:lnTo>
                    <a:pt x="52" y="58"/>
                  </a:lnTo>
                  <a:lnTo>
                    <a:pt x="58" y="58"/>
                  </a:lnTo>
                  <a:lnTo>
                    <a:pt x="62" y="56"/>
                  </a:lnTo>
                  <a:lnTo>
                    <a:pt x="67" y="56"/>
                  </a:lnTo>
                  <a:lnTo>
                    <a:pt x="69" y="56"/>
                  </a:lnTo>
                  <a:lnTo>
                    <a:pt x="70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3" y="49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50"/>
                  </a:lnTo>
                  <a:lnTo>
                    <a:pt x="79" y="61"/>
                  </a:lnTo>
                  <a:lnTo>
                    <a:pt x="80" y="72"/>
                  </a:lnTo>
                  <a:lnTo>
                    <a:pt x="80" y="79"/>
                  </a:lnTo>
                  <a:lnTo>
                    <a:pt x="79" y="80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5" y="79"/>
                  </a:lnTo>
                  <a:lnTo>
                    <a:pt x="73" y="72"/>
                  </a:lnTo>
                  <a:lnTo>
                    <a:pt x="72" y="70"/>
                  </a:lnTo>
                  <a:lnTo>
                    <a:pt x="71" y="67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3" y="64"/>
                  </a:lnTo>
                  <a:lnTo>
                    <a:pt x="59" y="64"/>
                  </a:lnTo>
                  <a:lnTo>
                    <a:pt x="52" y="64"/>
                  </a:lnTo>
                  <a:lnTo>
                    <a:pt x="41" y="64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5" y="66"/>
                  </a:lnTo>
                  <a:lnTo>
                    <a:pt x="35" y="70"/>
                  </a:lnTo>
                  <a:lnTo>
                    <a:pt x="35" y="96"/>
                  </a:lnTo>
                  <a:lnTo>
                    <a:pt x="36" y="109"/>
                  </a:lnTo>
                  <a:lnTo>
                    <a:pt x="38" y="115"/>
                  </a:lnTo>
                  <a:lnTo>
                    <a:pt x="40" y="118"/>
                  </a:lnTo>
                  <a:lnTo>
                    <a:pt x="45" y="119"/>
                  </a:lnTo>
                  <a:lnTo>
                    <a:pt x="51" y="120"/>
                  </a:lnTo>
                  <a:lnTo>
                    <a:pt x="62" y="120"/>
                  </a:lnTo>
                  <a:lnTo>
                    <a:pt x="74" y="120"/>
                  </a:lnTo>
                  <a:lnTo>
                    <a:pt x="82" y="119"/>
                  </a:lnTo>
                  <a:lnTo>
                    <a:pt x="86" y="118"/>
                  </a:lnTo>
                  <a:lnTo>
                    <a:pt x="91" y="114"/>
                  </a:lnTo>
                  <a:lnTo>
                    <a:pt x="95" y="108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4" y="99"/>
                  </a:lnTo>
                  <a:lnTo>
                    <a:pt x="105" y="100"/>
                  </a:lnTo>
                  <a:lnTo>
                    <a:pt x="103" y="109"/>
                  </a:lnTo>
                  <a:lnTo>
                    <a:pt x="99" y="119"/>
                  </a:lnTo>
                  <a:lnTo>
                    <a:pt x="96" y="126"/>
                  </a:lnTo>
                  <a:lnTo>
                    <a:pt x="45" y="126"/>
                  </a:lnTo>
                  <a:lnTo>
                    <a:pt x="27" y="126"/>
                  </a:lnTo>
                  <a:lnTo>
                    <a:pt x="15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8" y="122"/>
                  </a:lnTo>
                  <a:lnTo>
                    <a:pt x="14" y="120"/>
                  </a:lnTo>
                  <a:lnTo>
                    <a:pt x="17" y="116"/>
                  </a:lnTo>
                  <a:lnTo>
                    <a:pt x="19" y="110"/>
                  </a:lnTo>
                  <a:lnTo>
                    <a:pt x="20" y="98"/>
                  </a:lnTo>
                  <a:lnTo>
                    <a:pt x="20" y="29"/>
                  </a:lnTo>
                  <a:lnTo>
                    <a:pt x="20" y="17"/>
                  </a:lnTo>
                  <a:lnTo>
                    <a:pt x="17" y="10"/>
                  </a:lnTo>
                  <a:lnTo>
                    <a:pt x="14" y="6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4498" y="4042"/>
              <a:ext cx="70" cy="65"/>
            </a:xfrm>
            <a:custGeom>
              <a:avLst/>
              <a:gdLst>
                <a:gd name="T0" fmla="*/ 9 w 140"/>
                <a:gd name="T1" fmla="*/ 0 h 130"/>
                <a:gd name="T2" fmla="*/ 23 w 140"/>
                <a:gd name="T3" fmla="*/ 0 h 130"/>
                <a:gd name="T4" fmla="*/ 31 w 140"/>
                <a:gd name="T5" fmla="*/ 0 h 130"/>
                <a:gd name="T6" fmla="*/ 43 w 140"/>
                <a:gd name="T7" fmla="*/ 16 h 130"/>
                <a:gd name="T8" fmla="*/ 59 w 140"/>
                <a:gd name="T9" fmla="*/ 36 h 130"/>
                <a:gd name="T10" fmla="*/ 83 w 140"/>
                <a:gd name="T11" fmla="*/ 62 h 130"/>
                <a:gd name="T12" fmla="*/ 105 w 140"/>
                <a:gd name="T13" fmla="*/ 87 h 130"/>
                <a:gd name="T14" fmla="*/ 115 w 140"/>
                <a:gd name="T15" fmla="*/ 97 h 130"/>
                <a:gd name="T16" fmla="*/ 115 w 140"/>
                <a:gd name="T17" fmla="*/ 92 h 130"/>
                <a:gd name="T18" fmla="*/ 115 w 140"/>
                <a:gd name="T19" fmla="*/ 48 h 130"/>
                <a:gd name="T20" fmla="*/ 115 w 140"/>
                <a:gd name="T21" fmla="*/ 27 h 130"/>
                <a:gd name="T22" fmla="*/ 112 w 140"/>
                <a:gd name="T23" fmla="*/ 9 h 130"/>
                <a:gd name="T24" fmla="*/ 109 w 140"/>
                <a:gd name="T25" fmla="*/ 6 h 130"/>
                <a:gd name="T26" fmla="*/ 100 w 140"/>
                <a:gd name="T27" fmla="*/ 4 h 130"/>
                <a:gd name="T28" fmla="*/ 96 w 140"/>
                <a:gd name="T29" fmla="*/ 3 h 130"/>
                <a:gd name="T30" fmla="*/ 96 w 140"/>
                <a:gd name="T31" fmla="*/ 0 h 130"/>
                <a:gd name="T32" fmla="*/ 109 w 140"/>
                <a:gd name="T33" fmla="*/ 0 h 130"/>
                <a:gd name="T34" fmla="*/ 131 w 140"/>
                <a:gd name="T35" fmla="*/ 0 h 130"/>
                <a:gd name="T36" fmla="*/ 140 w 140"/>
                <a:gd name="T37" fmla="*/ 1 h 130"/>
                <a:gd name="T38" fmla="*/ 139 w 140"/>
                <a:gd name="T39" fmla="*/ 4 h 130"/>
                <a:gd name="T40" fmla="*/ 132 w 140"/>
                <a:gd name="T41" fmla="*/ 5 h 130"/>
                <a:gd name="T42" fmla="*/ 126 w 140"/>
                <a:gd name="T43" fmla="*/ 9 h 130"/>
                <a:gd name="T44" fmla="*/ 124 w 140"/>
                <a:gd name="T45" fmla="*/ 28 h 130"/>
                <a:gd name="T46" fmla="*/ 123 w 140"/>
                <a:gd name="T47" fmla="*/ 48 h 130"/>
                <a:gd name="T48" fmla="*/ 123 w 140"/>
                <a:gd name="T49" fmla="*/ 101 h 130"/>
                <a:gd name="T50" fmla="*/ 124 w 140"/>
                <a:gd name="T51" fmla="*/ 121 h 130"/>
                <a:gd name="T52" fmla="*/ 123 w 140"/>
                <a:gd name="T53" fmla="*/ 128 h 130"/>
                <a:gd name="T54" fmla="*/ 121 w 140"/>
                <a:gd name="T55" fmla="*/ 130 h 130"/>
                <a:gd name="T56" fmla="*/ 115 w 140"/>
                <a:gd name="T57" fmla="*/ 123 h 130"/>
                <a:gd name="T58" fmla="*/ 104 w 140"/>
                <a:gd name="T59" fmla="*/ 110 h 130"/>
                <a:gd name="T60" fmla="*/ 52 w 140"/>
                <a:gd name="T61" fmla="*/ 50 h 130"/>
                <a:gd name="T62" fmla="*/ 40 w 140"/>
                <a:gd name="T63" fmla="*/ 37 h 130"/>
                <a:gd name="T64" fmla="*/ 29 w 140"/>
                <a:gd name="T65" fmla="*/ 24 h 130"/>
                <a:gd name="T66" fmla="*/ 28 w 140"/>
                <a:gd name="T67" fmla="*/ 27 h 130"/>
                <a:gd name="T68" fmla="*/ 28 w 140"/>
                <a:gd name="T69" fmla="*/ 37 h 130"/>
                <a:gd name="T70" fmla="*/ 28 w 140"/>
                <a:gd name="T71" fmla="*/ 87 h 130"/>
                <a:gd name="T72" fmla="*/ 29 w 140"/>
                <a:gd name="T73" fmla="*/ 111 h 130"/>
                <a:gd name="T74" fmla="*/ 32 w 140"/>
                <a:gd name="T75" fmla="*/ 120 h 130"/>
                <a:gd name="T76" fmla="*/ 38 w 140"/>
                <a:gd name="T77" fmla="*/ 121 h 130"/>
                <a:gd name="T78" fmla="*/ 47 w 140"/>
                <a:gd name="T79" fmla="*/ 122 h 130"/>
                <a:gd name="T80" fmla="*/ 48 w 140"/>
                <a:gd name="T81" fmla="*/ 125 h 130"/>
                <a:gd name="T82" fmla="*/ 35 w 140"/>
                <a:gd name="T83" fmla="*/ 126 h 130"/>
                <a:gd name="T84" fmla="*/ 14 w 140"/>
                <a:gd name="T85" fmla="*/ 126 h 130"/>
                <a:gd name="T86" fmla="*/ 4 w 140"/>
                <a:gd name="T87" fmla="*/ 125 h 130"/>
                <a:gd name="T88" fmla="*/ 4 w 140"/>
                <a:gd name="T89" fmla="*/ 122 h 130"/>
                <a:gd name="T90" fmla="*/ 13 w 140"/>
                <a:gd name="T91" fmla="*/ 121 h 130"/>
                <a:gd name="T92" fmla="*/ 17 w 140"/>
                <a:gd name="T93" fmla="*/ 118 h 130"/>
                <a:gd name="T94" fmla="*/ 20 w 140"/>
                <a:gd name="T95" fmla="*/ 99 h 130"/>
                <a:gd name="T96" fmla="*/ 20 w 140"/>
                <a:gd name="T97" fmla="*/ 78 h 130"/>
                <a:gd name="T98" fmla="*/ 20 w 140"/>
                <a:gd name="T99" fmla="*/ 19 h 130"/>
                <a:gd name="T100" fmla="*/ 18 w 140"/>
                <a:gd name="T101" fmla="*/ 13 h 130"/>
                <a:gd name="T102" fmla="*/ 13 w 140"/>
                <a:gd name="T103" fmla="*/ 7 h 130"/>
                <a:gd name="T104" fmla="*/ 4 w 140"/>
                <a:gd name="T105" fmla="*/ 4 h 130"/>
                <a:gd name="T106" fmla="*/ 0 w 140"/>
                <a:gd name="T107" fmla="*/ 3 h 130"/>
                <a:gd name="T108" fmla="*/ 1 w 140"/>
                <a:gd name="T10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0" h="130">
                  <a:moveTo>
                    <a:pt x="1" y="0"/>
                  </a:moveTo>
                  <a:lnTo>
                    <a:pt x="9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7"/>
                  </a:lnTo>
                  <a:lnTo>
                    <a:pt x="43" y="16"/>
                  </a:lnTo>
                  <a:lnTo>
                    <a:pt x="51" y="26"/>
                  </a:lnTo>
                  <a:lnTo>
                    <a:pt x="59" y="36"/>
                  </a:lnTo>
                  <a:lnTo>
                    <a:pt x="64" y="41"/>
                  </a:lnTo>
                  <a:lnTo>
                    <a:pt x="83" y="62"/>
                  </a:lnTo>
                  <a:lnTo>
                    <a:pt x="95" y="76"/>
                  </a:lnTo>
                  <a:lnTo>
                    <a:pt x="105" y="87"/>
                  </a:lnTo>
                  <a:lnTo>
                    <a:pt x="114" y="97"/>
                  </a:lnTo>
                  <a:lnTo>
                    <a:pt x="115" y="97"/>
                  </a:lnTo>
                  <a:lnTo>
                    <a:pt x="115" y="96"/>
                  </a:lnTo>
                  <a:lnTo>
                    <a:pt x="115" y="92"/>
                  </a:lnTo>
                  <a:lnTo>
                    <a:pt x="115" y="89"/>
                  </a:lnTo>
                  <a:lnTo>
                    <a:pt x="115" y="48"/>
                  </a:lnTo>
                  <a:lnTo>
                    <a:pt x="115" y="39"/>
                  </a:lnTo>
                  <a:lnTo>
                    <a:pt x="115" y="27"/>
                  </a:lnTo>
                  <a:lnTo>
                    <a:pt x="114" y="16"/>
                  </a:lnTo>
                  <a:lnTo>
                    <a:pt x="112" y="9"/>
                  </a:lnTo>
                  <a:lnTo>
                    <a:pt x="111" y="7"/>
                  </a:lnTo>
                  <a:lnTo>
                    <a:pt x="109" y="6"/>
                  </a:lnTo>
                  <a:lnTo>
                    <a:pt x="104" y="5"/>
                  </a:lnTo>
                  <a:lnTo>
                    <a:pt x="100" y="4"/>
                  </a:lnTo>
                  <a:lnTo>
                    <a:pt x="97" y="4"/>
                  </a:lnTo>
                  <a:lnTo>
                    <a:pt x="96" y="3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20" y="0"/>
                  </a:lnTo>
                  <a:lnTo>
                    <a:pt x="131" y="0"/>
                  </a:lnTo>
                  <a:lnTo>
                    <a:pt x="139" y="0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37" y="4"/>
                  </a:lnTo>
                  <a:lnTo>
                    <a:pt x="132" y="5"/>
                  </a:lnTo>
                  <a:lnTo>
                    <a:pt x="128" y="7"/>
                  </a:lnTo>
                  <a:lnTo>
                    <a:pt x="126" y="9"/>
                  </a:lnTo>
                  <a:lnTo>
                    <a:pt x="124" y="16"/>
                  </a:lnTo>
                  <a:lnTo>
                    <a:pt x="124" y="28"/>
                  </a:lnTo>
                  <a:lnTo>
                    <a:pt x="123" y="39"/>
                  </a:lnTo>
                  <a:lnTo>
                    <a:pt x="123" y="48"/>
                  </a:lnTo>
                  <a:lnTo>
                    <a:pt x="123" y="94"/>
                  </a:lnTo>
                  <a:lnTo>
                    <a:pt x="123" y="101"/>
                  </a:lnTo>
                  <a:lnTo>
                    <a:pt x="123" y="111"/>
                  </a:lnTo>
                  <a:lnTo>
                    <a:pt x="124" y="121"/>
                  </a:lnTo>
                  <a:lnTo>
                    <a:pt x="124" y="127"/>
                  </a:lnTo>
                  <a:lnTo>
                    <a:pt x="123" y="128"/>
                  </a:lnTo>
                  <a:lnTo>
                    <a:pt x="122" y="128"/>
                  </a:lnTo>
                  <a:lnTo>
                    <a:pt x="121" y="130"/>
                  </a:lnTo>
                  <a:lnTo>
                    <a:pt x="119" y="127"/>
                  </a:lnTo>
                  <a:lnTo>
                    <a:pt x="115" y="123"/>
                  </a:lnTo>
                  <a:lnTo>
                    <a:pt x="111" y="118"/>
                  </a:lnTo>
                  <a:lnTo>
                    <a:pt x="104" y="110"/>
                  </a:lnTo>
                  <a:lnTo>
                    <a:pt x="96" y="100"/>
                  </a:lnTo>
                  <a:lnTo>
                    <a:pt x="52" y="50"/>
                  </a:lnTo>
                  <a:lnTo>
                    <a:pt x="47" y="44"/>
                  </a:lnTo>
                  <a:lnTo>
                    <a:pt x="40" y="37"/>
                  </a:lnTo>
                  <a:lnTo>
                    <a:pt x="33" y="29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28" y="31"/>
                  </a:lnTo>
                  <a:lnTo>
                    <a:pt x="28" y="37"/>
                  </a:lnTo>
                  <a:lnTo>
                    <a:pt x="28" y="78"/>
                  </a:lnTo>
                  <a:lnTo>
                    <a:pt x="28" y="87"/>
                  </a:lnTo>
                  <a:lnTo>
                    <a:pt x="28" y="99"/>
                  </a:lnTo>
                  <a:lnTo>
                    <a:pt x="29" y="111"/>
                  </a:lnTo>
                  <a:lnTo>
                    <a:pt x="31" y="118"/>
                  </a:lnTo>
                  <a:lnTo>
                    <a:pt x="32" y="120"/>
                  </a:lnTo>
                  <a:lnTo>
                    <a:pt x="35" y="120"/>
                  </a:lnTo>
                  <a:lnTo>
                    <a:pt x="38" y="121"/>
                  </a:lnTo>
                  <a:lnTo>
                    <a:pt x="41" y="122"/>
                  </a:lnTo>
                  <a:lnTo>
                    <a:pt x="47" y="122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7" y="126"/>
                  </a:lnTo>
                  <a:lnTo>
                    <a:pt x="35" y="126"/>
                  </a:lnTo>
                  <a:lnTo>
                    <a:pt x="25" y="126"/>
                  </a:lnTo>
                  <a:lnTo>
                    <a:pt x="14" y="126"/>
                  </a:lnTo>
                  <a:lnTo>
                    <a:pt x="4" y="126"/>
                  </a:lnTo>
                  <a:lnTo>
                    <a:pt x="4" y="125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9" y="122"/>
                  </a:lnTo>
                  <a:lnTo>
                    <a:pt x="13" y="121"/>
                  </a:lnTo>
                  <a:lnTo>
                    <a:pt x="16" y="120"/>
                  </a:lnTo>
                  <a:lnTo>
                    <a:pt x="17" y="118"/>
                  </a:lnTo>
                  <a:lnTo>
                    <a:pt x="19" y="110"/>
                  </a:lnTo>
                  <a:lnTo>
                    <a:pt x="20" y="99"/>
                  </a:lnTo>
                  <a:lnTo>
                    <a:pt x="20" y="87"/>
                  </a:lnTo>
                  <a:lnTo>
                    <a:pt x="20" y="78"/>
                  </a:lnTo>
                  <a:lnTo>
                    <a:pt x="20" y="23"/>
                  </a:lnTo>
                  <a:lnTo>
                    <a:pt x="20" y="19"/>
                  </a:lnTo>
                  <a:lnTo>
                    <a:pt x="19" y="16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3" y="7"/>
                  </a:lnTo>
                  <a:lnTo>
                    <a:pt x="8" y="5"/>
                  </a:lnTo>
                  <a:lnTo>
                    <a:pt x="4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4576" y="4040"/>
              <a:ext cx="63" cy="67"/>
            </a:xfrm>
            <a:custGeom>
              <a:avLst/>
              <a:gdLst>
                <a:gd name="T0" fmla="*/ 87 w 126"/>
                <a:gd name="T1" fmla="*/ 1 h 133"/>
                <a:gd name="T2" fmla="*/ 101 w 126"/>
                <a:gd name="T3" fmla="*/ 3 h 133"/>
                <a:gd name="T4" fmla="*/ 108 w 126"/>
                <a:gd name="T5" fmla="*/ 4 h 133"/>
                <a:gd name="T6" fmla="*/ 113 w 126"/>
                <a:gd name="T7" fmla="*/ 5 h 133"/>
                <a:gd name="T8" fmla="*/ 116 w 126"/>
                <a:gd name="T9" fmla="*/ 32 h 133"/>
                <a:gd name="T10" fmla="*/ 113 w 126"/>
                <a:gd name="T11" fmla="*/ 33 h 133"/>
                <a:gd name="T12" fmla="*/ 111 w 126"/>
                <a:gd name="T13" fmla="*/ 33 h 133"/>
                <a:gd name="T14" fmla="*/ 97 w 126"/>
                <a:gd name="T15" fmla="*/ 12 h 133"/>
                <a:gd name="T16" fmla="*/ 72 w 126"/>
                <a:gd name="T17" fmla="*/ 6 h 133"/>
                <a:gd name="T18" fmla="*/ 41 w 126"/>
                <a:gd name="T19" fmla="*/ 14 h 133"/>
                <a:gd name="T20" fmla="*/ 24 w 126"/>
                <a:gd name="T21" fmla="*/ 33 h 133"/>
                <a:gd name="T22" fmla="*/ 18 w 126"/>
                <a:gd name="T23" fmla="*/ 61 h 133"/>
                <a:gd name="T24" fmla="*/ 25 w 126"/>
                <a:gd name="T25" fmla="*/ 94 h 133"/>
                <a:gd name="T26" fmla="*/ 43 w 126"/>
                <a:gd name="T27" fmla="*/ 117 h 133"/>
                <a:gd name="T28" fmla="*/ 76 w 126"/>
                <a:gd name="T29" fmla="*/ 126 h 133"/>
                <a:gd name="T30" fmla="*/ 92 w 126"/>
                <a:gd name="T31" fmla="*/ 124 h 133"/>
                <a:gd name="T32" fmla="*/ 98 w 126"/>
                <a:gd name="T33" fmla="*/ 119 h 133"/>
                <a:gd name="T34" fmla="*/ 99 w 126"/>
                <a:gd name="T35" fmla="*/ 114 h 133"/>
                <a:gd name="T36" fmla="*/ 99 w 126"/>
                <a:gd name="T37" fmla="*/ 102 h 133"/>
                <a:gd name="T38" fmla="*/ 97 w 126"/>
                <a:gd name="T39" fmla="*/ 87 h 133"/>
                <a:gd name="T40" fmla="*/ 86 w 126"/>
                <a:gd name="T41" fmla="*/ 83 h 133"/>
                <a:gd name="T42" fmla="*/ 77 w 126"/>
                <a:gd name="T43" fmla="*/ 81 h 133"/>
                <a:gd name="T44" fmla="*/ 77 w 126"/>
                <a:gd name="T45" fmla="*/ 79 h 133"/>
                <a:gd name="T46" fmla="*/ 89 w 126"/>
                <a:gd name="T47" fmla="*/ 78 h 133"/>
                <a:gd name="T48" fmla="*/ 125 w 126"/>
                <a:gd name="T49" fmla="*/ 78 h 133"/>
                <a:gd name="T50" fmla="*/ 126 w 126"/>
                <a:gd name="T51" fmla="*/ 80 h 133"/>
                <a:gd name="T52" fmla="*/ 125 w 126"/>
                <a:gd name="T53" fmla="*/ 82 h 133"/>
                <a:gd name="T54" fmla="*/ 119 w 126"/>
                <a:gd name="T55" fmla="*/ 83 h 133"/>
                <a:gd name="T56" fmla="*/ 115 w 126"/>
                <a:gd name="T57" fmla="*/ 88 h 133"/>
                <a:gd name="T58" fmla="*/ 114 w 126"/>
                <a:gd name="T59" fmla="*/ 94 h 133"/>
                <a:gd name="T60" fmla="*/ 114 w 126"/>
                <a:gd name="T61" fmla="*/ 110 h 133"/>
                <a:gd name="T62" fmla="*/ 115 w 126"/>
                <a:gd name="T63" fmla="*/ 118 h 133"/>
                <a:gd name="T64" fmla="*/ 119 w 126"/>
                <a:gd name="T65" fmla="*/ 123 h 133"/>
                <a:gd name="T66" fmla="*/ 119 w 126"/>
                <a:gd name="T67" fmla="*/ 126 h 133"/>
                <a:gd name="T68" fmla="*/ 113 w 126"/>
                <a:gd name="T69" fmla="*/ 126 h 133"/>
                <a:gd name="T70" fmla="*/ 92 w 126"/>
                <a:gd name="T71" fmla="*/ 130 h 133"/>
                <a:gd name="T72" fmla="*/ 59 w 126"/>
                <a:gd name="T73" fmla="*/ 131 h 133"/>
                <a:gd name="T74" fmla="*/ 29 w 126"/>
                <a:gd name="T75" fmla="*/ 121 h 133"/>
                <a:gd name="T76" fmla="*/ 7 w 126"/>
                <a:gd name="T77" fmla="*/ 99 h 133"/>
                <a:gd name="T78" fmla="*/ 0 w 126"/>
                <a:gd name="T79" fmla="*/ 68 h 133"/>
                <a:gd name="T80" fmla="*/ 6 w 126"/>
                <a:gd name="T81" fmla="*/ 37 h 133"/>
                <a:gd name="T82" fmla="*/ 27 w 126"/>
                <a:gd name="T83" fmla="*/ 14 h 133"/>
                <a:gd name="T84" fmla="*/ 57 w 126"/>
                <a:gd name="T85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6" h="133">
                  <a:moveTo>
                    <a:pt x="77" y="0"/>
                  </a:moveTo>
                  <a:lnTo>
                    <a:pt x="87" y="1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1" y="5"/>
                  </a:lnTo>
                  <a:lnTo>
                    <a:pt x="113" y="5"/>
                  </a:lnTo>
                  <a:lnTo>
                    <a:pt x="114" y="17"/>
                  </a:lnTo>
                  <a:lnTo>
                    <a:pt x="116" y="32"/>
                  </a:lnTo>
                  <a:lnTo>
                    <a:pt x="115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05" y="20"/>
                  </a:lnTo>
                  <a:lnTo>
                    <a:pt x="97" y="12"/>
                  </a:lnTo>
                  <a:lnTo>
                    <a:pt x="85" y="7"/>
                  </a:lnTo>
                  <a:lnTo>
                    <a:pt x="72" y="6"/>
                  </a:lnTo>
                  <a:lnTo>
                    <a:pt x="55" y="8"/>
                  </a:lnTo>
                  <a:lnTo>
                    <a:pt x="41" y="14"/>
                  </a:lnTo>
                  <a:lnTo>
                    <a:pt x="31" y="22"/>
                  </a:lnTo>
                  <a:lnTo>
                    <a:pt x="24" y="33"/>
                  </a:lnTo>
                  <a:lnTo>
                    <a:pt x="19" y="46"/>
                  </a:lnTo>
                  <a:lnTo>
                    <a:pt x="18" y="61"/>
                  </a:lnTo>
                  <a:lnTo>
                    <a:pt x="20" y="78"/>
                  </a:lnTo>
                  <a:lnTo>
                    <a:pt x="25" y="94"/>
                  </a:lnTo>
                  <a:lnTo>
                    <a:pt x="32" y="107"/>
                  </a:lnTo>
                  <a:lnTo>
                    <a:pt x="43" y="117"/>
                  </a:lnTo>
                  <a:lnTo>
                    <a:pt x="59" y="124"/>
                  </a:lnTo>
                  <a:lnTo>
                    <a:pt x="76" y="126"/>
                  </a:lnTo>
                  <a:lnTo>
                    <a:pt x="86" y="126"/>
                  </a:lnTo>
                  <a:lnTo>
                    <a:pt x="92" y="124"/>
                  </a:lnTo>
                  <a:lnTo>
                    <a:pt x="97" y="121"/>
                  </a:lnTo>
                  <a:lnTo>
                    <a:pt x="98" y="119"/>
                  </a:lnTo>
                  <a:lnTo>
                    <a:pt x="98" y="117"/>
                  </a:lnTo>
                  <a:lnTo>
                    <a:pt x="99" y="114"/>
                  </a:lnTo>
                  <a:lnTo>
                    <a:pt x="99" y="110"/>
                  </a:lnTo>
                  <a:lnTo>
                    <a:pt x="99" y="102"/>
                  </a:lnTo>
                  <a:lnTo>
                    <a:pt x="98" y="92"/>
                  </a:lnTo>
                  <a:lnTo>
                    <a:pt x="97" y="87"/>
                  </a:lnTo>
                  <a:lnTo>
                    <a:pt x="93" y="85"/>
                  </a:lnTo>
                  <a:lnTo>
                    <a:pt x="86" y="83"/>
                  </a:lnTo>
                  <a:lnTo>
                    <a:pt x="78" y="82"/>
                  </a:lnTo>
                  <a:lnTo>
                    <a:pt x="77" y="81"/>
                  </a:lnTo>
                  <a:lnTo>
                    <a:pt x="77" y="80"/>
                  </a:lnTo>
                  <a:lnTo>
                    <a:pt x="77" y="79"/>
                  </a:lnTo>
                  <a:lnTo>
                    <a:pt x="78" y="78"/>
                  </a:lnTo>
                  <a:lnTo>
                    <a:pt x="89" y="78"/>
                  </a:lnTo>
                  <a:lnTo>
                    <a:pt x="105" y="78"/>
                  </a:lnTo>
                  <a:lnTo>
                    <a:pt x="125" y="78"/>
                  </a:lnTo>
                  <a:lnTo>
                    <a:pt x="126" y="79"/>
                  </a:lnTo>
                  <a:lnTo>
                    <a:pt x="126" y="80"/>
                  </a:lnTo>
                  <a:lnTo>
                    <a:pt x="126" y="81"/>
                  </a:lnTo>
                  <a:lnTo>
                    <a:pt x="125" y="82"/>
                  </a:lnTo>
                  <a:lnTo>
                    <a:pt x="123" y="83"/>
                  </a:lnTo>
                  <a:lnTo>
                    <a:pt x="119" y="83"/>
                  </a:lnTo>
                  <a:lnTo>
                    <a:pt x="116" y="86"/>
                  </a:lnTo>
                  <a:lnTo>
                    <a:pt x="115" y="88"/>
                  </a:lnTo>
                  <a:lnTo>
                    <a:pt x="114" y="91"/>
                  </a:lnTo>
                  <a:lnTo>
                    <a:pt x="114" y="94"/>
                  </a:lnTo>
                  <a:lnTo>
                    <a:pt x="114" y="99"/>
                  </a:lnTo>
                  <a:lnTo>
                    <a:pt x="114" y="110"/>
                  </a:lnTo>
                  <a:lnTo>
                    <a:pt x="114" y="115"/>
                  </a:lnTo>
                  <a:lnTo>
                    <a:pt x="115" y="118"/>
                  </a:lnTo>
                  <a:lnTo>
                    <a:pt x="116" y="122"/>
                  </a:lnTo>
                  <a:lnTo>
                    <a:pt x="119" y="123"/>
                  </a:lnTo>
                  <a:lnTo>
                    <a:pt x="120" y="125"/>
                  </a:lnTo>
                  <a:lnTo>
                    <a:pt x="119" y="126"/>
                  </a:lnTo>
                  <a:lnTo>
                    <a:pt x="116" y="126"/>
                  </a:lnTo>
                  <a:lnTo>
                    <a:pt x="113" y="126"/>
                  </a:lnTo>
                  <a:lnTo>
                    <a:pt x="110" y="127"/>
                  </a:lnTo>
                  <a:lnTo>
                    <a:pt x="92" y="130"/>
                  </a:lnTo>
                  <a:lnTo>
                    <a:pt x="75" y="133"/>
                  </a:lnTo>
                  <a:lnTo>
                    <a:pt x="59" y="131"/>
                  </a:lnTo>
                  <a:lnTo>
                    <a:pt x="43" y="127"/>
                  </a:lnTo>
                  <a:lnTo>
                    <a:pt x="29" y="121"/>
                  </a:lnTo>
                  <a:lnTo>
                    <a:pt x="17" y="111"/>
                  </a:lnTo>
                  <a:lnTo>
                    <a:pt x="7" y="99"/>
                  </a:lnTo>
                  <a:lnTo>
                    <a:pt x="1" y="83"/>
                  </a:lnTo>
                  <a:lnTo>
                    <a:pt x="0" y="68"/>
                  </a:lnTo>
                  <a:lnTo>
                    <a:pt x="1" y="52"/>
                  </a:lnTo>
                  <a:lnTo>
                    <a:pt x="6" y="37"/>
                  </a:lnTo>
                  <a:lnTo>
                    <a:pt x="16" y="22"/>
                  </a:lnTo>
                  <a:lnTo>
                    <a:pt x="27" y="14"/>
                  </a:lnTo>
                  <a:lnTo>
                    <a:pt x="41" y="6"/>
                  </a:lnTo>
                  <a:lnTo>
                    <a:pt x="57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4647" y="4042"/>
              <a:ext cx="25" cy="63"/>
            </a:xfrm>
            <a:custGeom>
              <a:avLst/>
              <a:gdLst>
                <a:gd name="T0" fmla="*/ 1 w 50"/>
                <a:gd name="T1" fmla="*/ 0 h 126"/>
                <a:gd name="T2" fmla="*/ 14 w 50"/>
                <a:gd name="T3" fmla="*/ 0 h 126"/>
                <a:gd name="T4" fmla="*/ 25 w 50"/>
                <a:gd name="T5" fmla="*/ 0 h 126"/>
                <a:gd name="T6" fmla="*/ 37 w 50"/>
                <a:gd name="T7" fmla="*/ 0 h 126"/>
                <a:gd name="T8" fmla="*/ 49 w 50"/>
                <a:gd name="T9" fmla="*/ 0 h 126"/>
                <a:gd name="T10" fmla="*/ 50 w 50"/>
                <a:gd name="T11" fmla="*/ 1 h 126"/>
                <a:gd name="T12" fmla="*/ 50 w 50"/>
                <a:gd name="T13" fmla="*/ 2 h 126"/>
                <a:gd name="T14" fmla="*/ 50 w 50"/>
                <a:gd name="T15" fmla="*/ 3 h 126"/>
                <a:gd name="T16" fmla="*/ 49 w 50"/>
                <a:gd name="T17" fmla="*/ 4 h 126"/>
                <a:gd name="T18" fmla="*/ 44 w 50"/>
                <a:gd name="T19" fmla="*/ 4 h 126"/>
                <a:gd name="T20" fmla="*/ 38 w 50"/>
                <a:gd name="T21" fmla="*/ 6 h 126"/>
                <a:gd name="T22" fmla="*/ 34 w 50"/>
                <a:gd name="T23" fmla="*/ 10 h 126"/>
                <a:gd name="T24" fmla="*/ 33 w 50"/>
                <a:gd name="T25" fmla="*/ 17 h 126"/>
                <a:gd name="T26" fmla="*/ 32 w 50"/>
                <a:gd name="T27" fmla="*/ 29 h 126"/>
                <a:gd name="T28" fmla="*/ 32 w 50"/>
                <a:gd name="T29" fmla="*/ 97 h 126"/>
                <a:gd name="T30" fmla="*/ 33 w 50"/>
                <a:gd name="T31" fmla="*/ 109 h 126"/>
                <a:gd name="T32" fmla="*/ 34 w 50"/>
                <a:gd name="T33" fmla="*/ 116 h 126"/>
                <a:gd name="T34" fmla="*/ 38 w 50"/>
                <a:gd name="T35" fmla="*/ 120 h 126"/>
                <a:gd name="T36" fmla="*/ 44 w 50"/>
                <a:gd name="T37" fmla="*/ 122 h 126"/>
                <a:gd name="T38" fmla="*/ 49 w 50"/>
                <a:gd name="T39" fmla="*/ 122 h 126"/>
                <a:gd name="T40" fmla="*/ 50 w 50"/>
                <a:gd name="T41" fmla="*/ 123 h 126"/>
                <a:gd name="T42" fmla="*/ 50 w 50"/>
                <a:gd name="T43" fmla="*/ 124 h 126"/>
                <a:gd name="T44" fmla="*/ 50 w 50"/>
                <a:gd name="T45" fmla="*/ 126 h 126"/>
                <a:gd name="T46" fmla="*/ 49 w 50"/>
                <a:gd name="T47" fmla="*/ 126 h 126"/>
                <a:gd name="T48" fmla="*/ 37 w 50"/>
                <a:gd name="T49" fmla="*/ 126 h 126"/>
                <a:gd name="T50" fmla="*/ 25 w 50"/>
                <a:gd name="T51" fmla="*/ 126 h 126"/>
                <a:gd name="T52" fmla="*/ 14 w 50"/>
                <a:gd name="T53" fmla="*/ 126 h 126"/>
                <a:gd name="T54" fmla="*/ 1 w 50"/>
                <a:gd name="T55" fmla="*/ 126 h 126"/>
                <a:gd name="T56" fmla="*/ 1 w 50"/>
                <a:gd name="T57" fmla="*/ 126 h 126"/>
                <a:gd name="T58" fmla="*/ 0 w 50"/>
                <a:gd name="T59" fmla="*/ 124 h 126"/>
                <a:gd name="T60" fmla="*/ 0 w 50"/>
                <a:gd name="T61" fmla="*/ 123 h 126"/>
                <a:gd name="T62" fmla="*/ 1 w 50"/>
                <a:gd name="T63" fmla="*/ 122 h 126"/>
                <a:gd name="T64" fmla="*/ 5 w 50"/>
                <a:gd name="T65" fmla="*/ 122 h 126"/>
                <a:gd name="T66" fmla="*/ 12 w 50"/>
                <a:gd name="T67" fmla="*/ 120 h 126"/>
                <a:gd name="T68" fmla="*/ 16 w 50"/>
                <a:gd name="T69" fmla="*/ 116 h 126"/>
                <a:gd name="T70" fmla="*/ 17 w 50"/>
                <a:gd name="T71" fmla="*/ 109 h 126"/>
                <a:gd name="T72" fmla="*/ 17 w 50"/>
                <a:gd name="T73" fmla="*/ 97 h 126"/>
                <a:gd name="T74" fmla="*/ 17 w 50"/>
                <a:gd name="T75" fmla="*/ 29 h 126"/>
                <a:gd name="T76" fmla="*/ 17 w 50"/>
                <a:gd name="T77" fmla="*/ 17 h 126"/>
                <a:gd name="T78" fmla="*/ 16 w 50"/>
                <a:gd name="T79" fmla="*/ 10 h 126"/>
                <a:gd name="T80" fmla="*/ 12 w 50"/>
                <a:gd name="T81" fmla="*/ 6 h 126"/>
                <a:gd name="T82" fmla="*/ 5 w 50"/>
                <a:gd name="T83" fmla="*/ 4 h 126"/>
                <a:gd name="T84" fmla="*/ 1 w 50"/>
                <a:gd name="T85" fmla="*/ 4 h 126"/>
                <a:gd name="T86" fmla="*/ 0 w 50"/>
                <a:gd name="T87" fmla="*/ 3 h 126"/>
                <a:gd name="T88" fmla="*/ 0 w 50"/>
                <a:gd name="T89" fmla="*/ 2 h 126"/>
                <a:gd name="T90" fmla="*/ 1 w 50"/>
                <a:gd name="T91" fmla="*/ 1 h 126"/>
                <a:gd name="T92" fmla="*/ 1 w 50"/>
                <a:gd name="T9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" h="126">
                  <a:moveTo>
                    <a:pt x="1" y="0"/>
                  </a:moveTo>
                  <a:lnTo>
                    <a:pt x="14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49" y="4"/>
                  </a:lnTo>
                  <a:lnTo>
                    <a:pt x="44" y="4"/>
                  </a:lnTo>
                  <a:lnTo>
                    <a:pt x="38" y="6"/>
                  </a:lnTo>
                  <a:lnTo>
                    <a:pt x="34" y="10"/>
                  </a:lnTo>
                  <a:lnTo>
                    <a:pt x="33" y="17"/>
                  </a:lnTo>
                  <a:lnTo>
                    <a:pt x="32" y="29"/>
                  </a:lnTo>
                  <a:lnTo>
                    <a:pt x="32" y="97"/>
                  </a:lnTo>
                  <a:lnTo>
                    <a:pt x="33" y="109"/>
                  </a:lnTo>
                  <a:lnTo>
                    <a:pt x="34" y="116"/>
                  </a:lnTo>
                  <a:lnTo>
                    <a:pt x="38" y="120"/>
                  </a:lnTo>
                  <a:lnTo>
                    <a:pt x="44" y="122"/>
                  </a:lnTo>
                  <a:lnTo>
                    <a:pt x="49" y="122"/>
                  </a:lnTo>
                  <a:lnTo>
                    <a:pt x="50" y="123"/>
                  </a:lnTo>
                  <a:lnTo>
                    <a:pt x="50" y="124"/>
                  </a:lnTo>
                  <a:lnTo>
                    <a:pt x="50" y="126"/>
                  </a:lnTo>
                  <a:lnTo>
                    <a:pt x="49" y="126"/>
                  </a:lnTo>
                  <a:lnTo>
                    <a:pt x="37" y="126"/>
                  </a:lnTo>
                  <a:lnTo>
                    <a:pt x="25" y="126"/>
                  </a:lnTo>
                  <a:lnTo>
                    <a:pt x="14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5" y="122"/>
                  </a:lnTo>
                  <a:lnTo>
                    <a:pt x="12" y="120"/>
                  </a:lnTo>
                  <a:lnTo>
                    <a:pt x="16" y="116"/>
                  </a:lnTo>
                  <a:lnTo>
                    <a:pt x="17" y="109"/>
                  </a:lnTo>
                  <a:lnTo>
                    <a:pt x="17" y="97"/>
                  </a:lnTo>
                  <a:lnTo>
                    <a:pt x="17" y="29"/>
                  </a:lnTo>
                  <a:lnTo>
                    <a:pt x="17" y="17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4682" y="4042"/>
              <a:ext cx="70" cy="65"/>
            </a:xfrm>
            <a:custGeom>
              <a:avLst/>
              <a:gdLst>
                <a:gd name="T0" fmla="*/ 10 w 141"/>
                <a:gd name="T1" fmla="*/ 0 h 130"/>
                <a:gd name="T2" fmla="*/ 23 w 141"/>
                <a:gd name="T3" fmla="*/ 0 h 130"/>
                <a:gd name="T4" fmla="*/ 32 w 141"/>
                <a:gd name="T5" fmla="*/ 0 h 130"/>
                <a:gd name="T6" fmla="*/ 44 w 141"/>
                <a:gd name="T7" fmla="*/ 16 h 130"/>
                <a:gd name="T8" fmla="*/ 59 w 141"/>
                <a:gd name="T9" fmla="*/ 36 h 130"/>
                <a:gd name="T10" fmla="*/ 83 w 141"/>
                <a:gd name="T11" fmla="*/ 62 h 130"/>
                <a:gd name="T12" fmla="*/ 106 w 141"/>
                <a:gd name="T13" fmla="*/ 87 h 130"/>
                <a:gd name="T14" fmla="*/ 115 w 141"/>
                <a:gd name="T15" fmla="*/ 97 h 130"/>
                <a:gd name="T16" fmla="*/ 116 w 141"/>
                <a:gd name="T17" fmla="*/ 92 h 130"/>
                <a:gd name="T18" fmla="*/ 116 w 141"/>
                <a:gd name="T19" fmla="*/ 48 h 130"/>
                <a:gd name="T20" fmla="*/ 116 w 141"/>
                <a:gd name="T21" fmla="*/ 27 h 130"/>
                <a:gd name="T22" fmla="*/ 113 w 141"/>
                <a:gd name="T23" fmla="*/ 9 h 130"/>
                <a:gd name="T24" fmla="*/ 108 w 141"/>
                <a:gd name="T25" fmla="*/ 6 h 130"/>
                <a:gd name="T26" fmla="*/ 101 w 141"/>
                <a:gd name="T27" fmla="*/ 4 h 130"/>
                <a:gd name="T28" fmla="*/ 96 w 141"/>
                <a:gd name="T29" fmla="*/ 3 h 130"/>
                <a:gd name="T30" fmla="*/ 96 w 141"/>
                <a:gd name="T31" fmla="*/ 0 h 130"/>
                <a:gd name="T32" fmla="*/ 109 w 141"/>
                <a:gd name="T33" fmla="*/ 0 h 130"/>
                <a:gd name="T34" fmla="*/ 130 w 141"/>
                <a:gd name="T35" fmla="*/ 0 h 130"/>
                <a:gd name="T36" fmla="*/ 141 w 141"/>
                <a:gd name="T37" fmla="*/ 1 h 130"/>
                <a:gd name="T38" fmla="*/ 140 w 141"/>
                <a:gd name="T39" fmla="*/ 4 h 130"/>
                <a:gd name="T40" fmla="*/ 132 w 141"/>
                <a:gd name="T41" fmla="*/ 5 h 130"/>
                <a:gd name="T42" fmla="*/ 127 w 141"/>
                <a:gd name="T43" fmla="*/ 9 h 130"/>
                <a:gd name="T44" fmla="*/ 124 w 141"/>
                <a:gd name="T45" fmla="*/ 28 h 130"/>
                <a:gd name="T46" fmla="*/ 124 w 141"/>
                <a:gd name="T47" fmla="*/ 48 h 130"/>
                <a:gd name="T48" fmla="*/ 124 w 141"/>
                <a:gd name="T49" fmla="*/ 101 h 130"/>
                <a:gd name="T50" fmla="*/ 124 w 141"/>
                <a:gd name="T51" fmla="*/ 121 h 130"/>
                <a:gd name="T52" fmla="*/ 124 w 141"/>
                <a:gd name="T53" fmla="*/ 128 h 130"/>
                <a:gd name="T54" fmla="*/ 120 w 141"/>
                <a:gd name="T55" fmla="*/ 130 h 130"/>
                <a:gd name="T56" fmla="*/ 116 w 141"/>
                <a:gd name="T57" fmla="*/ 123 h 130"/>
                <a:gd name="T58" fmla="*/ 105 w 141"/>
                <a:gd name="T59" fmla="*/ 110 h 130"/>
                <a:gd name="T60" fmla="*/ 52 w 141"/>
                <a:gd name="T61" fmla="*/ 50 h 130"/>
                <a:gd name="T62" fmla="*/ 41 w 141"/>
                <a:gd name="T63" fmla="*/ 37 h 130"/>
                <a:gd name="T64" fmla="*/ 30 w 141"/>
                <a:gd name="T65" fmla="*/ 24 h 130"/>
                <a:gd name="T66" fmla="*/ 29 w 141"/>
                <a:gd name="T67" fmla="*/ 27 h 130"/>
                <a:gd name="T68" fmla="*/ 29 w 141"/>
                <a:gd name="T69" fmla="*/ 37 h 130"/>
                <a:gd name="T70" fmla="*/ 29 w 141"/>
                <a:gd name="T71" fmla="*/ 87 h 130"/>
                <a:gd name="T72" fmla="*/ 30 w 141"/>
                <a:gd name="T73" fmla="*/ 111 h 130"/>
                <a:gd name="T74" fmla="*/ 33 w 141"/>
                <a:gd name="T75" fmla="*/ 120 h 130"/>
                <a:gd name="T76" fmla="*/ 38 w 141"/>
                <a:gd name="T77" fmla="*/ 121 h 130"/>
                <a:gd name="T78" fmla="*/ 47 w 141"/>
                <a:gd name="T79" fmla="*/ 122 h 130"/>
                <a:gd name="T80" fmla="*/ 48 w 141"/>
                <a:gd name="T81" fmla="*/ 125 h 130"/>
                <a:gd name="T82" fmla="*/ 35 w 141"/>
                <a:gd name="T83" fmla="*/ 126 h 130"/>
                <a:gd name="T84" fmla="*/ 14 w 141"/>
                <a:gd name="T85" fmla="*/ 126 h 130"/>
                <a:gd name="T86" fmla="*/ 4 w 141"/>
                <a:gd name="T87" fmla="*/ 125 h 130"/>
                <a:gd name="T88" fmla="*/ 5 w 141"/>
                <a:gd name="T89" fmla="*/ 122 h 130"/>
                <a:gd name="T90" fmla="*/ 13 w 141"/>
                <a:gd name="T91" fmla="*/ 121 h 130"/>
                <a:gd name="T92" fmla="*/ 18 w 141"/>
                <a:gd name="T93" fmla="*/ 118 h 130"/>
                <a:gd name="T94" fmla="*/ 20 w 141"/>
                <a:gd name="T95" fmla="*/ 99 h 130"/>
                <a:gd name="T96" fmla="*/ 21 w 141"/>
                <a:gd name="T97" fmla="*/ 78 h 130"/>
                <a:gd name="T98" fmla="*/ 21 w 141"/>
                <a:gd name="T99" fmla="*/ 19 h 130"/>
                <a:gd name="T100" fmla="*/ 19 w 141"/>
                <a:gd name="T101" fmla="*/ 13 h 130"/>
                <a:gd name="T102" fmla="*/ 13 w 141"/>
                <a:gd name="T103" fmla="*/ 7 h 130"/>
                <a:gd name="T104" fmla="*/ 5 w 141"/>
                <a:gd name="T105" fmla="*/ 4 h 130"/>
                <a:gd name="T106" fmla="*/ 0 w 141"/>
                <a:gd name="T107" fmla="*/ 3 h 130"/>
                <a:gd name="T108" fmla="*/ 0 w 141"/>
                <a:gd name="T10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130">
                  <a:moveTo>
                    <a:pt x="1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7"/>
                  </a:lnTo>
                  <a:lnTo>
                    <a:pt x="44" y="16"/>
                  </a:lnTo>
                  <a:lnTo>
                    <a:pt x="52" y="26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83" y="62"/>
                  </a:lnTo>
                  <a:lnTo>
                    <a:pt x="95" y="76"/>
                  </a:lnTo>
                  <a:lnTo>
                    <a:pt x="106" y="8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6" y="96"/>
                  </a:lnTo>
                  <a:lnTo>
                    <a:pt x="116" y="92"/>
                  </a:lnTo>
                  <a:lnTo>
                    <a:pt x="116" y="89"/>
                  </a:lnTo>
                  <a:lnTo>
                    <a:pt x="116" y="48"/>
                  </a:lnTo>
                  <a:lnTo>
                    <a:pt x="116" y="39"/>
                  </a:lnTo>
                  <a:lnTo>
                    <a:pt x="116" y="27"/>
                  </a:lnTo>
                  <a:lnTo>
                    <a:pt x="115" y="16"/>
                  </a:lnTo>
                  <a:lnTo>
                    <a:pt x="113" y="9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6" y="3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1" y="1"/>
                  </a:lnTo>
                  <a:lnTo>
                    <a:pt x="141" y="3"/>
                  </a:lnTo>
                  <a:lnTo>
                    <a:pt x="140" y="4"/>
                  </a:lnTo>
                  <a:lnTo>
                    <a:pt x="138" y="4"/>
                  </a:lnTo>
                  <a:lnTo>
                    <a:pt x="132" y="5"/>
                  </a:lnTo>
                  <a:lnTo>
                    <a:pt x="128" y="7"/>
                  </a:lnTo>
                  <a:lnTo>
                    <a:pt x="127" y="9"/>
                  </a:lnTo>
                  <a:lnTo>
                    <a:pt x="125" y="16"/>
                  </a:lnTo>
                  <a:lnTo>
                    <a:pt x="124" y="28"/>
                  </a:lnTo>
                  <a:lnTo>
                    <a:pt x="124" y="39"/>
                  </a:lnTo>
                  <a:lnTo>
                    <a:pt x="124" y="48"/>
                  </a:lnTo>
                  <a:lnTo>
                    <a:pt x="124" y="94"/>
                  </a:lnTo>
                  <a:lnTo>
                    <a:pt x="124" y="101"/>
                  </a:lnTo>
                  <a:lnTo>
                    <a:pt x="124" y="111"/>
                  </a:lnTo>
                  <a:lnTo>
                    <a:pt x="124" y="121"/>
                  </a:lnTo>
                  <a:lnTo>
                    <a:pt x="125" y="127"/>
                  </a:lnTo>
                  <a:lnTo>
                    <a:pt x="124" y="128"/>
                  </a:lnTo>
                  <a:lnTo>
                    <a:pt x="122" y="128"/>
                  </a:lnTo>
                  <a:lnTo>
                    <a:pt x="120" y="130"/>
                  </a:lnTo>
                  <a:lnTo>
                    <a:pt x="119" y="127"/>
                  </a:lnTo>
                  <a:lnTo>
                    <a:pt x="116" y="123"/>
                  </a:lnTo>
                  <a:lnTo>
                    <a:pt x="112" y="118"/>
                  </a:lnTo>
                  <a:lnTo>
                    <a:pt x="105" y="110"/>
                  </a:lnTo>
                  <a:lnTo>
                    <a:pt x="96" y="100"/>
                  </a:lnTo>
                  <a:lnTo>
                    <a:pt x="52" y="50"/>
                  </a:lnTo>
                  <a:lnTo>
                    <a:pt x="47" y="44"/>
                  </a:lnTo>
                  <a:lnTo>
                    <a:pt x="41" y="37"/>
                  </a:lnTo>
                  <a:lnTo>
                    <a:pt x="34" y="29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7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29" y="78"/>
                  </a:lnTo>
                  <a:lnTo>
                    <a:pt x="29" y="87"/>
                  </a:lnTo>
                  <a:lnTo>
                    <a:pt x="29" y="99"/>
                  </a:lnTo>
                  <a:lnTo>
                    <a:pt x="30" y="111"/>
                  </a:lnTo>
                  <a:lnTo>
                    <a:pt x="32" y="118"/>
                  </a:lnTo>
                  <a:lnTo>
                    <a:pt x="33" y="120"/>
                  </a:lnTo>
                  <a:lnTo>
                    <a:pt x="35" y="120"/>
                  </a:lnTo>
                  <a:lnTo>
                    <a:pt x="38" y="121"/>
                  </a:lnTo>
                  <a:lnTo>
                    <a:pt x="42" y="122"/>
                  </a:lnTo>
                  <a:lnTo>
                    <a:pt x="47" y="122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7" y="126"/>
                  </a:lnTo>
                  <a:lnTo>
                    <a:pt x="35" y="126"/>
                  </a:lnTo>
                  <a:lnTo>
                    <a:pt x="24" y="126"/>
                  </a:lnTo>
                  <a:lnTo>
                    <a:pt x="14" y="126"/>
                  </a:lnTo>
                  <a:lnTo>
                    <a:pt x="5" y="126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5" y="122"/>
                  </a:lnTo>
                  <a:lnTo>
                    <a:pt x="10" y="122"/>
                  </a:lnTo>
                  <a:lnTo>
                    <a:pt x="13" y="121"/>
                  </a:lnTo>
                  <a:lnTo>
                    <a:pt x="17" y="120"/>
                  </a:lnTo>
                  <a:lnTo>
                    <a:pt x="18" y="118"/>
                  </a:lnTo>
                  <a:lnTo>
                    <a:pt x="20" y="110"/>
                  </a:lnTo>
                  <a:lnTo>
                    <a:pt x="20" y="99"/>
                  </a:lnTo>
                  <a:lnTo>
                    <a:pt x="21" y="87"/>
                  </a:lnTo>
                  <a:lnTo>
                    <a:pt x="21" y="78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3" y="7"/>
                  </a:lnTo>
                  <a:lnTo>
                    <a:pt x="9" y="5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4760" y="4042"/>
              <a:ext cx="53" cy="63"/>
            </a:xfrm>
            <a:custGeom>
              <a:avLst/>
              <a:gdLst>
                <a:gd name="T0" fmla="*/ 17 w 105"/>
                <a:gd name="T1" fmla="*/ 0 h 126"/>
                <a:gd name="T2" fmla="*/ 64 w 105"/>
                <a:gd name="T3" fmla="*/ 0 h 126"/>
                <a:gd name="T4" fmla="*/ 84 w 105"/>
                <a:gd name="T5" fmla="*/ 0 h 126"/>
                <a:gd name="T6" fmla="*/ 91 w 105"/>
                <a:gd name="T7" fmla="*/ 5 h 126"/>
                <a:gd name="T8" fmla="*/ 93 w 105"/>
                <a:gd name="T9" fmla="*/ 25 h 126"/>
                <a:gd name="T10" fmla="*/ 90 w 105"/>
                <a:gd name="T11" fmla="*/ 26 h 126"/>
                <a:gd name="T12" fmla="*/ 88 w 105"/>
                <a:gd name="T13" fmla="*/ 25 h 126"/>
                <a:gd name="T14" fmla="*/ 81 w 105"/>
                <a:gd name="T15" fmla="*/ 11 h 126"/>
                <a:gd name="T16" fmla="*/ 66 w 105"/>
                <a:gd name="T17" fmla="*/ 6 h 126"/>
                <a:gd name="T18" fmla="*/ 41 w 105"/>
                <a:gd name="T19" fmla="*/ 6 h 126"/>
                <a:gd name="T20" fmla="*/ 36 w 105"/>
                <a:gd name="T21" fmla="*/ 6 h 126"/>
                <a:gd name="T22" fmla="*/ 35 w 105"/>
                <a:gd name="T23" fmla="*/ 10 h 126"/>
                <a:gd name="T24" fmla="*/ 35 w 105"/>
                <a:gd name="T25" fmla="*/ 52 h 126"/>
                <a:gd name="T26" fmla="*/ 36 w 105"/>
                <a:gd name="T27" fmla="*/ 56 h 126"/>
                <a:gd name="T28" fmla="*/ 39 w 105"/>
                <a:gd name="T29" fmla="*/ 58 h 126"/>
                <a:gd name="T30" fmla="*/ 53 w 105"/>
                <a:gd name="T31" fmla="*/ 58 h 126"/>
                <a:gd name="T32" fmla="*/ 63 w 105"/>
                <a:gd name="T33" fmla="*/ 56 h 126"/>
                <a:gd name="T34" fmla="*/ 69 w 105"/>
                <a:gd name="T35" fmla="*/ 56 h 126"/>
                <a:gd name="T36" fmla="*/ 71 w 105"/>
                <a:gd name="T37" fmla="*/ 54 h 126"/>
                <a:gd name="T38" fmla="*/ 73 w 105"/>
                <a:gd name="T39" fmla="*/ 49 h 126"/>
                <a:gd name="T40" fmla="*/ 76 w 105"/>
                <a:gd name="T41" fmla="*/ 41 h 126"/>
                <a:gd name="T42" fmla="*/ 79 w 105"/>
                <a:gd name="T43" fmla="*/ 41 h 126"/>
                <a:gd name="T44" fmla="*/ 80 w 105"/>
                <a:gd name="T45" fmla="*/ 50 h 126"/>
                <a:gd name="T46" fmla="*/ 80 w 105"/>
                <a:gd name="T47" fmla="*/ 72 h 126"/>
                <a:gd name="T48" fmla="*/ 79 w 105"/>
                <a:gd name="T49" fmla="*/ 80 h 126"/>
                <a:gd name="T50" fmla="*/ 76 w 105"/>
                <a:gd name="T51" fmla="*/ 80 h 126"/>
                <a:gd name="T52" fmla="*/ 73 w 105"/>
                <a:gd name="T53" fmla="*/ 72 h 126"/>
                <a:gd name="T54" fmla="*/ 71 w 105"/>
                <a:gd name="T55" fmla="*/ 67 h 126"/>
                <a:gd name="T56" fmla="*/ 67 w 105"/>
                <a:gd name="T57" fmla="*/ 65 h 126"/>
                <a:gd name="T58" fmla="*/ 59 w 105"/>
                <a:gd name="T59" fmla="*/ 64 h 126"/>
                <a:gd name="T60" fmla="*/ 42 w 105"/>
                <a:gd name="T61" fmla="*/ 64 h 126"/>
                <a:gd name="T62" fmla="*/ 36 w 105"/>
                <a:gd name="T63" fmla="*/ 64 h 126"/>
                <a:gd name="T64" fmla="*/ 35 w 105"/>
                <a:gd name="T65" fmla="*/ 70 h 126"/>
                <a:gd name="T66" fmla="*/ 36 w 105"/>
                <a:gd name="T67" fmla="*/ 109 h 126"/>
                <a:gd name="T68" fmla="*/ 41 w 105"/>
                <a:gd name="T69" fmla="*/ 118 h 126"/>
                <a:gd name="T70" fmla="*/ 52 w 105"/>
                <a:gd name="T71" fmla="*/ 120 h 126"/>
                <a:gd name="T72" fmla="*/ 75 w 105"/>
                <a:gd name="T73" fmla="*/ 120 h 126"/>
                <a:gd name="T74" fmla="*/ 87 w 105"/>
                <a:gd name="T75" fmla="*/ 118 h 126"/>
                <a:gd name="T76" fmla="*/ 95 w 105"/>
                <a:gd name="T77" fmla="*/ 108 h 126"/>
                <a:gd name="T78" fmla="*/ 102 w 105"/>
                <a:gd name="T79" fmla="*/ 98 h 126"/>
                <a:gd name="T80" fmla="*/ 105 w 105"/>
                <a:gd name="T81" fmla="*/ 100 h 126"/>
                <a:gd name="T82" fmla="*/ 100 w 105"/>
                <a:gd name="T83" fmla="*/ 119 h 126"/>
                <a:gd name="T84" fmla="*/ 45 w 105"/>
                <a:gd name="T85" fmla="*/ 126 h 126"/>
                <a:gd name="T86" fmla="*/ 16 w 105"/>
                <a:gd name="T87" fmla="*/ 126 h 126"/>
                <a:gd name="T88" fmla="*/ 1 w 105"/>
                <a:gd name="T89" fmla="*/ 126 h 126"/>
                <a:gd name="T90" fmla="*/ 0 w 105"/>
                <a:gd name="T91" fmla="*/ 123 h 126"/>
                <a:gd name="T92" fmla="*/ 8 w 105"/>
                <a:gd name="T93" fmla="*/ 122 h 126"/>
                <a:gd name="T94" fmla="*/ 18 w 105"/>
                <a:gd name="T95" fmla="*/ 116 h 126"/>
                <a:gd name="T96" fmla="*/ 20 w 105"/>
                <a:gd name="T97" fmla="*/ 98 h 126"/>
                <a:gd name="T98" fmla="*/ 19 w 105"/>
                <a:gd name="T99" fmla="*/ 17 h 126"/>
                <a:gd name="T100" fmla="*/ 15 w 105"/>
                <a:gd name="T101" fmla="*/ 6 h 126"/>
                <a:gd name="T102" fmla="*/ 5 w 105"/>
                <a:gd name="T103" fmla="*/ 4 h 126"/>
                <a:gd name="T104" fmla="*/ 5 w 105"/>
                <a:gd name="T105" fmla="*/ 2 h 126"/>
                <a:gd name="T106" fmla="*/ 6 w 105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5" h="126">
                  <a:moveTo>
                    <a:pt x="6" y="0"/>
                  </a:moveTo>
                  <a:lnTo>
                    <a:pt x="17" y="0"/>
                  </a:lnTo>
                  <a:lnTo>
                    <a:pt x="28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8" y="25"/>
                  </a:lnTo>
                  <a:lnTo>
                    <a:pt x="85" y="17"/>
                  </a:lnTo>
                  <a:lnTo>
                    <a:pt x="81" y="11"/>
                  </a:lnTo>
                  <a:lnTo>
                    <a:pt x="73" y="7"/>
                  </a:lnTo>
                  <a:lnTo>
                    <a:pt x="66" y="6"/>
                  </a:lnTo>
                  <a:lnTo>
                    <a:pt x="55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35" y="14"/>
                  </a:lnTo>
                  <a:lnTo>
                    <a:pt x="35" y="52"/>
                  </a:lnTo>
                  <a:lnTo>
                    <a:pt x="35" y="54"/>
                  </a:lnTo>
                  <a:lnTo>
                    <a:pt x="36" y="56"/>
                  </a:lnTo>
                  <a:lnTo>
                    <a:pt x="37" y="56"/>
                  </a:lnTo>
                  <a:lnTo>
                    <a:pt x="39" y="58"/>
                  </a:lnTo>
                  <a:lnTo>
                    <a:pt x="42" y="58"/>
                  </a:lnTo>
                  <a:lnTo>
                    <a:pt x="53" y="58"/>
                  </a:lnTo>
                  <a:lnTo>
                    <a:pt x="58" y="58"/>
                  </a:lnTo>
                  <a:lnTo>
                    <a:pt x="63" y="56"/>
                  </a:lnTo>
                  <a:lnTo>
                    <a:pt x="67" y="56"/>
                  </a:lnTo>
                  <a:lnTo>
                    <a:pt x="69" y="56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2" y="52"/>
                  </a:lnTo>
                  <a:lnTo>
                    <a:pt x="73" y="49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80" y="50"/>
                  </a:lnTo>
                  <a:lnTo>
                    <a:pt x="79" y="61"/>
                  </a:lnTo>
                  <a:lnTo>
                    <a:pt x="80" y="72"/>
                  </a:lnTo>
                  <a:lnTo>
                    <a:pt x="80" y="79"/>
                  </a:lnTo>
                  <a:lnTo>
                    <a:pt x="79" y="80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5" y="79"/>
                  </a:lnTo>
                  <a:lnTo>
                    <a:pt x="73" y="72"/>
                  </a:lnTo>
                  <a:lnTo>
                    <a:pt x="72" y="70"/>
                  </a:lnTo>
                  <a:lnTo>
                    <a:pt x="71" y="67"/>
                  </a:lnTo>
                  <a:lnTo>
                    <a:pt x="70" y="66"/>
                  </a:lnTo>
                  <a:lnTo>
                    <a:pt x="67" y="65"/>
                  </a:lnTo>
                  <a:lnTo>
                    <a:pt x="64" y="64"/>
                  </a:lnTo>
                  <a:lnTo>
                    <a:pt x="59" y="64"/>
                  </a:lnTo>
                  <a:lnTo>
                    <a:pt x="53" y="64"/>
                  </a:lnTo>
                  <a:lnTo>
                    <a:pt x="42" y="64"/>
                  </a:lnTo>
                  <a:lnTo>
                    <a:pt x="39" y="64"/>
                  </a:lnTo>
                  <a:lnTo>
                    <a:pt x="36" y="64"/>
                  </a:lnTo>
                  <a:lnTo>
                    <a:pt x="35" y="66"/>
                  </a:lnTo>
                  <a:lnTo>
                    <a:pt x="35" y="70"/>
                  </a:lnTo>
                  <a:lnTo>
                    <a:pt x="35" y="96"/>
                  </a:lnTo>
                  <a:lnTo>
                    <a:pt x="36" y="109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5" y="119"/>
                  </a:lnTo>
                  <a:lnTo>
                    <a:pt x="52" y="120"/>
                  </a:lnTo>
                  <a:lnTo>
                    <a:pt x="63" y="120"/>
                  </a:lnTo>
                  <a:lnTo>
                    <a:pt x="75" y="120"/>
                  </a:lnTo>
                  <a:lnTo>
                    <a:pt x="81" y="119"/>
                  </a:lnTo>
                  <a:lnTo>
                    <a:pt x="87" y="118"/>
                  </a:lnTo>
                  <a:lnTo>
                    <a:pt x="91" y="114"/>
                  </a:lnTo>
                  <a:lnTo>
                    <a:pt x="95" y="108"/>
                  </a:lnTo>
                  <a:lnTo>
                    <a:pt x="100" y="99"/>
                  </a:lnTo>
                  <a:lnTo>
                    <a:pt x="102" y="98"/>
                  </a:lnTo>
                  <a:lnTo>
                    <a:pt x="104" y="99"/>
                  </a:lnTo>
                  <a:lnTo>
                    <a:pt x="105" y="100"/>
                  </a:lnTo>
                  <a:lnTo>
                    <a:pt x="103" y="109"/>
                  </a:lnTo>
                  <a:lnTo>
                    <a:pt x="100" y="119"/>
                  </a:lnTo>
                  <a:lnTo>
                    <a:pt x="96" y="126"/>
                  </a:lnTo>
                  <a:lnTo>
                    <a:pt x="45" y="126"/>
                  </a:lnTo>
                  <a:lnTo>
                    <a:pt x="28" y="126"/>
                  </a:lnTo>
                  <a:lnTo>
                    <a:pt x="16" y="126"/>
                  </a:lnTo>
                  <a:lnTo>
                    <a:pt x="1" y="126"/>
                  </a:lnTo>
                  <a:lnTo>
                    <a:pt x="1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8" y="122"/>
                  </a:lnTo>
                  <a:lnTo>
                    <a:pt x="15" y="120"/>
                  </a:lnTo>
                  <a:lnTo>
                    <a:pt x="18" y="116"/>
                  </a:lnTo>
                  <a:lnTo>
                    <a:pt x="19" y="110"/>
                  </a:lnTo>
                  <a:lnTo>
                    <a:pt x="20" y="98"/>
                  </a:lnTo>
                  <a:lnTo>
                    <a:pt x="20" y="29"/>
                  </a:lnTo>
                  <a:lnTo>
                    <a:pt x="19" y="17"/>
                  </a:lnTo>
                  <a:lnTo>
                    <a:pt x="18" y="10"/>
                  </a:lnTo>
                  <a:lnTo>
                    <a:pt x="15" y="6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4820" y="4042"/>
              <a:ext cx="51" cy="63"/>
            </a:xfrm>
            <a:custGeom>
              <a:avLst/>
              <a:gdLst>
                <a:gd name="T0" fmla="*/ 16 w 104"/>
                <a:gd name="T1" fmla="*/ 0 h 126"/>
                <a:gd name="T2" fmla="*/ 62 w 104"/>
                <a:gd name="T3" fmla="*/ 0 h 126"/>
                <a:gd name="T4" fmla="*/ 83 w 104"/>
                <a:gd name="T5" fmla="*/ 0 h 126"/>
                <a:gd name="T6" fmla="*/ 90 w 104"/>
                <a:gd name="T7" fmla="*/ 5 h 126"/>
                <a:gd name="T8" fmla="*/ 92 w 104"/>
                <a:gd name="T9" fmla="*/ 25 h 126"/>
                <a:gd name="T10" fmla="*/ 90 w 104"/>
                <a:gd name="T11" fmla="*/ 26 h 126"/>
                <a:gd name="T12" fmla="*/ 86 w 104"/>
                <a:gd name="T13" fmla="*/ 25 h 126"/>
                <a:gd name="T14" fmla="*/ 80 w 104"/>
                <a:gd name="T15" fmla="*/ 11 h 126"/>
                <a:gd name="T16" fmla="*/ 65 w 104"/>
                <a:gd name="T17" fmla="*/ 6 h 126"/>
                <a:gd name="T18" fmla="*/ 40 w 104"/>
                <a:gd name="T19" fmla="*/ 6 h 126"/>
                <a:gd name="T20" fmla="*/ 35 w 104"/>
                <a:gd name="T21" fmla="*/ 6 h 126"/>
                <a:gd name="T22" fmla="*/ 34 w 104"/>
                <a:gd name="T23" fmla="*/ 10 h 126"/>
                <a:gd name="T24" fmla="*/ 34 w 104"/>
                <a:gd name="T25" fmla="*/ 52 h 126"/>
                <a:gd name="T26" fmla="*/ 35 w 104"/>
                <a:gd name="T27" fmla="*/ 56 h 126"/>
                <a:gd name="T28" fmla="*/ 37 w 104"/>
                <a:gd name="T29" fmla="*/ 58 h 126"/>
                <a:gd name="T30" fmla="*/ 52 w 104"/>
                <a:gd name="T31" fmla="*/ 58 h 126"/>
                <a:gd name="T32" fmla="*/ 62 w 104"/>
                <a:gd name="T33" fmla="*/ 56 h 126"/>
                <a:gd name="T34" fmla="*/ 68 w 104"/>
                <a:gd name="T35" fmla="*/ 56 h 126"/>
                <a:gd name="T36" fmla="*/ 71 w 104"/>
                <a:gd name="T37" fmla="*/ 54 h 126"/>
                <a:gd name="T38" fmla="*/ 72 w 104"/>
                <a:gd name="T39" fmla="*/ 49 h 126"/>
                <a:gd name="T40" fmla="*/ 76 w 104"/>
                <a:gd name="T41" fmla="*/ 41 h 126"/>
                <a:gd name="T42" fmla="*/ 78 w 104"/>
                <a:gd name="T43" fmla="*/ 41 h 126"/>
                <a:gd name="T44" fmla="*/ 79 w 104"/>
                <a:gd name="T45" fmla="*/ 50 h 126"/>
                <a:gd name="T46" fmla="*/ 79 w 104"/>
                <a:gd name="T47" fmla="*/ 72 h 126"/>
                <a:gd name="T48" fmla="*/ 78 w 104"/>
                <a:gd name="T49" fmla="*/ 80 h 126"/>
                <a:gd name="T50" fmla="*/ 76 w 104"/>
                <a:gd name="T51" fmla="*/ 80 h 126"/>
                <a:gd name="T52" fmla="*/ 72 w 104"/>
                <a:gd name="T53" fmla="*/ 72 h 126"/>
                <a:gd name="T54" fmla="*/ 70 w 104"/>
                <a:gd name="T55" fmla="*/ 67 h 126"/>
                <a:gd name="T56" fmla="*/ 67 w 104"/>
                <a:gd name="T57" fmla="*/ 65 h 126"/>
                <a:gd name="T58" fmla="*/ 58 w 104"/>
                <a:gd name="T59" fmla="*/ 64 h 126"/>
                <a:gd name="T60" fmla="*/ 41 w 104"/>
                <a:gd name="T61" fmla="*/ 64 h 126"/>
                <a:gd name="T62" fmla="*/ 35 w 104"/>
                <a:gd name="T63" fmla="*/ 64 h 126"/>
                <a:gd name="T64" fmla="*/ 34 w 104"/>
                <a:gd name="T65" fmla="*/ 70 h 126"/>
                <a:gd name="T66" fmla="*/ 35 w 104"/>
                <a:gd name="T67" fmla="*/ 109 h 126"/>
                <a:gd name="T68" fmla="*/ 41 w 104"/>
                <a:gd name="T69" fmla="*/ 118 h 126"/>
                <a:gd name="T70" fmla="*/ 50 w 104"/>
                <a:gd name="T71" fmla="*/ 120 h 126"/>
                <a:gd name="T72" fmla="*/ 73 w 104"/>
                <a:gd name="T73" fmla="*/ 120 h 126"/>
                <a:gd name="T74" fmla="*/ 85 w 104"/>
                <a:gd name="T75" fmla="*/ 118 h 126"/>
                <a:gd name="T76" fmla="*/ 94 w 104"/>
                <a:gd name="T77" fmla="*/ 108 h 126"/>
                <a:gd name="T78" fmla="*/ 101 w 104"/>
                <a:gd name="T79" fmla="*/ 98 h 126"/>
                <a:gd name="T80" fmla="*/ 104 w 104"/>
                <a:gd name="T81" fmla="*/ 100 h 126"/>
                <a:gd name="T82" fmla="*/ 98 w 104"/>
                <a:gd name="T83" fmla="*/ 119 h 126"/>
                <a:gd name="T84" fmla="*/ 44 w 104"/>
                <a:gd name="T85" fmla="*/ 126 h 126"/>
                <a:gd name="T86" fmla="*/ 16 w 104"/>
                <a:gd name="T87" fmla="*/ 126 h 126"/>
                <a:gd name="T88" fmla="*/ 0 w 104"/>
                <a:gd name="T89" fmla="*/ 126 h 126"/>
                <a:gd name="T90" fmla="*/ 0 w 104"/>
                <a:gd name="T91" fmla="*/ 123 h 126"/>
                <a:gd name="T92" fmla="*/ 7 w 104"/>
                <a:gd name="T93" fmla="*/ 122 h 126"/>
                <a:gd name="T94" fmla="*/ 17 w 104"/>
                <a:gd name="T95" fmla="*/ 116 h 126"/>
                <a:gd name="T96" fmla="*/ 19 w 104"/>
                <a:gd name="T97" fmla="*/ 98 h 126"/>
                <a:gd name="T98" fmla="*/ 19 w 104"/>
                <a:gd name="T99" fmla="*/ 17 h 126"/>
                <a:gd name="T100" fmla="*/ 13 w 104"/>
                <a:gd name="T101" fmla="*/ 6 h 126"/>
                <a:gd name="T102" fmla="*/ 4 w 104"/>
                <a:gd name="T103" fmla="*/ 4 h 126"/>
                <a:gd name="T104" fmla="*/ 4 w 104"/>
                <a:gd name="T105" fmla="*/ 2 h 126"/>
                <a:gd name="T106" fmla="*/ 5 w 104"/>
                <a:gd name="T10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4" h="126">
                  <a:moveTo>
                    <a:pt x="5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62" y="0"/>
                  </a:lnTo>
                  <a:lnTo>
                    <a:pt x="74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0" y="5"/>
                  </a:lnTo>
                  <a:lnTo>
                    <a:pt x="91" y="15"/>
                  </a:lnTo>
                  <a:lnTo>
                    <a:pt x="92" y="25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6" y="25"/>
                  </a:lnTo>
                  <a:lnTo>
                    <a:pt x="84" y="17"/>
                  </a:lnTo>
                  <a:lnTo>
                    <a:pt x="80" y="11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4" y="6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5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41" y="58"/>
                  </a:lnTo>
                  <a:lnTo>
                    <a:pt x="52" y="58"/>
                  </a:lnTo>
                  <a:lnTo>
                    <a:pt x="57" y="58"/>
                  </a:lnTo>
                  <a:lnTo>
                    <a:pt x="62" y="56"/>
                  </a:lnTo>
                  <a:lnTo>
                    <a:pt x="66" y="56"/>
                  </a:lnTo>
                  <a:lnTo>
                    <a:pt x="68" y="56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2" y="52"/>
                  </a:lnTo>
                  <a:lnTo>
                    <a:pt x="72" y="49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50"/>
                  </a:lnTo>
                  <a:lnTo>
                    <a:pt x="79" y="61"/>
                  </a:lnTo>
                  <a:lnTo>
                    <a:pt x="79" y="72"/>
                  </a:lnTo>
                  <a:lnTo>
                    <a:pt x="79" y="79"/>
                  </a:lnTo>
                  <a:lnTo>
                    <a:pt x="78" y="80"/>
                  </a:lnTo>
                  <a:lnTo>
                    <a:pt x="77" y="80"/>
                  </a:lnTo>
                  <a:lnTo>
                    <a:pt x="76" y="80"/>
                  </a:lnTo>
                  <a:lnTo>
                    <a:pt x="74" y="79"/>
                  </a:lnTo>
                  <a:lnTo>
                    <a:pt x="72" y="72"/>
                  </a:lnTo>
                  <a:lnTo>
                    <a:pt x="71" y="70"/>
                  </a:lnTo>
                  <a:lnTo>
                    <a:pt x="70" y="67"/>
                  </a:lnTo>
                  <a:lnTo>
                    <a:pt x="69" y="66"/>
                  </a:lnTo>
                  <a:lnTo>
                    <a:pt x="67" y="65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2" y="64"/>
                  </a:lnTo>
                  <a:lnTo>
                    <a:pt x="41" y="64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4" y="96"/>
                  </a:lnTo>
                  <a:lnTo>
                    <a:pt x="35" y="109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4" y="119"/>
                  </a:lnTo>
                  <a:lnTo>
                    <a:pt x="50" y="120"/>
                  </a:lnTo>
                  <a:lnTo>
                    <a:pt x="61" y="120"/>
                  </a:lnTo>
                  <a:lnTo>
                    <a:pt x="73" y="120"/>
                  </a:lnTo>
                  <a:lnTo>
                    <a:pt x="81" y="119"/>
                  </a:lnTo>
                  <a:lnTo>
                    <a:pt x="85" y="118"/>
                  </a:lnTo>
                  <a:lnTo>
                    <a:pt x="90" y="114"/>
                  </a:lnTo>
                  <a:lnTo>
                    <a:pt x="94" y="108"/>
                  </a:lnTo>
                  <a:lnTo>
                    <a:pt x="100" y="99"/>
                  </a:lnTo>
                  <a:lnTo>
                    <a:pt x="101" y="98"/>
                  </a:lnTo>
                  <a:lnTo>
                    <a:pt x="103" y="99"/>
                  </a:lnTo>
                  <a:lnTo>
                    <a:pt x="104" y="100"/>
                  </a:lnTo>
                  <a:lnTo>
                    <a:pt x="102" y="109"/>
                  </a:lnTo>
                  <a:lnTo>
                    <a:pt x="98" y="119"/>
                  </a:lnTo>
                  <a:lnTo>
                    <a:pt x="95" y="126"/>
                  </a:lnTo>
                  <a:lnTo>
                    <a:pt x="44" y="126"/>
                  </a:lnTo>
                  <a:lnTo>
                    <a:pt x="26" y="126"/>
                  </a:lnTo>
                  <a:lnTo>
                    <a:pt x="16" y="126"/>
                  </a:lnTo>
                  <a:lnTo>
                    <a:pt x="1" y="126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0" y="122"/>
                  </a:lnTo>
                  <a:lnTo>
                    <a:pt x="7" y="122"/>
                  </a:lnTo>
                  <a:lnTo>
                    <a:pt x="13" y="120"/>
                  </a:lnTo>
                  <a:lnTo>
                    <a:pt x="17" y="116"/>
                  </a:lnTo>
                  <a:lnTo>
                    <a:pt x="19" y="110"/>
                  </a:lnTo>
                  <a:lnTo>
                    <a:pt x="19" y="98"/>
                  </a:lnTo>
                  <a:lnTo>
                    <a:pt x="19" y="29"/>
                  </a:lnTo>
                  <a:lnTo>
                    <a:pt x="19" y="17"/>
                  </a:lnTo>
                  <a:lnTo>
                    <a:pt x="17" y="10"/>
                  </a:lnTo>
                  <a:lnTo>
                    <a:pt x="13" y="6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7"/>
            <p:cNvSpPr>
              <a:spLocks noEditPoints="1"/>
            </p:cNvSpPr>
            <p:nvPr/>
          </p:nvSpPr>
          <p:spPr bwMode="auto">
            <a:xfrm>
              <a:off x="4879" y="4042"/>
              <a:ext cx="61" cy="64"/>
            </a:xfrm>
            <a:custGeom>
              <a:avLst/>
              <a:gdLst>
                <a:gd name="T0" fmla="*/ 39 w 122"/>
                <a:gd name="T1" fmla="*/ 5 h 128"/>
                <a:gd name="T2" fmla="*/ 34 w 122"/>
                <a:gd name="T3" fmla="*/ 6 h 128"/>
                <a:gd name="T4" fmla="*/ 33 w 122"/>
                <a:gd name="T5" fmla="*/ 10 h 128"/>
                <a:gd name="T6" fmla="*/ 33 w 122"/>
                <a:gd name="T7" fmla="*/ 56 h 128"/>
                <a:gd name="T8" fmla="*/ 33 w 122"/>
                <a:gd name="T9" fmla="*/ 61 h 128"/>
                <a:gd name="T10" fmla="*/ 34 w 122"/>
                <a:gd name="T11" fmla="*/ 63 h 128"/>
                <a:gd name="T12" fmla="*/ 37 w 122"/>
                <a:gd name="T13" fmla="*/ 63 h 128"/>
                <a:gd name="T14" fmla="*/ 46 w 122"/>
                <a:gd name="T15" fmla="*/ 63 h 128"/>
                <a:gd name="T16" fmla="*/ 66 w 122"/>
                <a:gd name="T17" fmla="*/ 59 h 128"/>
                <a:gd name="T18" fmla="*/ 74 w 122"/>
                <a:gd name="T19" fmla="*/ 46 h 128"/>
                <a:gd name="T20" fmla="*/ 74 w 122"/>
                <a:gd name="T21" fmla="*/ 26 h 128"/>
                <a:gd name="T22" fmla="*/ 65 w 122"/>
                <a:gd name="T23" fmla="*/ 12 h 128"/>
                <a:gd name="T24" fmla="*/ 45 w 122"/>
                <a:gd name="T25" fmla="*/ 5 h 128"/>
                <a:gd name="T26" fmla="*/ 57 w 122"/>
                <a:gd name="T27" fmla="*/ 0 h 128"/>
                <a:gd name="T28" fmla="*/ 77 w 122"/>
                <a:gd name="T29" fmla="*/ 5 h 128"/>
                <a:gd name="T30" fmla="*/ 91 w 122"/>
                <a:gd name="T31" fmla="*/ 21 h 128"/>
                <a:gd name="T32" fmla="*/ 91 w 122"/>
                <a:gd name="T33" fmla="*/ 44 h 128"/>
                <a:gd name="T34" fmla="*/ 77 w 122"/>
                <a:gd name="T35" fmla="*/ 60 h 128"/>
                <a:gd name="T36" fmla="*/ 69 w 122"/>
                <a:gd name="T37" fmla="*/ 65 h 128"/>
                <a:gd name="T38" fmla="*/ 70 w 122"/>
                <a:gd name="T39" fmla="*/ 68 h 128"/>
                <a:gd name="T40" fmla="*/ 90 w 122"/>
                <a:gd name="T41" fmla="*/ 99 h 128"/>
                <a:gd name="T42" fmla="*/ 108 w 122"/>
                <a:gd name="T43" fmla="*/ 120 h 128"/>
                <a:gd name="T44" fmla="*/ 117 w 122"/>
                <a:gd name="T45" fmla="*/ 124 h 128"/>
                <a:gd name="T46" fmla="*/ 122 w 122"/>
                <a:gd name="T47" fmla="*/ 125 h 128"/>
                <a:gd name="T48" fmla="*/ 121 w 122"/>
                <a:gd name="T49" fmla="*/ 127 h 128"/>
                <a:gd name="T50" fmla="*/ 117 w 122"/>
                <a:gd name="T51" fmla="*/ 128 h 128"/>
                <a:gd name="T52" fmla="*/ 102 w 122"/>
                <a:gd name="T53" fmla="*/ 127 h 128"/>
                <a:gd name="T54" fmla="*/ 83 w 122"/>
                <a:gd name="T55" fmla="*/ 116 h 128"/>
                <a:gd name="T56" fmla="*/ 68 w 122"/>
                <a:gd name="T57" fmla="*/ 96 h 128"/>
                <a:gd name="T58" fmla="*/ 55 w 122"/>
                <a:gd name="T59" fmla="*/ 75 h 128"/>
                <a:gd name="T60" fmla="*/ 51 w 122"/>
                <a:gd name="T61" fmla="*/ 72 h 128"/>
                <a:gd name="T62" fmla="*/ 46 w 122"/>
                <a:gd name="T63" fmla="*/ 70 h 128"/>
                <a:gd name="T64" fmla="*/ 37 w 122"/>
                <a:gd name="T65" fmla="*/ 70 h 128"/>
                <a:gd name="T66" fmla="*/ 33 w 122"/>
                <a:gd name="T67" fmla="*/ 71 h 128"/>
                <a:gd name="T68" fmla="*/ 33 w 122"/>
                <a:gd name="T69" fmla="*/ 74 h 128"/>
                <a:gd name="T70" fmla="*/ 33 w 122"/>
                <a:gd name="T71" fmla="*/ 110 h 128"/>
                <a:gd name="T72" fmla="*/ 37 w 122"/>
                <a:gd name="T73" fmla="*/ 120 h 128"/>
                <a:gd name="T74" fmla="*/ 48 w 122"/>
                <a:gd name="T75" fmla="*/ 122 h 128"/>
                <a:gd name="T76" fmla="*/ 48 w 122"/>
                <a:gd name="T77" fmla="*/ 124 h 128"/>
                <a:gd name="T78" fmla="*/ 47 w 122"/>
                <a:gd name="T79" fmla="*/ 126 h 128"/>
                <a:gd name="T80" fmla="*/ 25 w 122"/>
                <a:gd name="T81" fmla="*/ 126 h 128"/>
                <a:gd name="T82" fmla="*/ 1 w 122"/>
                <a:gd name="T83" fmla="*/ 126 h 128"/>
                <a:gd name="T84" fmla="*/ 0 w 122"/>
                <a:gd name="T85" fmla="*/ 124 h 128"/>
                <a:gd name="T86" fmla="*/ 6 w 122"/>
                <a:gd name="T87" fmla="*/ 122 h 128"/>
                <a:gd name="T88" fmla="*/ 15 w 122"/>
                <a:gd name="T89" fmla="*/ 116 h 128"/>
                <a:gd name="T90" fmla="*/ 17 w 122"/>
                <a:gd name="T91" fmla="*/ 98 h 128"/>
                <a:gd name="T92" fmla="*/ 17 w 122"/>
                <a:gd name="T93" fmla="*/ 18 h 128"/>
                <a:gd name="T94" fmla="*/ 13 w 122"/>
                <a:gd name="T95" fmla="*/ 7 h 128"/>
                <a:gd name="T96" fmla="*/ 2 w 122"/>
                <a:gd name="T97" fmla="*/ 6 h 128"/>
                <a:gd name="T98" fmla="*/ 1 w 122"/>
                <a:gd name="T99" fmla="*/ 3 h 128"/>
                <a:gd name="T100" fmla="*/ 2 w 122"/>
                <a:gd name="T101" fmla="*/ 1 h 128"/>
                <a:gd name="T102" fmla="*/ 29 w 122"/>
                <a:gd name="T10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2" h="128">
                  <a:moveTo>
                    <a:pt x="45" y="5"/>
                  </a:moveTo>
                  <a:lnTo>
                    <a:pt x="39" y="5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56"/>
                  </a:lnTo>
                  <a:lnTo>
                    <a:pt x="33" y="60"/>
                  </a:lnTo>
                  <a:lnTo>
                    <a:pt x="33" y="61"/>
                  </a:lnTo>
                  <a:lnTo>
                    <a:pt x="33" y="63"/>
                  </a:lnTo>
                  <a:lnTo>
                    <a:pt x="34" y="63"/>
                  </a:lnTo>
                  <a:lnTo>
                    <a:pt x="35" y="63"/>
                  </a:lnTo>
                  <a:lnTo>
                    <a:pt x="37" y="63"/>
                  </a:lnTo>
                  <a:lnTo>
                    <a:pt x="42" y="63"/>
                  </a:lnTo>
                  <a:lnTo>
                    <a:pt x="46" y="63"/>
                  </a:lnTo>
                  <a:lnTo>
                    <a:pt x="57" y="63"/>
                  </a:lnTo>
                  <a:lnTo>
                    <a:pt x="66" y="59"/>
                  </a:lnTo>
                  <a:lnTo>
                    <a:pt x="71" y="53"/>
                  </a:lnTo>
                  <a:lnTo>
                    <a:pt x="74" y="46"/>
                  </a:lnTo>
                  <a:lnTo>
                    <a:pt x="75" y="35"/>
                  </a:lnTo>
                  <a:lnTo>
                    <a:pt x="74" y="26"/>
                  </a:lnTo>
                  <a:lnTo>
                    <a:pt x="71" y="18"/>
                  </a:lnTo>
                  <a:lnTo>
                    <a:pt x="65" y="12"/>
                  </a:lnTo>
                  <a:lnTo>
                    <a:pt x="56" y="7"/>
                  </a:lnTo>
                  <a:lnTo>
                    <a:pt x="45" y="5"/>
                  </a:lnTo>
                  <a:close/>
                  <a:moveTo>
                    <a:pt x="45" y="0"/>
                  </a:moveTo>
                  <a:lnTo>
                    <a:pt x="57" y="0"/>
                  </a:lnTo>
                  <a:lnTo>
                    <a:pt x="68" y="2"/>
                  </a:lnTo>
                  <a:lnTo>
                    <a:pt x="77" y="5"/>
                  </a:lnTo>
                  <a:lnTo>
                    <a:pt x="85" y="12"/>
                  </a:lnTo>
                  <a:lnTo>
                    <a:pt x="91" y="21"/>
                  </a:lnTo>
                  <a:lnTo>
                    <a:pt x="93" y="33"/>
                  </a:lnTo>
                  <a:lnTo>
                    <a:pt x="91" y="44"/>
                  </a:lnTo>
                  <a:lnTo>
                    <a:pt x="84" y="53"/>
                  </a:lnTo>
                  <a:lnTo>
                    <a:pt x="77" y="60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7"/>
                  </a:lnTo>
                  <a:lnTo>
                    <a:pt x="70" y="68"/>
                  </a:lnTo>
                  <a:lnTo>
                    <a:pt x="81" y="85"/>
                  </a:lnTo>
                  <a:lnTo>
                    <a:pt x="90" y="99"/>
                  </a:lnTo>
                  <a:lnTo>
                    <a:pt x="99" y="110"/>
                  </a:lnTo>
                  <a:lnTo>
                    <a:pt x="108" y="120"/>
                  </a:lnTo>
                  <a:lnTo>
                    <a:pt x="113" y="122"/>
                  </a:lnTo>
                  <a:lnTo>
                    <a:pt x="117" y="124"/>
                  </a:lnTo>
                  <a:lnTo>
                    <a:pt x="121" y="125"/>
                  </a:lnTo>
                  <a:lnTo>
                    <a:pt x="122" y="125"/>
                  </a:lnTo>
                  <a:lnTo>
                    <a:pt x="122" y="126"/>
                  </a:lnTo>
                  <a:lnTo>
                    <a:pt x="121" y="127"/>
                  </a:lnTo>
                  <a:lnTo>
                    <a:pt x="119" y="127"/>
                  </a:lnTo>
                  <a:lnTo>
                    <a:pt x="117" y="128"/>
                  </a:lnTo>
                  <a:lnTo>
                    <a:pt x="114" y="128"/>
                  </a:lnTo>
                  <a:lnTo>
                    <a:pt x="102" y="127"/>
                  </a:lnTo>
                  <a:lnTo>
                    <a:pt x="93" y="123"/>
                  </a:lnTo>
                  <a:lnTo>
                    <a:pt x="83" y="116"/>
                  </a:lnTo>
                  <a:lnTo>
                    <a:pt x="73" y="104"/>
                  </a:lnTo>
                  <a:lnTo>
                    <a:pt x="68" y="96"/>
                  </a:lnTo>
                  <a:lnTo>
                    <a:pt x="61" y="85"/>
                  </a:lnTo>
                  <a:lnTo>
                    <a:pt x="55" y="75"/>
                  </a:lnTo>
                  <a:lnTo>
                    <a:pt x="54" y="73"/>
                  </a:lnTo>
                  <a:lnTo>
                    <a:pt x="51" y="72"/>
                  </a:lnTo>
                  <a:lnTo>
                    <a:pt x="48" y="71"/>
                  </a:lnTo>
                  <a:lnTo>
                    <a:pt x="46" y="70"/>
                  </a:lnTo>
                  <a:lnTo>
                    <a:pt x="42" y="70"/>
                  </a:lnTo>
                  <a:lnTo>
                    <a:pt x="37" y="70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4"/>
                  </a:lnTo>
                  <a:lnTo>
                    <a:pt x="33" y="98"/>
                  </a:lnTo>
                  <a:lnTo>
                    <a:pt x="33" y="110"/>
                  </a:lnTo>
                  <a:lnTo>
                    <a:pt x="34" y="116"/>
                  </a:lnTo>
                  <a:lnTo>
                    <a:pt x="37" y="120"/>
                  </a:lnTo>
                  <a:lnTo>
                    <a:pt x="44" y="122"/>
                  </a:lnTo>
                  <a:lnTo>
                    <a:pt x="48" y="122"/>
                  </a:lnTo>
                  <a:lnTo>
                    <a:pt x="48" y="123"/>
                  </a:lnTo>
                  <a:lnTo>
                    <a:pt x="48" y="124"/>
                  </a:lnTo>
                  <a:lnTo>
                    <a:pt x="48" y="126"/>
                  </a:lnTo>
                  <a:lnTo>
                    <a:pt x="47" y="126"/>
                  </a:lnTo>
                  <a:lnTo>
                    <a:pt x="36" y="126"/>
                  </a:lnTo>
                  <a:lnTo>
                    <a:pt x="25" y="126"/>
                  </a:lnTo>
                  <a:lnTo>
                    <a:pt x="13" y="126"/>
                  </a:lnTo>
                  <a:lnTo>
                    <a:pt x="1" y="126"/>
                  </a:lnTo>
                  <a:lnTo>
                    <a:pt x="0" y="125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6" y="122"/>
                  </a:lnTo>
                  <a:lnTo>
                    <a:pt x="12" y="120"/>
                  </a:lnTo>
                  <a:lnTo>
                    <a:pt x="15" y="116"/>
                  </a:lnTo>
                  <a:lnTo>
                    <a:pt x="17" y="110"/>
                  </a:lnTo>
                  <a:lnTo>
                    <a:pt x="17" y="98"/>
                  </a:lnTo>
                  <a:lnTo>
                    <a:pt x="17" y="29"/>
                  </a:lnTo>
                  <a:lnTo>
                    <a:pt x="17" y="18"/>
                  </a:lnTo>
                  <a:lnTo>
                    <a:pt x="15" y="12"/>
                  </a:lnTo>
                  <a:lnTo>
                    <a:pt x="13" y="7"/>
                  </a:lnTo>
                  <a:lnTo>
                    <a:pt x="8" y="6"/>
                  </a:lnTo>
                  <a:lnTo>
                    <a:pt x="2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1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4947" y="4042"/>
              <a:ext cx="25" cy="63"/>
            </a:xfrm>
            <a:custGeom>
              <a:avLst/>
              <a:gdLst>
                <a:gd name="T0" fmla="*/ 2 w 51"/>
                <a:gd name="T1" fmla="*/ 0 h 126"/>
                <a:gd name="T2" fmla="*/ 15 w 51"/>
                <a:gd name="T3" fmla="*/ 0 h 126"/>
                <a:gd name="T4" fmla="*/ 26 w 51"/>
                <a:gd name="T5" fmla="*/ 0 h 126"/>
                <a:gd name="T6" fmla="*/ 38 w 51"/>
                <a:gd name="T7" fmla="*/ 0 h 126"/>
                <a:gd name="T8" fmla="*/ 50 w 51"/>
                <a:gd name="T9" fmla="*/ 0 h 126"/>
                <a:gd name="T10" fmla="*/ 51 w 51"/>
                <a:gd name="T11" fmla="*/ 1 h 126"/>
                <a:gd name="T12" fmla="*/ 51 w 51"/>
                <a:gd name="T13" fmla="*/ 2 h 126"/>
                <a:gd name="T14" fmla="*/ 51 w 51"/>
                <a:gd name="T15" fmla="*/ 3 h 126"/>
                <a:gd name="T16" fmla="*/ 51 w 51"/>
                <a:gd name="T17" fmla="*/ 4 h 126"/>
                <a:gd name="T18" fmla="*/ 45 w 51"/>
                <a:gd name="T19" fmla="*/ 4 h 126"/>
                <a:gd name="T20" fmla="*/ 39 w 51"/>
                <a:gd name="T21" fmla="*/ 6 h 126"/>
                <a:gd name="T22" fmla="*/ 35 w 51"/>
                <a:gd name="T23" fmla="*/ 10 h 126"/>
                <a:gd name="T24" fmla="*/ 34 w 51"/>
                <a:gd name="T25" fmla="*/ 17 h 126"/>
                <a:gd name="T26" fmla="*/ 33 w 51"/>
                <a:gd name="T27" fmla="*/ 29 h 126"/>
                <a:gd name="T28" fmla="*/ 33 w 51"/>
                <a:gd name="T29" fmla="*/ 97 h 126"/>
                <a:gd name="T30" fmla="*/ 34 w 51"/>
                <a:gd name="T31" fmla="*/ 109 h 126"/>
                <a:gd name="T32" fmla="*/ 35 w 51"/>
                <a:gd name="T33" fmla="*/ 116 h 126"/>
                <a:gd name="T34" fmla="*/ 39 w 51"/>
                <a:gd name="T35" fmla="*/ 120 h 126"/>
                <a:gd name="T36" fmla="*/ 45 w 51"/>
                <a:gd name="T37" fmla="*/ 122 h 126"/>
                <a:gd name="T38" fmla="*/ 51 w 51"/>
                <a:gd name="T39" fmla="*/ 122 h 126"/>
                <a:gd name="T40" fmla="*/ 51 w 51"/>
                <a:gd name="T41" fmla="*/ 123 h 126"/>
                <a:gd name="T42" fmla="*/ 51 w 51"/>
                <a:gd name="T43" fmla="*/ 124 h 126"/>
                <a:gd name="T44" fmla="*/ 51 w 51"/>
                <a:gd name="T45" fmla="*/ 126 h 126"/>
                <a:gd name="T46" fmla="*/ 50 w 51"/>
                <a:gd name="T47" fmla="*/ 126 h 126"/>
                <a:gd name="T48" fmla="*/ 38 w 51"/>
                <a:gd name="T49" fmla="*/ 126 h 126"/>
                <a:gd name="T50" fmla="*/ 26 w 51"/>
                <a:gd name="T51" fmla="*/ 126 h 126"/>
                <a:gd name="T52" fmla="*/ 15 w 51"/>
                <a:gd name="T53" fmla="*/ 126 h 126"/>
                <a:gd name="T54" fmla="*/ 2 w 51"/>
                <a:gd name="T55" fmla="*/ 126 h 126"/>
                <a:gd name="T56" fmla="*/ 2 w 51"/>
                <a:gd name="T57" fmla="*/ 126 h 126"/>
                <a:gd name="T58" fmla="*/ 0 w 51"/>
                <a:gd name="T59" fmla="*/ 124 h 126"/>
                <a:gd name="T60" fmla="*/ 0 w 51"/>
                <a:gd name="T61" fmla="*/ 123 h 126"/>
                <a:gd name="T62" fmla="*/ 2 w 51"/>
                <a:gd name="T63" fmla="*/ 122 h 126"/>
                <a:gd name="T64" fmla="*/ 6 w 51"/>
                <a:gd name="T65" fmla="*/ 122 h 126"/>
                <a:gd name="T66" fmla="*/ 12 w 51"/>
                <a:gd name="T67" fmla="*/ 120 h 126"/>
                <a:gd name="T68" fmla="*/ 17 w 51"/>
                <a:gd name="T69" fmla="*/ 116 h 126"/>
                <a:gd name="T70" fmla="*/ 18 w 51"/>
                <a:gd name="T71" fmla="*/ 109 h 126"/>
                <a:gd name="T72" fmla="*/ 18 w 51"/>
                <a:gd name="T73" fmla="*/ 97 h 126"/>
                <a:gd name="T74" fmla="*/ 18 w 51"/>
                <a:gd name="T75" fmla="*/ 29 h 126"/>
                <a:gd name="T76" fmla="*/ 18 w 51"/>
                <a:gd name="T77" fmla="*/ 17 h 126"/>
                <a:gd name="T78" fmla="*/ 17 w 51"/>
                <a:gd name="T79" fmla="*/ 10 h 126"/>
                <a:gd name="T80" fmla="*/ 12 w 51"/>
                <a:gd name="T81" fmla="*/ 6 h 126"/>
                <a:gd name="T82" fmla="*/ 6 w 51"/>
                <a:gd name="T83" fmla="*/ 4 h 126"/>
                <a:gd name="T84" fmla="*/ 2 w 51"/>
                <a:gd name="T85" fmla="*/ 4 h 126"/>
                <a:gd name="T86" fmla="*/ 0 w 51"/>
                <a:gd name="T87" fmla="*/ 3 h 126"/>
                <a:gd name="T88" fmla="*/ 0 w 51"/>
                <a:gd name="T89" fmla="*/ 2 h 126"/>
                <a:gd name="T90" fmla="*/ 2 w 51"/>
                <a:gd name="T91" fmla="*/ 1 h 126"/>
                <a:gd name="T92" fmla="*/ 2 w 51"/>
                <a:gd name="T9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" h="126">
                  <a:moveTo>
                    <a:pt x="2" y="0"/>
                  </a:moveTo>
                  <a:lnTo>
                    <a:pt x="15" y="0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45" y="4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34" y="17"/>
                  </a:lnTo>
                  <a:lnTo>
                    <a:pt x="33" y="29"/>
                  </a:lnTo>
                  <a:lnTo>
                    <a:pt x="33" y="97"/>
                  </a:lnTo>
                  <a:lnTo>
                    <a:pt x="34" y="109"/>
                  </a:lnTo>
                  <a:lnTo>
                    <a:pt x="35" y="116"/>
                  </a:lnTo>
                  <a:lnTo>
                    <a:pt x="39" y="120"/>
                  </a:lnTo>
                  <a:lnTo>
                    <a:pt x="45" y="122"/>
                  </a:lnTo>
                  <a:lnTo>
                    <a:pt x="51" y="122"/>
                  </a:lnTo>
                  <a:lnTo>
                    <a:pt x="51" y="123"/>
                  </a:lnTo>
                  <a:lnTo>
                    <a:pt x="51" y="124"/>
                  </a:lnTo>
                  <a:lnTo>
                    <a:pt x="51" y="126"/>
                  </a:lnTo>
                  <a:lnTo>
                    <a:pt x="50" y="126"/>
                  </a:lnTo>
                  <a:lnTo>
                    <a:pt x="38" y="126"/>
                  </a:lnTo>
                  <a:lnTo>
                    <a:pt x="26" y="126"/>
                  </a:lnTo>
                  <a:lnTo>
                    <a:pt x="15" y="126"/>
                  </a:lnTo>
                  <a:lnTo>
                    <a:pt x="2" y="126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2" y="122"/>
                  </a:lnTo>
                  <a:lnTo>
                    <a:pt x="6" y="122"/>
                  </a:lnTo>
                  <a:lnTo>
                    <a:pt x="12" y="120"/>
                  </a:lnTo>
                  <a:lnTo>
                    <a:pt x="17" y="116"/>
                  </a:lnTo>
                  <a:lnTo>
                    <a:pt x="18" y="109"/>
                  </a:lnTo>
                  <a:lnTo>
                    <a:pt x="18" y="97"/>
                  </a:lnTo>
                  <a:lnTo>
                    <a:pt x="18" y="29"/>
                  </a:lnTo>
                  <a:lnTo>
                    <a:pt x="18" y="17"/>
                  </a:lnTo>
                  <a:lnTo>
                    <a:pt x="17" y="10"/>
                  </a:lnTo>
                  <a:lnTo>
                    <a:pt x="12" y="6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4981" y="4042"/>
              <a:ext cx="70" cy="65"/>
            </a:xfrm>
            <a:custGeom>
              <a:avLst/>
              <a:gdLst>
                <a:gd name="T0" fmla="*/ 10 w 141"/>
                <a:gd name="T1" fmla="*/ 0 h 130"/>
                <a:gd name="T2" fmla="*/ 23 w 141"/>
                <a:gd name="T3" fmla="*/ 0 h 130"/>
                <a:gd name="T4" fmla="*/ 32 w 141"/>
                <a:gd name="T5" fmla="*/ 0 h 130"/>
                <a:gd name="T6" fmla="*/ 44 w 141"/>
                <a:gd name="T7" fmla="*/ 16 h 130"/>
                <a:gd name="T8" fmla="*/ 59 w 141"/>
                <a:gd name="T9" fmla="*/ 36 h 130"/>
                <a:gd name="T10" fmla="*/ 83 w 141"/>
                <a:gd name="T11" fmla="*/ 62 h 130"/>
                <a:gd name="T12" fmla="*/ 106 w 141"/>
                <a:gd name="T13" fmla="*/ 87 h 130"/>
                <a:gd name="T14" fmla="*/ 115 w 141"/>
                <a:gd name="T15" fmla="*/ 97 h 130"/>
                <a:gd name="T16" fmla="*/ 116 w 141"/>
                <a:gd name="T17" fmla="*/ 92 h 130"/>
                <a:gd name="T18" fmla="*/ 116 w 141"/>
                <a:gd name="T19" fmla="*/ 48 h 130"/>
                <a:gd name="T20" fmla="*/ 116 w 141"/>
                <a:gd name="T21" fmla="*/ 27 h 130"/>
                <a:gd name="T22" fmla="*/ 113 w 141"/>
                <a:gd name="T23" fmla="*/ 9 h 130"/>
                <a:gd name="T24" fmla="*/ 108 w 141"/>
                <a:gd name="T25" fmla="*/ 6 h 130"/>
                <a:gd name="T26" fmla="*/ 101 w 141"/>
                <a:gd name="T27" fmla="*/ 4 h 130"/>
                <a:gd name="T28" fmla="*/ 96 w 141"/>
                <a:gd name="T29" fmla="*/ 3 h 130"/>
                <a:gd name="T30" fmla="*/ 96 w 141"/>
                <a:gd name="T31" fmla="*/ 0 h 130"/>
                <a:gd name="T32" fmla="*/ 109 w 141"/>
                <a:gd name="T33" fmla="*/ 0 h 130"/>
                <a:gd name="T34" fmla="*/ 130 w 141"/>
                <a:gd name="T35" fmla="*/ 0 h 130"/>
                <a:gd name="T36" fmla="*/ 141 w 141"/>
                <a:gd name="T37" fmla="*/ 1 h 130"/>
                <a:gd name="T38" fmla="*/ 140 w 141"/>
                <a:gd name="T39" fmla="*/ 4 h 130"/>
                <a:gd name="T40" fmla="*/ 132 w 141"/>
                <a:gd name="T41" fmla="*/ 5 h 130"/>
                <a:gd name="T42" fmla="*/ 127 w 141"/>
                <a:gd name="T43" fmla="*/ 9 h 130"/>
                <a:gd name="T44" fmla="*/ 123 w 141"/>
                <a:gd name="T45" fmla="*/ 28 h 130"/>
                <a:gd name="T46" fmla="*/ 123 w 141"/>
                <a:gd name="T47" fmla="*/ 48 h 130"/>
                <a:gd name="T48" fmla="*/ 123 w 141"/>
                <a:gd name="T49" fmla="*/ 101 h 130"/>
                <a:gd name="T50" fmla="*/ 125 w 141"/>
                <a:gd name="T51" fmla="*/ 121 h 130"/>
                <a:gd name="T52" fmla="*/ 123 w 141"/>
                <a:gd name="T53" fmla="*/ 128 h 130"/>
                <a:gd name="T54" fmla="*/ 120 w 141"/>
                <a:gd name="T55" fmla="*/ 130 h 130"/>
                <a:gd name="T56" fmla="*/ 116 w 141"/>
                <a:gd name="T57" fmla="*/ 123 h 130"/>
                <a:gd name="T58" fmla="*/ 105 w 141"/>
                <a:gd name="T59" fmla="*/ 110 h 130"/>
                <a:gd name="T60" fmla="*/ 51 w 141"/>
                <a:gd name="T61" fmla="*/ 50 h 130"/>
                <a:gd name="T62" fmla="*/ 41 w 141"/>
                <a:gd name="T63" fmla="*/ 37 h 130"/>
                <a:gd name="T64" fmla="*/ 30 w 141"/>
                <a:gd name="T65" fmla="*/ 24 h 130"/>
                <a:gd name="T66" fmla="*/ 29 w 141"/>
                <a:gd name="T67" fmla="*/ 27 h 130"/>
                <a:gd name="T68" fmla="*/ 29 w 141"/>
                <a:gd name="T69" fmla="*/ 37 h 130"/>
                <a:gd name="T70" fmla="*/ 29 w 141"/>
                <a:gd name="T71" fmla="*/ 87 h 130"/>
                <a:gd name="T72" fmla="*/ 30 w 141"/>
                <a:gd name="T73" fmla="*/ 111 h 130"/>
                <a:gd name="T74" fmla="*/ 33 w 141"/>
                <a:gd name="T75" fmla="*/ 120 h 130"/>
                <a:gd name="T76" fmla="*/ 38 w 141"/>
                <a:gd name="T77" fmla="*/ 121 h 130"/>
                <a:gd name="T78" fmla="*/ 47 w 141"/>
                <a:gd name="T79" fmla="*/ 122 h 130"/>
                <a:gd name="T80" fmla="*/ 48 w 141"/>
                <a:gd name="T81" fmla="*/ 125 h 130"/>
                <a:gd name="T82" fmla="*/ 35 w 141"/>
                <a:gd name="T83" fmla="*/ 126 h 130"/>
                <a:gd name="T84" fmla="*/ 14 w 141"/>
                <a:gd name="T85" fmla="*/ 126 h 130"/>
                <a:gd name="T86" fmla="*/ 3 w 141"/>
                <a:gd name="T87" fmla="*/ 125 h 130"/>
                <a:gd name="T88" fmla="*/ 5 w 141"/>
                <a:gd name="T89" fmla="*/ 122 h 130"/>
                <a:gd name="T90" fmla="*/ 13 w 141"/>
                <a:gd name="T91" fmla="*/ 121 h 130"/>
                <a:gd name="T92" fmla="*/ 18 w 141"/>
                <a:gd name="T93" fmla="*/ 118 h 130"/>
                <a:gd name="T94" fmla="*/ 20 w 141"/>
                <a:gd name="T95" fmla="*/ 99 h 130"/>
                <a:gd name="T96" fmla="*/ 21 w 141"/>
                <a:gd name="T97" fmla="*/ 78 h 130"/>
                <a:gd name="T98" fmla="*/ 21 w 141"/>
                <a:gd name="T99" fmla="*/ 19 h 130"/>
                <a:gd name="T100" fmla="*/ 19 w 141"/>
                <a:gd name="T101" fmla="*/ 13 h 130"/>
                <a:gd name="T102" fmla="*/ 13 w 141"/>
                <a:gd name="T103" fmla="*/ 7 h 130"/>
                <a:gd name="T104" fmla="*/ 5 w 141"/>
                <a:gd name="T105" fmla="*/ 4 h 130"/>
                <a:gd name="T106" fmla="*/ 0 w 141"/>
                <a:gd name="T107" fmla="*/ 3 h 130"/>
                <a:gd name="T108" fmla="*/ 0 w 141"/>
                <a:gd name="T109" fmla="*/ 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1" h="130">
                  <a:moveTo>
                    <a:pt x="1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7"/>
                  </a:lnTo>
                  <a:lnTo>
                    <a:pt x="44" y="16"/>
                  </a:lnTo>
                  <a:lnTo>
                    <a:pt x="51" y="26"/>
                  </a:lnTo>
                  <a:lnTo>
                    <a:pt x="59" y="36"/>
                  </a:lnTo>
                  <a:lnTo>
                    <a:pt x="65" y="41"/>
                  </a:lnTo>
                  <a:lnTo>
                    <a:pt x="83" y="62"/>
                  </a:lnTo>
                  <a:lnTo>
                    <a:pt x="95" y="76"/>
                  </a:lnTo>
                  <a:lnTo>
                    <a:pt x="106" y="87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6" y="96"/>
                  </a:lnTo>
                  <a:lnTo>
                    <a:pt x="116" y="92"/>
                  </a:lnTo>
                  <a:lnTo>
                    <a:pt x="116" y="89"/>
                  </a:lnTo>
                  <a:lnTo>
                    <a:pt x="116" y="48"/>
                  </a:lnTo>
                  <a:lnTo>
                    <a:pt x="116" y="39"/>
                  </a:lnTo>
                  <a:lnTo>
                    <a:pt x="116" y="27"/>
                  </a:lnTo>
                  <a:lnTo>
                    <a:pt x="115" y="16"/>
                  </a:lnTo>
                  <a:lnTo>
                    <a:pt x="113" y="9"/>
                  </a:lnTo>
                  <a:lnTo>
                    <a:pt x="110" y="7"/>
                  </a:lnTo>
                  <a:lnTo>
                    <a:pt x="108" y="6"/>
                  </a:lnTo>
                  <a:lnTo>
                    <a:pt x="105" y="5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6" y="3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40" y="0"/>
                  </a:lnTo>
                  <a:lnTo>
                    <a:pt x="141" y="1"/>
                  </a:lnTo>
                  <a:lnTo>
                    <a:pt x="141" y="3"/>
                  </a:lnTo>
                  <a:lnTo>
                    <a:pt x="140" y="4"/>
                  </a:lnTo>
                  <a:lnTo>
                    <a:pt x="138" y="4"/>
                  </a:lnTo>
                  <a:lnTo>
                    <a:pt x="132" y="5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5" y="16"/>
                  </a:lnTo>
                  <a:lnTo>
                    <a:pt x="123" y="28"/>
                  </a:lnTo>
                  <a:lnTo>
                    <a:pt x="123" y="39"/>
                  </a:lnTo>
                  <a:lnTo>
                    <a:pt x="123" y="48"/>
                  </a:lnTo>
                  <a:lnTo>
                    <a:pt x="123" y="94"/>
                  </a:lnTo>
                  <a:lnTo>
                    <a:pt x="123" y="101"/>
                  </a:lnTo>
                  <a:lnTo>
                    <a:pt x="123" y="111"/>
                  </a:lnTo>
                  <a:lnTo>
                    <a:pt x="125" y="121"/>
                  </a:lnTo>
                  <a:lnTo>
                    <a:pt x="125" y="127"/>
                  </a:lnTo>
                  <a:lnTo>
                    <a:pt x="123" y="128"/>
                  </a:lnTo>
                  <a:lnTo>
                    <a:pt x="122" y="128"/>
                  </a:lnTo>
                  <a:lnTo>
                    <a:pt x="120" y="130"/>
                  </a:lnTo>
                  <a:lnTo>
                    <a:pt x="119" y="127"/>
                  </a:lnTo>
                  <a:lnTo>
                    <a:pt x="116" y="123"/>
                  </a:lnTo>
                  <a:lnTo>
                    <a:pt x="111" y="118"/>
                  </a:lnTo>
                  <a:lnTo>
                    <a:pt x="105" y="110"/>
                  </a:lnTo>
                  <a:lnTo>
                    <a:pt x="96" y="100"/>
                  </a:lnTo>
                  <a:lnTo>
                    <a:pt x="51" y="50"/>
                  </a:lnTo>
                  <a:lnTo>
                    <a:pt x="47" y="44"/>
                  </a:lnTo>
                  <a:lnTo>
                    <a:pt x="41" y="37"/>
                  </a:lnTo>
                  <a:lnTo>
                    <a:pt x="34" y="29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7"/>
                  </a:lnTo>
                  <a:lnTo>
                    <a:pt x="29" y="31"/>
                  </a:lnTo>
                  <a:lnTo>
                    <a:pt x="29" y="37"/>
                  </a:lnTo>
                  <a:lnTo>
                    <a:pt x="29" y="78"/>
                  </a:lnTo>
                  <a:lnTo>
                    <a:pt x="29" y="87"/>
                  </a:lnTo>
                  <a:lnTo>
                    <a:pt x="29" y="99"/>
                  </a:lnTo>
                  <a:lnTo>
                    <a:pt x="30" y="111"/>
                  </a:lnTo>
                  <a:lnTo>
                    <a:pt x="32" y="118"/>
                  </a:lnTo>
                  <a:lnTo>
                    <a:pt x="33" y="120"/>
                  </a:lnTo>
                  <a:lnTo>
                    <a:pt x="35" y="120"/>
                  </a:lnTo>
                  <a:lnTo>
                    <a:pt x="38" y="121"/>
                  </a:lnTo>
                  <a:lnTo>
                    <a:pt x="42" y="122"/>
                  </a:lnTo>
                  <a:lnTo>
                    <a:pt x="47" y="122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7" y="126"/>
                  </a:lnTo>
                  <a:lnTo>
                    <a:pt x="35" y="126"/>
                  </a:lnTo>
                  <a:lnTo>
                    <a:pt x="24" y="126"/>
                  </a:lnTo>
                  <a:lnTo>
                    <a:pt x="14" y="126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5" y="122"/>
                  </a:lnTo>
                  <a:lnTo>
                    <a:pt x="10" y="122"/>
                  </a:lnTo>
                  <a:lnTo>
                    <a:pt x="13" y="121"/>
                  </a:lnTo>
                  <a:lnTo>
                    <a:pt x="17" y="120"/>
                  </a:lnTo>
                  <a:lnTo>
                    <a:pt x="18" y="118"/>
                  </a:lnTo>
                  <a:lnTo>
                    <a:pt x="20" y="110"/>
                  </a:lnTo>
                  <a:lnTo>
                    <a:pt x="20" y="99"/>
                  </a:lnTo>
                  <a:lnTo>
                    <a:pt x="21" y="87"/>
                  </a:lnTo>
                  <a:lnTo>
                    <a:pt x="21" y="78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3" y="7"/>
                  </a:lnTo>
                  <a:lnTo>
                    <a:pt x="9" y="5"/>
                  </a:lnTo>
                  <a:lnTo>
                    <a:pt x="5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5059" y="4040"/>
              <a:ext cx="63" cy="67"/>
            </a:xfrm>
            <a:custGeom>
              <a:avLst/>
              <a:gdLst>
                <a:gd name="T0" fmla="*/ 88 w 128"/>
                <a:gd name="T1" fmla="*/ 1 h 133"/>
                <a:gd name="T2" fmla="*/ 103 w 128"/>
                <a:gd name="T3" fmla="*/ 3 h 133"/>
                <a:gd name="T4" fmla="*/ 109 w 128"/>
                <a:gd name="T5" fmla="*/ 4 h 133"/>
                <a:gd name="T6" fmla="*/ 115 w 128"/>
                <a:gd name="T7" fmla="*/ 5 h 133"/>
                <a:gd name="T8" fmla="*/ 117 w 128"/>
                <a:gd name="T9" fmla="*/ 32 h 133"/>
                <a:gd name="T10" fmla="*/ 115 w 128"/>
                <a:gd name="T11" fmla="*/ 33 h 133"/>
                <a:gd name="T12" fmla="*/ 112 w 128"/>
                <a:gd name="T13" fmla="*/ 33 h 133"/>
                <a:gd name="T14" fmla="*/ 98 w 128"/>
                <a:gd name="T15" fmla="*/ 12 h 133"/>
                <a:gd name="T16" fmla="*/ 73 w 128"/>
                <a:gd name="T17" fmla="*/ 6 h 133"/>
                <a:gd name="T18" fmla="*/ 43 w 128"/>
                <a:gd name="T19" fmla="*/ 14 h 133"/>
                <a:gd name="T20" fmla="*/ 25 w 128"/>
                <a:gd name="T21" fmla="*/ 33 h 133"/>
                <a:gd name="T22" fmla="*/ 20 w 128"/>
                <a:gd name="T23" fmla="*/ 61 h 133"/>
                <a:gd name="T24" fmla="*/ 26 w 128"/>
                <a:gd name="T25" fmla="*/ 94 h 133"/>
                <a:gd name="T26" fmla="*/ 45 w 128"/>
                <a:gd name="T27" fmla="*/ 117 h 133"/>
                <a:gd name="T28" fmla="*/ 78 w 128"/>
                <a:gd name="T29" fmla="*/ 126 h 133"/>
                <a:gd name="T30" fmla="*/ 94 w 128"/>
                <a:gd name="T31" fmla="*/ 124 h 133"/>
                <a:gd name="T32" fmla="*/ 98 w 128"/>
                <a:gd name="T33" fmla="*/ 119 h 133"/>
                <a:gd name="T34" fmla="*/ 99 w 128"/>
                <a:gd name="T35" fmla="*/ 114 h 133"/>
                <a:gd name="T36" fmla="*/ 100 w 128"/>
                <a:gd name="T37" fmla="*/ 102 h 133"/>
                <a:gd name="T38" fmla="*/ 98 w 128"/>
                <a:gd name="T39" fmla="*/ 87 h 133"/>
                <a:gd name="T40" fmla="*/ 87 w 128"/>
                <a:gd name="T41" fmla="*/ 83 h 133"/>
                <a:gd name="T42" fmla="*/ 79 w 128"/>
                <a:gd name="T43" fmla="*/ 81 h 133"/>
                <a:gd name="T44" fmla="*/ 79 w 128"/>
                <a:gd name="T45" fmla="*/ 79 h 133"/>
                <a:gd name="T46" fmla="*/ 91 w 128"/>
                <a:gd name="T47" fmla="*/ 78 h 133"/>
                <a:gd name="T48" fmla="*/ 127 w 128"/>
                <a:gd name="T49" fmla="*/ 78 h 133"/>
                <a:gd name="T50" fmla="*/ 128 w 128"/>
                <a:gd name="T51" fmla="*/ 80 h 133"/>
                <a:gd name="T52" fmla="*/ 127 w 128"/>
                <a:gd name="T53" fmla="*/ 82 h 133"/>
                <a:gd name="T54" fmla="*/ 120 w 128"/>
                <a:gd name="T55" fmla="*/ 83 h 133"/>
                <a:gd name="T56" fmla="*/ 117 w 128"/>
                <a:gd name="T57" fmla="*/ 88 h 133"/>
                <a:gd name="T58" fmla="*/ 116 w 128"/>
                <a:gd name="T59" fmla="*/ 94 h 133"/>
                <a:gd name="T60" fmla="*/ 116 w 128"/>
                <a:gd name="T61" fmla="*/ 110 h 133"/>
                <a:gd name="T62" fmla="*/ 117 w 128"/>
                <a:gd name="T63" fmla="*/ 118 h 133"/>
                <a:gd name="T64" fmla="*/ 120 w 128"/>
                <a:gd name="T65" fmla="*/ 123 h 133"/>
                <a:gd name="T66" fmla="*/ 120 w 128"/>
                <a:gd name="T67" fmla="*/ 126 h 133"/>
                <a:gd name="T68" fmla="*/ 115 w 128"/>
                <a:gd name="T69" fmla="*/ 126 h 133"/>
                <a:gd name="T70" fmla="*/ 94 w 128"/>
                <a:gd name="T71" fmla="*/ 130 h 133"/>
                <a:gd name="T72" fmla="*/ 60 w 128"/>
                <a:gd name="T73" fmla="*/ 131 h 133"/>
                <a:gd name="T74" fmla="*/ 31 w 128"/>
                <a:gd name="T75" fmla="*/ 121 h 133"/>
                <a:gd name="T76" fmla="*/ 9 w 128"/>
                <a:gd name="T77" fmla="*/ 99 h 133"/>
                <a:gd name="T78" fmla="*/ 0 w 128"/>
                <a:gd name="T79" fmla="*/ 68 h 133"/>
                <a:gd name="T80" fmla="*/ 8 w 128"/>
                <a:gd name="T81" fmla="*/ 37 h 133"/>
                <a:gd name="T82" fmla="*/ 28 w 128"/>
                <a:gd name="T83" fmla="*/ 14 h 133"/>
                <a:gd name="T84" fmla="*/ 59 w 128"/>
                <a:gd name="T85" fmla="*/ 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133">
                  <a:moveTo>
                    <a:pt x="79" y="0"/>
                  </a:moveTo>
                  <a:lnTo>
                    <a:pt x="88" y="1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06" y="4"/>
                  </a:lnTo>
                  <a:lnTo>
                    <a:pt x="109" y="4"/>
                  </a:lnTo>
                  <a:lnTo>
                    <a:pt x="112" y="5"/>
                  </a:lnTo>
                  <a:lnTo>
                    <a:pt x="115" y="5"/>
                  </a:lnTo>
                  <a:lnTo>
                    <a:pt x="116" y="17"/>
                  </a:lnTo>
                  <a:lnTo>
                    <a:pt x="117" y="32"/>
                  </a:lnTo>
                  <a:lnTo>
                    <a:pt x="117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2" y="33"/>
                  </a:lnTo>
                  <a:lnTo>
                    <a:pt x="107" y="20"/>
                  </a:lnTo>
                  <a:lnTo>
                    <a:pt x="98" y="12"/>
                  </a:lnTo>
                  <a:lnTo>
                    <a:pt x="86" y="7"/>
                  </a:lnTo>
                  <a:lnTo>
                    <a:pt x="73" y="6"/>
                  </a:lnTo>
                  <a:lnTo>
                    <a:pt x="56" y="8"/>
                  </a:lnTo>
                  <a:lnTo>
                    <a:pt x="43" y="14"/>
                  </a:lnTo>
                  <a:lnTo>
                    <a:pt x="33" y="22"/>
                  </a:lnTo>
                  <a:lnTo>
                    <a:pt x="25" y="33"/>
                  </a:lnTo>
                  <a:lnTo>
                    <a:pt x="21" y="46"/>
                  </a:lnTo>
                  <a:lnTo>
                    <a:pt x="20" y="61"/>
                  </a:lnTo>
                  <a:lnTo>
                    <a:pt x="21" y="78"/>
                  </a:lnTo>
                  <a:lnTo>
                    <a:pt x="26" y="94"/>
                  </a:lnTo>
                  <a:lnTo>
                    <a:pt x="34" y="107"/>
                  </a:lnTo>
                  <a:lnTo>
                    <a:pt x="45" y="117"/>
                  </a:lnTo>
                  <a:lnTo>
                    <a:pt x="59" y="124"/>
                  </a:lnTo>
                  <a:lnTo>
                    <a:pt x="78" y="126"/>
                  </a:lnTo>
                  <a:lnTo>
                    <a:pt x="87" y="126"/>
                  </a:lnTo>
                  <a:lnTo>
                    <a:pt x="94" y="124"/>
                  </a:lnTo>
                  <a:lnTo>
                    <a:pt x="98" y="121"/>
                  </a:lnTo>
                  <a:lnTo>
                    <a:pt x="98" y="119"/>
                  </a:lnTo>
                  <a:lnTo>
                    <a:pt x="99" y="117"/>
                  </a:lnTo>
                  <a:lnTo>
                    <a:pt x="99" y="114"/>
                  </a:lnTo>
                  <a:lnTo>
                    <a:pt x="100" y="110"/>
                  </a:lnTo>
                  <a:lnTo>
                    <a:pt x="100" y="102"/>
                  </a:lnTo>
                  <a:lnTo>
                    <a:pt x="99" y="92"/>
                  </a:lnTo>
                  <a:lnTo>
                    <a:pt x="98" y="87"/>
                  </a:lnTo>
                  <a:lnTo>
                    <a:pt x="95" y="85"/>
                  </a:lnTo>
                  <a:lnTo>
                    <a:pt x="87" y="83"/>
                  </a:lnTo>
                  <a:lnTo>
                    <a:pt x="79" y="82"/>
                  </a:lnTo>
                  <a:lnTo>
                    <a:pt x="79" y="81"/>
                  </a:lnTo>
                  <a:lnTo>
                    <a:pt x="78" y="80"/>
                  </a:lnTo>
                  <a:lnTo>
                    <a:pt x="79" y="79"/>
                  </a:lnTo>
                  <a:lnTo>
                    <a:pt x="79" y="78"/>
                  </a:lnTo>
                  <a:lnTo>
                    <a:pt x="91" y="78"/>
                  </a:lnTo>
                  <a:lnTo>
                    <a:pt x="107" y="78"/>
                  </a:lnTo>
                  <a:lnTo>
                    <a:pt x="127" y="78"/>
                  </a:lnTo>
                  <a:lnTo>
                    <a:pt x="128" y="79"/>
                  </a:lnTo>
                  <a:lnTo>
                    <a:pt x="128" y="80"/>
                  </a:lnTo>
                  <a:lnTo>
                    <a:pt x="128" y="81"/>
                  </a:lnTo>
                  <a:lnTo>
                    <a:pt x="127" y="82"/>
                  </a:lnTo>
                  <a:lnTo>
                    <a:pt x="123" y="83"/>
                  </a:lnTo>
                  <a:lnTo>
                    <a:pt x="120" y="83"/>
                  </a:lnTo>
                  <a:lnTo>
                    <a:pt x="118" y="86"/>
                  </a:lnTo>
                  <a:lnTo>
                    <a:pt x="117" y="88"/>
                  </a:lnTo>
                  <a:lnTo>
                    <a:pt x="116" y="91"/>
                  </a:lnTo>
                  <a:lnTo>
                    <a:pt x="116" y="94"/>
                  </a:lnTo>
                  <a:lnTo>
                    <a:pt x="116" y="99"/>
                  </a:lnTo>
                  <a:lnTo>
                    <a:pt x="116" y="110"/>
                  </a:lnTo>
                  <a:lnTo>
                    <a:pt x="116" y="115"/>
                  </a:lnTo>
                  <a:lnTo>
                    <a:pt x="117" y="118"/>
                  </a:lnTo>
                  <a:lnTo>
                    <a:pt x="118" y="122"/>
                  </a:lnTo>
                  <a:lnTo>
                    <a:pt x="120" y="123"/>
                  </a:lnTo>
                  <a:lnTo>
                    <a:pt x="120" y="125"/>
                  </a:lnTo>
                  <a:lnTo>
                    <a:pt x="120" y="126"/>
                  </a:lnTo>
                  <a:lnTo>
                    <a:pt x="118" y="126"/>
                  </a:lnTo>
                  <a:lnTo>
                    <a:pt x="115" y="126"/>
                  </a:lnTo>
                  <a:lnTo>
                    <a:pt x="110" y="127"/>
                  </a:lnTo>
                  <a:lnTo>
                    <a:pt x="94" y="130"/>
                  </a:lnTo>
                  <a:lnTo>
                    <a:pt x="76" y="133"/>
                  </a:lnTo>
                  <a:lnTo>
                    <a:pt x="60" y="131"/>
                  </a:lnTo>
                  <a:lnTo>
                    <a:pt x="45" y="127"/>
                  </a:lnTo>
                  <a:lnTo>
                    <a:pt x="31" y="121"/>
                  </a:lnTo>
                  <a:lnTo>
                    <a:pt x="19" y="111"/>
                  </a:lnTo>
                  <a:lnTo>
                    <a:pt x="9" y="99"/>
                  </a:lnTo>
                  <a:lnTo>
                    <a:pt x="2" y="83"/>
                  </a:lnTo>
                  <a:lnTo>
                    <a:pt x="0" y="68"/>
                  </a:lnTo>
                  <a:lnTo>
                    <a:pt x="2" y="52"/>
                  </a:lnTo>
                  <a:lnTo>
                    <a:pt x="8" y="37"/>
                  </a:lnTo>
                  <a:lnTo>
                    <a:pt x="18" y="22"/>
                  </a:lnTo>
                  <a:lnTo>
                    <a:pt x="28" y="14"/>
                  </a:lnTo>
                  <a:lnTo>
                    <a:pt x="42" y="6"/>
                  </a:lnTo>
                  <a:lnTo>
                    <a:pt x="59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9F9940"/>
            </a:solidFill>
            <a:ln w="0">
              <a:solidFill>
                <a:srgbClr val="9F99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0" y="0"/>
            <a:ext cx="609600" cy="45719"/>
          </a:xfrm>
          <a:prstGeom prst="rect">
            <a:avLst/>
          </a:prstGeom>
          <a:solidFill>
            <a:srgbClr val="FFFFE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0" y="932181"/>
            <a:ext cx="609600" cy="45719"/>
          </a:xfrm>
          <a:prstGeom prst="rect">
            <a:avLst/>
          </a:prstGeom>
          <a:solidFill>
            <a:srgbClr val="FFFFE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CDC092"/>
            </a:solidFill>
            <a:prstDash val="soli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0" y="45029"/>
            <a:ext cx="9144000" cy="896404"/>
          </a:xfrm>
          <a:prstGeom prst="rect">
            <a:avLst/>
          </a:prstGeom>
          <a:solidFill>
            <a:srgbClr val="CEB88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4416" y="170418"/>
            <a:ext cx="84705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 smtClean="0">
                <a:solidFill>
                  <a:srgbClr val="5401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State University</a:t>
            </a:r>
            <a:endParaRPr lang="en-US" sz="4200" dirty="0">
              <a:solidFill>
                <a:srgbClr val="5401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+mn-lt"/>
              </a:rPr>
              <a:t>Chemical </a:t>
            </a:r>
            <a:r>
              <a:rPr lang="en-US" sz="4000" dirty="0" smtClean="0">
                <a:latin typeface="+mn-lt"/>
              </a:rPr>
              <a:t>Engineering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019" y="1610926"/>
            <a:ext cx="6519981" cy="6235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Prerequisites – must be taken at home university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Such as: Mass </a:t>
            </a:r>
            <a:r>
              <a:rPr lang="en-US" sz="2000" dirty="0" smtClean="0"/>
              <a:t>&amp; Energy </a:t>
            </a:r>
            <a:r>
              <a:rPr lang="en-US" sz="2000" dirty="0"/>
              <a:t>Balances </a:t>
            </a:r>
            <a:r>
              <a:rPr lang="en-US" sz="2000" dirty="0" smtClean="0"/>
              <a:t>I &amp; II, </a:t>
            </a:r>
            <a:r>
              <a:rPr lang="en-US" sz="2000" dirty="0"/>
              <a:t>Process Analysis </a:t>
            </a:r>
            <a:r>
              <a:rPr lang="en-US" sz="2000" dirty="0" smtClean="0"/>
              <a:t>&amp; Design</a:t>
            </a:r>
            <a:r>
              <a:rPr lang="en-US" sz="2000" dirty="0"/>
              <a:t>, Transport Phenomena I, Kinetics </a:t>
            </a:r>
            <a:r>
              <a:rPr lang="en-US" sz="2000" dirty="0" smtClean="0"/>
              <a:t>&amp; Reactor Design, Principles </a:t>
            </a:r>
            <a:r>
              <a:rPr lang="en-US" sz="2000" dirty="0"/>
              <a:t>of Chemical </a:t>
            </a:r>
            <a:r>
              <a:rPr lang="en-US" sz="2000" dirty="0" smtClean="0"/>
              <a:t>Engineering I &amp; II, </a:t>
            </a:r>
            <a:r>
              <a:rPr lang="en-US" sz="2000" dirty="0"/>
              <a:t>Chemical Reaction </a:t>
            </a:r>
            <a:r>
              <a:rPr lang="en-US" sz="2000" dirty="0" smtClean="0"/>
              <a:t>Engineering, Fundamental Chemistry</a:t>
            </a:r>
            <a:endParaRPr lang="en-US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Speak to your institutional contact to find out the prerequisites for your university</a:t>
            </a:r>
          </a:p>
          <a:p>
            <a:pPr marL="0" lvl="0" indent="0">
              <a:buClr>
                <a:srgbClr val="670021"/>
              </a:buClr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Engineering classes at FSU – </a:t>
            </a:r>
            <a:r>
              <a:rPr lang="en-US" sz="2000" b="1" u="sng" dirty="0" smtClean="0">
                <a:solidFill>
                  <a:srgbClr val="000000"/>
                </a:solidFill>
              </a:rPr>
              <a:t>up to 27 credit hours</a:t>
            </a:r>
          </a:p>
          <a:p>
            <a:pPr marL="0" lvl="0" indent="0">
              <a:buClr>
                <a:srgbClr val="670021"/>
              </a:buClr>
              <a:buNone/>
            </a:pPr>
            <a:r>
              <a:rPr lang="en-US" sz="1800" b="1" i="1" dirty="0" smtClean="0">
                <a:solidFill>
                  <a:schemeClr val="tx2"/>
                </a:solidFill>
              </a:rPr>
              <a:t>If fewer than 27 credit hours are needed for the student to graduate with a Bachelor degree, please notify FSU.</a:t>
            </a:r>
            <a:endParaRPr lang="en-US" sz="1800" b="1" i="1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Chemical Engineering Computations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Chemical Engineering </a:t>
            </a:r>
            <a:r>
              <a:rPr lang="en-US" sz="2000" dirty="0" smtClean="0"/>
              <a:t>Process Design I &amp; II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Process Control &amp; Lab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Advanced Transport Phenomena II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3 Undergraduate or Graduate technical courses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51423"/>
            <a:ext cx="2251984" cy="150657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81000" y="2270333"/>
            <a:ext cx="2272552" cy="1750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5" y="3921325"/>
            <a:ext cx="1888864" cy="171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8332"/>
            <a:ext cx="1900079" cy="171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6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Student Feedback</a:t>
            </a:r>
            <a:endParaRPr lang="en-US" sz="2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93" y="1727223"/>
            <a:ext cx="3170803" cy="237701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95979" y="1585851"/>
            <a:ext cx="5188773" cy="5144073"/>
          </a:xfrm>
        </p:spPr>
        <p:txBody>
          <a:bodyPr/>
          <a:lstStyle/>
          <a:p>
            <a:r>
              <a:rPr lang="en-US" sz="2000" dirty="0" smtClean="0"/>
              <a:t>“</a:t>
            </a:r>
            <a:r>
              <a:rPr lang="en-US" sz="2000" i="1" dirty="0" smtClean="0"/>
              <a:t>TOEFL score increased by 20 points during the SAP program</a:t>
            </a:r>
            <a:r>
              <a:rPr lang="en-US" sz="2000" dirty="0" smtClean="0"/>
              <a:t>” </a:t>
            </a:r>
          </a:p>
          <a:p>
            <a:r>
              <a:rPr lang="en-US" sz="2000" dirty="0" smtClean="0"/>
              <a:t>“</a:t>
            </a:r>
            <a:r>
              <a:rPr lang="en-US" sz="2000" i="1" dirty="0"/>
              <a:t>This special program is challenging cause it is an accelerated process, but I would never have known my potential without participating it. By the way, I really enjoy small classes </a:t>
            </a:r>
            <a:r>
              <a:rPr lang="en-US" sz="2000" i="1" dirty="0" smtClean="0"/>
              <a:t>here</a:t>
            </a:r>
            <a:r>
              <a:rPr lang="en-US" sz="2000" dirty="0" smtClean="0"/>
              <a:t>.” </a:t>
            </a:r>
          </a:p>
          <a:p>
            <a:r>
              <a:rPr lang="en-US" sz="2000" dirty="0" smtClean="0"/>
              <a:t>“</a:t>
            </a:r>
            <a:r>
              <a:rPr lang="en-US" sz="2000" i="1" dirty="0"/>
              <a:t>This program gave me the opportunity to enhance my oral English fluency and prepare for my graduate </a:t>
            </a:r>
            <a:r>
              <a:rPr lang="en-US" sz="2000" i="1" dirty="0" smtClean="0"/>
              <a:t>career… Opting </a:t>
            </a:r>
            <a:r>
              <a:rPr lang="en-US" sz="2000" i="1" dirty="0"/>
              <a:t>for this program is one of the hallmarks of my learning experience</a:t>
            </a:r>
            <a:r>
              <a:rPr lang="en-US" sz="2000" dirty="0" smtClean="0"/>
              <a:t>.”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36" r="112"/>
          <a:stretch/>
        </p:blipFill>
        <p:spPr>
          <a:xfrm>
            <a:off x="5857593" y="4691270"/>
            <a:ext cx="3170803" cy="203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70838" cy="3008014"/>
          </a:xfrm>
        </p:spPr>
        <p:txBody>
          <a:bodyPr/>
          <a:lstStyle/>
          <a:p>
            <a:pPr marL="0" indent="0">
              <a:buClr>
                <a:srgbClr val="540115"/>
              </a:buClr>
              <a:buNone/>
            </a:pPr>
            <a:r>
              <a:rPr lang="en-US" sz="2000" b="1" dirty="0" smtClean="0"/>
              <a:t>Eligibility Target</a:t>
            </a:r>
          </a:p>
          <a:p>
            <a:pPr>
              <a:buClr>
                <a:srgbClr val="540115"/>
              </a:buClr>
            </a:pPr>
            <a:r>
              <a:rPr lang="en-US" sz="1900" dirty="0" smtClean="0"/>
              <a:t>GPA: 3.0</a:t>
            </a:r>
          </a:p>
          <a:p>
            <a:pPr>
              <a:buClr>
                <a:srgbClr val="540115"/>
              </a:buClr>
            </a:pPr>
            <a:r>
              <a:rPr lang="en-US" sz="1900" dirty="0" smtClean="0"/>
              <a:t>English proficiency: </a:t>
            </a:r>
            <a:r>
              <a:rPr lang="en-US" sz="1900" dirty="0" err="1" smtClean="0"/>
              <a:t>iBT</a:t>
            </a:r>
            <a:r>
              <a:rPr lang="en-US" sz="1900" dirty="0" smtClean="0"/>
              <a:t> TOEFL 80/IELTS 6.5</a:t>
            </a:r>
          </a:p>
          <a:p>
            <a:pPr>
              <a:buClr>
                <a:srgbClr val="540115"/>
              </a:buClr>
            </a:pPr>
            <a:r>
              <a:rPr lang="en-US" sz="1900" dirty="0" smtClean="0"/>
              <a:t>Optional: letters of recommendation from instructors, personal essay</a:t>
            </a:r>
            <a:endParaRPr lang="en-US" sz="1900" dirty="0"/>
          </a:p>
          <a:p>
            <a:pPr marL="0" indent="0" algn="just">
              <a:buClr>
                <a:srgbClr val="540115"/>
              </a:buClr>
              <a:buNone/>
            </a:pPr>
            <a:endParaRPr lang="en-US" sz="800" b="1" dirty="0" smtClean="0"/>
          </a:p>
          <a:p>
            <a:pPr marL="0" indent="0" algn="just">
              <a:buClr>
                <a:srgbClr val="540115"/>
              </a:buClr>
              <a:buNone/>
            </a:pPr>
            <a:r>
              <a:rPr lang="en-US" sz="1900" b="1" dirty="0" smtClean="0"/>
              <a:t>Students scoring below the target GPA or English proficiency scores may be considered on a space available basis and on the recommendation of their instructors.</a:t>
            </a:r>
          </a:p>
          <a:p>
            <a:pPr>
              <a:buClr>
                <a:srgbClr val="540115"/>
              </a:buClr>
            </a:pPr>
            <a:endParaRPr lang="en-US" sz="1900" dirty="0" smtClean="0"/>
          </a:p>
          <a:p>
            <a:pPr marL="457200" lvl="1" indent="0">
              <a:buClr>
                <a:srgbClr val="540115"/>
              </a:buClr>
              <a:buNone/>
            </a:pPr>
            <a:endParaRPr lang="en-US" sz="1800" dirty="0" smtClean="0"/>
          </a:p>
          <a:p>
            <a:pPr lvl="1">
              <a:buClr>
                <a:srgbClr val="540115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Eligibility and Application Process 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231" y="4214925"/>
            <a:ext cx="8355523" cy="2462213"/>
          </a:xfrm>
          <a:prstGeom prst="rect">
            <a:avLst/>
          </a:prstGeom>
          <a:solidFill>
            <a:srgbClr val="782F4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FFFFFF"/>
                </a:solidFill>
              </a:rPr>
              <a:t>SAP Application Deadlines</a:t>
            </a:r>
          </a:p>
          <a:p>
            <a:pPr algn="just"/>
            <a:r>
              <a:rPr lang="en-US" sz="2200" b="1" i="1" dirty="0" smtClean="0">
                <a:solidFill>
                  <a:srgbClr val="FFFFFF"/>
                </a:solidFill>
              </a:rPr>
              <a:t>April 21, 2017 </a:t>
            </a:r>
            <a:r>
              <a:rPr lang="en-US" sz="2200" b="1" dirty="0" smtClean="0">
                <a:solidFill>
                  <a:srgbClr val="CCCC99"/>
                </a:solidFill>
              </a:rPr>
              <a:t>– deadline to apply. Must submit English proficiency scores, transcript in English, &amp; application forms</a:t>
            </a:r>
          </a:p>
          <a:p>
            <a:pPr algn="just"/>
            <a:r>
              <a:rPr lang="en-US" sz="2200" b="1" i="1" dirty="0" smtClean="0">
                <a:solidFill>
                  <a:srgbClr val="FFFFFF"/>
                </a:solidFill>
              </a:rPr>
              <a:t>April 24-30, 2017 </a:t>
            </a:r>
            <a:r>
              <a:rPr lang="en-US" sz="2200" b="1" dirty="0" smtClean="0">
                <a:solidFill>
                  <a:srgbClr val="CCCC99"/>
                </a:solidFill>
              </a:rPr>
              <a:t>– FSU will evaluate applications</a:t>
            </a:r>
          </a:p>
          <a:p>
            <a:pPr algn="just"/>
            <a:r>
              <a:rPr lang="en-US" sz="2200" b="1" i="1" dirty="0" smtClean="0">
                <a:solidFill>
                  <a:srgbClr val="FFFFFF"/>
                </a:solidFill>
              </a:rPr>
              <a:t>May 1, 2017 </a:t>
            </a:r>
            <a:r>
              <a:rPr lang="en-US" sz="2200" b="1" dirty="0" smtClean="0">
                <a:solidFill>
                  <a:srgbClr val="CCCC99"/>
                </a:solidFill>
              </a:rPr>
              <a:t>– Notification of admission decisions</a:t>
            </a:r>
          </a:p>
          <a:p>
            <a:pPr algn="just"/>
            <a:r>
              <a:rPr lang="en-US" sz="2200" b="1" i="1" dirty="0" smtClean="0">
                <a:solidFill>
                  <a:srgbClr val="FFFFFF"/>
                </a:solidFill>
              </a:rPr>
              <a:t>May 12, 2017 </a:t>
            </a:r>
            <a:r>
              <a:rPr lang="en-US" sz="2200" b="1" dirty="0" smtClean="0">
                <a:solidFill>
                  <a:srgbClr val="CCCC99"/>
                </a:solidFill>
              </a:rPr>
              <a:t>– Last day to pay full program fee to reserve a place on the program</a:t>
            </a:r>
          </a:p>
        </p:txBody>
      </p:sp>
    </p:spTree>
    <p:extLst>
      <p:ext uri="{BB962C8B-B14F-4D97-AF65-F5344CB8AC3E}">
        <p14:creationId xmlns:p14="http://schemas.microsoft.com/office/powerpoint/2010/main" val="37753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Graduate Studies at FSU</a:t>
            </a:r>
            <a:endParaRPr lang="en-US" sz="2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99" y="1505262"/>
            <a:ext cx="4152523" cy="5171793"/>
          </a:xfrm>
        </p:spPr>
        <p:txBody>
          <a:bodyPr/>
          <a:lstStyle/>
          <a:p>
            <a:r>
              <a:rPr lang="en-US" sz="2000" dirty="0">
                <a:solidFill>
                  <a:srgbClr val="8A002D"/>
                </a:solidFill>
              </a:rPr>
              <a:t>Up to 12 </a:t>
            </a:r>
            <a:r>
              <a:rPr lang="en-US" sz="2000" dirty="0" smtClean="0">
                <a:solidFill>
                  <a:srgbClr val="8A002D"/>
                </a:solidFill>
              </a:rPr>
              <a:t>credit hours taken during the 3+1+1 can </a:t>
            </a:r>
            <a:r>
              <a:rPr lang="en-US" sz="2000" dirty="0">
                <a:solidFill>
                  <a:srgbClr val="8A002D"/>
                </a:solidFill>
              </a:rPr>
              <a:t>count towards </a:t>
            </a:r>
            <a:r>
              <a:rPr lang="en-US" sz="2000" dirty="0" smtClean="0">
                <a:solidFill>
                  <a:srgbClr val="8A002D"/>
                </a:solidFill>
              </a:rPr>
              <a:t>the Master degree </a:t>
            </a:r>
            <a:r>
              <a:rPr lang="en-US" sz="2000" dirty="0">
                <a:solidFill>
                  <a:srgbClr val="8A002D"/>
                </a:solidFill>
              </a:rPr>
              <a:t>at </a:t>
            </a:r>
            <a:r>
              <a:rPr lang="en-US" sz="2000" dirty="0" smtClean="0">
                <a:solidFill>
                  <a:srgbClr val="8A002D"/>
                </a:solidFill>
              </a:rPr>
              <a:t>FSU</a:t>
            </a:r>
            <a:r>
              <a:rPr lang="en-US" sz="2000" dirty="0" smtClean="0"/>
              <a:t> depending on the level of courses taken (9 credits typically).</a:t>
            </a:r>
          </a:p>
          <a:p>
            <a:r>
              <a:rPr lang="en-US" sz="2000" dirty="0" smtClean="0"/>
              <a:t>Students may apply for financial assistance but should plan to be self-supported.</a:t>
            </a:r>
          </a:p>
          <a:p>
            <a:r>
              <a:rPr lang="en-US" sz="2000" dirty="0" smtClean="0"/>
              <a:t>Estimated tuition cost – $20,000-$30,000 depending on number of credits transferred ($25,000 typically</a:t>
            </a:r>
            <a:r>
              <a:rPr lang="en-US" sz="2400" dirty="0" smtClean="0"/>
              <a:t>).</a:t>
            </a:r>
          </a:p>
          <a:p>
            <a:r>
              <a:rPr lang="en-US" sz="2000" dirty="0" smtClean="0"/>
              <a:t>Cost of living estimate $15,000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69030" y="1600200"/>
            <a:ext cx="4355193" cy="4800600"/>
          </a:xfrm>
        </p:spPr>
        <p:txBody>
          <a:bodyPr/>
          <a:lstStyle/>
          <a:p>
            <a:r>
              <a:rPr lang="en-US" b="1" dirty="0" smtClean="0"/>
              <a:t>Graduate Admissions</a:t>
            </a:r>
          </a:p>
          <a:p>
            <a:pPr lvl="1"/>
            <a:r>
              <a:rPr lang="en-US" dirty="0" smtClean="0"/>
              <a:t>Official transcripts</a:t>
            </a:r>
          </a:p>
          <a:p>
            <a:pPr lvl="1"/>
            <a:r>
              <a:rPr lang="en-US" dirty="0" smtClean="0"/>
              <a:t>Qualifying </a:t>
            </a:r>
            <a:r>
              <a:rPr lang="en-US" dirty="0"/>
              <a:t>GRE </a:t>
            </a:r>
            <a:r>
              <a:rPr lang="en-US" dirty="0" smtClean="0"/>
              <a:t>percentiles: 48% </a:t>
            </a:r>
            <a:r>
              <a:rPr lang="en-US" dirty="0"/>
              <a:t>verbal &amp; </a:t>
            </a:r>
            <a:r>
              <a:rPr lang="en-US" dirty="0" smtClean="0"/>
              <a:t>75% </a:t>
            </a:r>
            <a:r>
              <a:rPr lang="en-US" dirty="0"/>
              <a:t>quantitative</a:t>
            </a:r>
          </a:p>
          <a:p>
            <a:pPr lvl="1"/>
            <a:r>
              <a:rPr lang="en-US" dirty="0"/>
              <a:t>GPA: 3.0 (B average or above)</a:t>
            </a:r>
          </a:p>
          <a:p>
            <a:pPr lvl="1"/>
            <a:r>
              <a:rPr lang="en-US" dirty="0"/>
              <a:t>TOEFL 80/IELTS 6.5</a:t>
            </a:r>
          </a:p>
          <a:p>
            <a:r>
              <a:rPr lang="en-US" b="1" dirty="0" smtClean="0"/>
              <a:t>Application Deadline</a:t>
            </a:r>
          </a:p>
          <a:p>
            <a:pPr lvl="1"/>
            <a:r>
              <a:rPr lang="en-US" dirty="0" smtClean="0"/>
              <a:t>March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769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*Students will receive support on applications to FSU Graduate Programs.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64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Advice for Interested Students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4950"/>
            <a:ext cx="8458199" cy="5095875"/>
          </a:xfrm>
        </p:spPr>
        <p:txBody>
          <a:bodyPr/>
          <a:lstStyle/>
          <a:p>
            <a:pPr marL="0" indent="0">
              <a:buClr>
                <a:srgbClr val="540115"/>
              </a:buClr>
              <a:buNone/>
            </a:pPr>
            <a:r>
              <a:rPr lang="en-US" b="1" dirty="0" smtClean="0"/>
              <a:t>Plan ahead!</a:t>
            </a:r>
          </a:p>
          <a:p>
            <a:pPr lvl="1">
              <a:buClr>
                <a:srgbClr val="540115"/>
              </a:buClr>
            </a:pPr>
            <a:r>
              <a:rPr lang="en-US" sz="2300" dirty="0" smtClean="0"/>
              <a:t>Begin studying English immediately.</a:t>
            </a:r>
          </a:p>
          <a:p>
            <a:pPr lvl="1">
              <a:buClr>
                <a:srgbClr val="540115"/>
              </a:buClr>
            </a:pPr>
            <a:r>
              <a:rPr lang="en-US" sz="2300" dirty="0" smtClean="0"/>
              <a:t>Register </a:t>
            </a:r>
            <a:r>
              <a:rPr lang="en-US" sz="2300" dirty="0"/>
              <a:t>&amp; take the </a:t>
            </a:r>
            <a:r>
              <a:rPr lang="en-US" sz="2300" dirty="0" smtClean="0"/>
              <a:t>TOEFL/IELTS early; there is a 3-month wait time in China.</a:t>
            </a:r>
          </a:p>
          <a:p>
            <a:pPr lvl="2">
              <a:buClr>
                <a:srgbClr val="540115"/>
              </a:buClr>
            </a:pPr>
            <a:r>
              <a:rPr lang="en-US" dirty="0" smtClean="0"/>
              <a:t>Register for the exam – </a:t>
            </a:r>
            <a:r>
              <a:rPr lang="en-US" dirty="0" smtClean="0">
                <a:solidFill>
                  <a:schemeClr val="bg2"/>
                </a:solidFill>
              </a:rPr>
              <a:t>September-October.</a:t>
            </a:r>
          </a:p>
          <a:p>
            <a:pPr lvl="2">
              <a:buClr>
                <a:srgbClr val="540115"/>
              </a:buClr>
            </a:pPr>
            <a:r>
              <a:rPr lang="en-US" dirty="0" smtClean="0"/>
              <a:t>Take the exam – </a:t>
            </a:r>
            <a:r>
              <a:rPr lang="en-US" dirty="0" smtClean="0">
                <a:solidFill>
                  <a:srgbClr val="8A002D"/>
                </a:solidFill>
              </a:rPr>
              <a:t>November-</a:t>
            </a:r>
            <a:r>
              <a:rPr lang="en-US" dirty="0" smtClean="0">
                <a:solidFill>
                  <a:schemeClr val="bg2"/>
                </a:solidFill>
              </a:rPr>
              <a:t>early December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Clr>
                <a:srgbClr val="540115"/>
              </a:buClr>
              <a:buNone/>
            </a:pPr>
            <a:r>
              <a:rPr lang="en-US" b="1" dirty="0" smtClean="0"/>
              <a:t>Register your interest well in advance!</a:t>
            </a:r>
          </a:p>
          <a:p>
            <a:pPr lvl="1">
              <a:buClr>
                <a:srgbClr val="540115"/>
              </a:buClr>
            </a:pPr>
            <a:r>
              <a:rPr lang="en-US" sz="2300" dirty="0" smtClean="0"/>
              <a:t>Speak to your professors about the opportunity.</a:t>
            </a:r>
          </a:p>
          <a:p>
            <a:pPr lvl="1">
              <a:buClr>
                <a:srgbClr val="540115"/>
              </a:buClr>
            </a:pPr>
            <a:r>
              <a:rPr lang="en-US" sz="2300" dirty="0" smtClean="0"/>
              <a:t>Contact the Special Programs team at FSU.</a:t>
            </a:r>
          </a:p>
          <a:p>
            <a:pPr marL="0" indent="0">
              <a:buClr>
                <a:srgbClr val="540115"/>
              </a:buClr>
              <a:buNone/>
            </a:pPr>
            <a:r>
              <a:rPr lang="en-US" b="1" dirty="0" smtClean="0"/>
              <a:t>Apply by the deadline!</a:t>
            </a:r>
          </a:p>
          <a:p>
            <a:pPr lvl="1">
              <a:buClr>
                <a:srgbClr val="540115"/>
              </a:buClr>
            </a:pPr>
            <a:r>
              <a:rPr lang="en-US" sz="2300" dirty="0" smtClean="0"/>
              <a:t>Even if you are not sure you will qualify – </a:t>
            </a:r>
            <a:r>
              <a:rPr lang="en-US" sz="2300" b="1" dirty="0" smtClean="0"/>
              <a:t>APPLY</a:t>
            </a:r>
            <a:r>
              <a:rPr lang="en-US" sz="2300" dirty="0" smtClean="0"/>
              <a:t>. FSU will review your application.</a:t>
            </a:r>
          </a:p>
          <a:p>
            <a:pPr marL="0" indent="0">
              <a:buClr>
                <a:srgbClr val="540115"/>
              </a:buCl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-63375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FSU Contacts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-63375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605" y="-37717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10514" r="163" b="38923"/>
          <a:stretch/>
        </p:blipFill>
        <p:spPr>
          <a:xfrm>
            <a:off x="3731371" y="4839083"/>
            <a:ext cx="3133452" cy="20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26205" y="1497398"/>
            <a:ext cx="7610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see the 3+1+1 program website at:</a:t>
            </a:r>
          </a:p>
          <a:p>
            <a:r>
              <a:rPr lang="en-US" sz="24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https://cge.fsu.edu/sap/prgms_chemical.htm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For more about the Department of Engineering at FSU, please see: </a:t>
            </a:r>
            <a:r>
              <a:rPr lang="en-US" sz="2400" dirty="0" smtClean="0">
                <a:hlinkClick r:id="rId4"/>
              </a:rPr>
              <a:t>eng.fsu.edu/</a:t>
            </a:r>
            <a:r>
              <a:rPr lang="en-US" sz="2400" dirty="0" err="1" smtClean="0">
                <a:hlinkClick r:id="rId4"/>
              </a:rPr>
              <a:t>cbe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717" y="2932484"/>
            <a:ext cx="1144006" cy="11440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17" y="1636305"/>
            <a:ext cx="1144006" cy="115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BEBEB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53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Thank You!</a:t>
            </a:r>
            <a:endParaRPr lang="en-US" sz="40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7" y="1600200"/>
            <a:ext cx="6220936" cy="5143904"/>
          </a:xfrm>
        </p:spPr>
      </p:pic>
    </p:spTree>
    <p:extLst>
      <p:ext uri="{BB962C8B-B14F-4D97-AF65-F5344CB8AC3E}">
        <p14:creationId xmlns:p14="http://schemas.microsoft.com/office/powerpoint/2010/main" val="15744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75" y="239917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Topics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530725"/>
          </a:xfrm>
        </p:spPr>
        <p:txBody>
          <a:bodyPr/>
          <a:lstStyle/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FSU - Highlights</a:t>
            </a:r>
            <a:endParaRPr lang="en-US" sz="2400" dirty="0"/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Special Academic Program Overview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Student Benefits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Program Support</a:t>
            </a:r>
            <a:endParaRPr lang="en-US" sz="2400" dirty="0"/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Cost of Program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SAP Results 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SAP in Chemical </a:t>
            </a:r>
            <a:r>
              <a:rPr lang="en-US" sz="2400" dirty="0"/>
              <a:t>Engineering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Student Feedback</a:t>
            </a:r>
            <a:endParaRPr lang="en-US" sz="2400" dirty="0"/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Eligibility and how to Apply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Graduate </a:t>
            </a:r>
            <a:r>
              <a:rPr lang="en-US" sz="2400" dirty="0"/>
              <a:t>Studies at FSU</a:t>
            </a:r>
          </a:p>
          <a:p>
            <a:pPr eaLnBrk="1" hangingPunct="1">
              <a:buClr>
                <a:srgbClr val="540115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FSU Contacts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-2037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Florida State University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5425"/>
            <a:ext cx="8248650" cy="37147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1 of 2 top public research universities in the State of Florida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"Best Value" public university in the </a:t>
            </a:r>
            <a:r>
              <a:rPr lang="en-US" dirty="0" smtClean="0"/>
              <a:t>US in 2012.</a:t>
            </a:r>
            <a:r>
              <a:rPr lang="en-US" baseline="30000" dirty="0" smtClean="0"/>
              <a:t>1</a:t>
            </a:r>
          </a:p>
          <a:p>
            <a:r>
              <a:rPr lang="en-US" dirty="0"/>
              <a:t>38</a:t>
            </a:r>
            <a:r>
              <a:rPr lang="en-US" baseline="30000" dirty="0"/>
              <a:t>th</a:t>
            </a:r>
            <a:r>
              <a:rPr lang="en-US" dirty="0"/>
              <a:t> among Top Public Universities in the </a:t>
            </a:r>
            <a:r>
              <a:rPr lang="en-US" dirty="0" smtClean="0"/>
              <a:t>US.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Home </a:t>
            </a:r>
            <a:r>
              <a:rPr lang="en-US" dirty="0"/>
              <a:t>of the National High Magnetic Field Laboratory</a:t>
            </a:r>
          </a:p>
          <a:p>
            <a:endParaRPr lang="en-US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800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34" y="5229871"/>
            <a:ext cx="1955078" cy="146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32" y="5239001"/>
            <a:ext cx="2437818" cy="1462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5239002"/>
            <a:ext cx="2181014" cy="145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4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Florida State University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01" y="1540494"/>
            <a:ext cx="6485299" cy="52120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Other FSU Highlights</a:t>
            </a:r>
          </a:p>
          <a:p>
            <a:r>
              <a:rPr lang="en-US" sz="2400" dirty="0" smtClean="0"/>
              <a:t>FSU </a:t>
            </a:r>
            <a:r>
              <a:rPr lang="en-US" sz="2400" dirty="0"/>
              <a:t>leads Florida in 4 of 8 areas of external funding for the STEM disciplines (Science, Technology, Engineering and Math</a:t>
            </a:r>
            <a:r>
              <a:rPr lang="en-US" sz="2400" dirty="0" smtClean="0"/>
              <a:t>).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19</a:t>
            </a:r>
            <a:r>
              <a:rPr lang="en-US" sz="2400" baseline="30000" dirty="0"/>
              <a:t>th</a:t>
            </a:r>
            <a:r>
              <a:rPr lang="en-US" sz="2400" dirty="0"/>
              <a:t> “Best Values in Public Colleges” for out-of-state students in </a:t>
            </a:r>
            <a:r>
              <a:rPr lang="en-US" sz="2400" dirty="0" smtClean="0"/>
              <a:t>2015.</a:t>
            </a:r>
            <a:r>
              <a:rPr lang="en-US" sz="2400" baseline="30000" dirty="0" smtClean="0"/>
              <a:t>3</a:t>
            </a:r>
            <a:endParaRPr lang="en-US" sz="2400" baseline="30000" dirty="0"/>
          </a:p>
          <a:p>
            <a:pPr marL="0" indent="0">
              <a:buNone/>
            </a:pPr>
            <a:r>
              <a:rPr lang="en-US" b="1" dirty="0" smtClean="0"/>
              <a:t>Student population</a:t>
            </a:r>
          </a:p>
          <a:p>
            <a:r>
              <a:rPr lang="en-US" sz="2000" dirty="0" smtClean="0"/>
              <a:t>41,000 students from 130 countries</a:t>
            </a:r>
            <a:endParaRPr lang="en-US" sz="2000" dirty="0"/>
          </a:p>
          <a:p>
            <a:pPr marL="0" indent="0">
              <a:buNone/>
            </a:pPr>
            <a:r>
              <a:rPr lang="en-US" b="1" dirty="0" smtClean="0"/>
              <a:t>Located in Tallahassee</a:t>
            </a:r>
            <a:r>
              <a:rPr lang="en-US" sz="2000" dirty="0" smtClean="0"/>
              <a:t>, the state capital</a:t>
            </a:r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endParaRPr lang="en-US" sz="1200" baseline="30000" dirty="0" smtClean="0"/>
          </a:p>
          <a:p>
            <a:pPr marL="0" lvl="1" indent="0">
              <a:buClr>
                <a:schemeClr val="folHlink"/>
              </a:buClr>
              <a:buSzPct val="90000"/>
              <a:buNone/>
            </a:pPr>
            <a:r>
              <a:rPr lang="en-US" sz="1200" baseline="30000" dirty="0"/>
              <a:t>1</a:t>
            </a:r>
            <a:r>
              <a:rPr lang="en-US" sz="1200" i="1" dirty="0"/>
              <a:t>Princeton Review &amp; USA Today; </a:t>
            </a:r>
            <a:r>
              <a:rPr lang="en-US" sz="1200" baseline="30000" dirty="0" smtClean="0"/>
              <a:t>2</a:t>
            </a:r>
            <a:r>
              <a:rPr lang="en-US" sz="1200" i="1" dirty="0"/>
              <a:t>US News &amp; World </a:t>
            </a:r>
            <a:r>
              <a:rPr lang="en-US" sz="1200" i="1" dirty="0" smtClean="0"/>
              <a:t>Report.</a:t>
            </a:r>
            <a:r>
              <a:rPr lang="en-US" sz="1200" baseline="30000" dirty="0" smtClean="0"/>
              <a:t>3</a:t>
            </a:r>
            <a:r>
              <a:rPr lang="en-US" sz="1200" i="1" dirty="0" smtClean="0"/>
              <a:t>Kiplinger’s </a:t>
            </a:r>
            <a:r>
              <a:rPr lang="en-US" sz="1200" i="1" dirty="0"/>
              <a:t>Personal </a:t>
            </a:r>
            <a:r>
              <a:rPr lang="en-US" sz="1200" i="1" dirty="0" smtClean="0"/>
              <a:t>Finance </a:t>
            </a:r>
            <a:endParaRPr lang="en-US" sz="1800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69" y="5334412"/>
            <a:ext cx="2131084" cy="14181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969" y="3762059"/>
            <a:ext cx="2131083" cy="1468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969" y="1644768"/>
            <a:ext cx="2131083" cy="2013017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 bwMode="auto">
          <a:xfrm>
            <a:off x="7838741" y="1750413"/>
            <a:ext cx="149435" cy="138761"/>
          </a:xfrm>
          <a:prstGeom prst="star5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smtClean="0">
                <a:latin typeface="+mn-lt"/>
              </a:rPr>
              <a:t>Special Academic Programs (SAP)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61" y="1723606"/>
            <a:ext cx="8372689" cy="4889900"/>
          </a:xfrm>
        </p:spPr>
        <p:txBody>
          <a:bodyPr/>
          <a:lstStyle/>
          <a:p>
            <a:pPr marL="0" indent="0">
              <a:buClr>
                <a:srgbClr val="540115"/>
              </a:buClr>
              <a:buNone/>
            </a:pPr>
            <a:r>
              <a:rPr lang="en-US" b="1" dirty="0" smtClean="0"/>
              <a:t>3+1+1 program (Bachelor + Master program)</a:t>
            </a:r>
          </a:p>
          <a:p>
            <a:pPr>
              <a:buClr>
                <a:srgbClr val="540115"/>
              </a:buClr>
            </a:pPr>
            <a:r>
              <a:rPr lang="en-US" i="1" u="sng" dirty="0" smtClean="0"/>
              <a:t>Year 1-3</a:t>
            </a:r>
            <a:r>
              <a:rPr lang="en-US" dirty="0" smtClean="0"/>
              <a:t>: Students take required courses at their home university, including program prerequisites.</a:t>
            </a:r>
          </a:p>
          <a:p>
            <a:pPr>
              <a:buClr>
                <a:srgbClr val="540115"/>
              </a:buClr>
            </a:pPr>
            <a:r>
              <a:rPr lang="en-US" i="1" u="sng" dirty="0" smtClean="0"/>
              <a:t>Year 4</a:t>
            </a:r>
            <a:r>
              <a:rPr lang="en-US" dirty="0" smtClean="0"/>
              <a:t>: Students study at FSU for 2 semesters. Course credit transfers back and students receive a Bachelor degree from their home university.</a:t>
            </a:r>
          </a:p>
          <a:p>
            <a:pPr>
              <a:buClr>
                <a:srgbClr val="540115"/>
              </a:buClr>
            </a:pPr>
            <a:r>
              <a:rPr lang="en-US" i="1" u="sng" dirty="0" smtClean="0"/>
              <a:t>Optional Year 5</a:t>
            </a:r>
            <a:r>
              <a:rPr lang="en-US" dirty="0" smtClean="0"/>
              <a:t>: Students may apply to FSU’s Master in Chemical Engineering program, and potentially graduate in 3 additional semesters (typically fall, spring, summer). </a:t>
            </a:r>
          </a:p>
          <a:p>
            <a:pPr lvl="1">
              <a:buClr>
                <a:srgbClr val="540115"/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lvl="1">
              <a:buClr>
                <a:srgbClr val="540115"/>
              </a:buCl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8077200" cy="1143000"/>
          </a:xfrm>
        </p:spPr>
        <p:txBody>
          <a:bodyPr/>
          <a:lstStyle/>
          <a:p>
            <a:r>
              <a:rPr lang="en-US" sz="4000" smtClean="0">
                <a:latin typeface="+mn-lt"/>
              </a:rPr>
              <a:t>Special Academic Programs (SAP)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331" y="1420814"/>
            <a:ext cx="7953469" cy="4710112"/>
          </a:xfrm>
        </p:spPr>
        <p:txBody>
          <a:bodyPr/>
          <a:lstStyle/>
          <a:p>
            <a:r>
              <a:rPr lang="en-US" dirty="0" smtClean="0"/>
              <a:t>Student Benefits</a:t>
            </a:r>
          </a:p>
          <a:p>
            <a:r>
              <a:rPr lang="en-US" dirty="0" smtClean="0"/>
              <a:t>Study with American and international students</a:t>
            </a:r>
          </a:p>
          <a:p>
            <a:r>
              <a:rPr lang="en-US" dirty="0" smtClean="0"/>
              <a:t>Variety of teaching styles – lecture, small group instruction, labs, and practical training.</a:t>
            </a:r>
          </a:p>
          <a:p>
            <a:r>
              <a:rPr lang="en-US" dirty="0" smtClean="0"/>
              <a:t>Get to know professors, the department, and the local area in advance, providing a seamless transition to graduate school.</a:t>
            </a:r>
          </a:p>
          <a:p>
            <a:r>
              <a:rPr lang="en-US" dirty="0" smtClean="0"/>
              <a:t>Receive academic &amp; non-academic support throughout the program.</a:t>
            </a:r>
          </a:p>
          <a:p>
            <a:pPr>
              <a:buClr>
                <a:srgbClr val="540115"/>
              </a:buClr>
            </a:pPr>
            <a:r>
              <a:rPr lang="en-US" dirty="0"/>
              <a:t>Room &amp; food included in</a:t>
            </a:r>
          </a:p>
          <a:p>
            <a:pPr marL="0" indent="0">
              <a:spcBef>
                <a:spcPts val="0"/>
              </a:spcBef>
              <a:buClr>
                <a:srgbClr val="540115"/>
              </a:buClr>
              <a:buNone/>
            </a:pPr>
            <a:r>
              <a:rPr lang="en-US" dirty="0"/>
              <a:t>   Program fee.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864">
            <a:off x="8039350" y="4872736"/>
            <a:ext cx="989491" cy="17615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731">
            <a:off x="5435477" y="5543065"/>
            <a:ext cx="2049582" cy="11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71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Program Support</a:t>
            </a:r>
            <a:endParaRPr lang="en-US" sz="20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9980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Pre-arrival Support and Orientation</a:t>
            </a:r>
          </a:p>
          <a:p>
            <a:r>
              <a:rPr lang="en-US" sz="2000" dirty="0" smtClean="0"/>
              <a:t>Help and support with applications &amp; registration</a:t>
            </a:r>
          </a:p>
          <a:p>
            <a:r>
              <a:rPr lang="en-US" sz="2000" dirty="0" smtClean="0"/>
              <a:t>Organize room and board 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en-US" sz="2000" dirty="0"/>
              <a:t>Airport </a:t>
            </a:r>
            <a:r>
              <a:rPr lang="en-US" sz="2000" dirty="0" smtClean="0"/>
              <a:t>pickup</a:t>
            </a:r>
            <a:endParaRPr lang="en-US" sz="2000" dirty="0"/>
          </a:p>
          <a:p>
            <a:r>
              <a:rPr lang="en-US" sz="2000" dirty="0" smtClean="0"/>
              <a:t>Orientation to departments, </a:t>
            </a:r>
            <a:r>
              <a:rPr lang="en-US" sz="2000" dirty="0"/>
              <a:t>campus </a:t>
            </a:r>
            <a:r>
              <a:rPr lang="en-US" sz="2000" dirty="0" smtClean="0"/>
              <a:t>&amp; city</a:t>
            </a:r>
          </a:p>
          <a:p>
            <a:pPr marL="0" indent="0">
              <a:buNone/>
            </a:pPr>
            <a:r>
              <a:rPr lang="en-US" sz="2000" b="1" dirty="0" smtClean="0"/>
              <a:t>Ongoing Academic and Non-academic Support</a:t>
            </a:r>
          </a:p>
          <a:p>
            <a:r>
              <a:rPr lang="en-US" sz="2000" dirty="0" smtClean="0"/>
              <a:t>Academic support: enrollment in classes,                     blackboard support, support for graduate school applications</a:t>
            </a:r>
          </a:p>
          <a:p>
            <a:r>
              <a:rPr lang="en-US" sz="2000" dirty="0" smtClean="0"/>
              <a:t>Non-academic support: housing, immigration matters</a:t>
            </a:r>
          </a:p>
          <a:p>
            <a:pPr marL="0" indent="0">
              <a:buNone/>
            </a:pPr>
            <a:r>
              <a:rPr lang="en-US" sz="2000" b="1" dirty="0" smtClean="0"/>
              <a:t>Student </a:t>
            </a:r>
            <a:r>
              <a:rPr lang="en-US" sz="2000" b="1" dirty="0"/>
              <a:t>peer </a:t>
            </a:r>
            <a:r>
              <a:rPr lang="en-US" sz="2000" b="1" dirty="0" smtClean="0"/>
              <a:t>mentor</a:t>
            </a:r>
          </a:p>
          <a:p>
            <a:r>
              <a:rPr lang="en-US" sz="2000" dirty="0"/>
              <a:t>Integration into campus activities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(sports, cultural and other events)</a:t>
            </a:r>
          </a:p>
          <a:p>
            <a:r>
              <a:rPr lang="en-US" sz="2000" dirty="0" smtClean="0"/>
              <a:t>Regular </a:t>
            </a:r>
            <a:r>
              <a:rPr lang="en-US" sz="2000" dirty="0"/>
              <a:t>local shopping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070" y="4929989"/>
            <a:ext cx="2460036" cy="1845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94"/>
          <a:stretch/>
        </p:blipFill>
        <p:spPr>
          <a:xfrm rot="939149">
            <a:off x="6906867" y="2001454"/>
            <a:ext cx="1902047" cy="1694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82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3915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+mn-lt"/>
              </a:rPr>
              <a:t>Cost of Program</a:t>
            </a:r>
            <a:endParaRPr lang="en-US" sz="2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62" y="1466850"/>
            <a:ext cx="8270838" cy="5256079"/>
          </a:xfrm>
        </p:spPr>
        <p:txBody>
          <a:bodyPr/>
          <a:lstStyle/>
          <a:p>
            <a:pPr marL="0" indent="0">
              <a:buClr>
                <a:srgbClr val="540115"/>
              </a:buClr>
              <a:buNone/>
            </a:pPr>
            <a:r>
              <a:rPr lang="en-US" sz="2000" b="1" dirty="0"/>
              <a:t>Program </a:t>
            </a:r>
            <a:r>
              <a:rPr lang="en-US" sz="2000" b="1" dirty="0" smtClean="0"/>
              <a:t>Dates - </a:t>
            </a:r>
            <a:r>
              <a:rPr lang="en-US" sz="2000" dirty="0" smtClean="0"/>
              <a:t>August 2017-May 2018</a:t>
            </a:r>
            <a:endParaRPr lang="en-US" sz="2000" dirty="0"/>
          </a:p>
          <a:p>
            <a:pPr marL="0" indent="0">
              <a:buClr>
                <a:srgbClr val="540115"/>
              </a:buClr>
              <a:buNone/>
            </a:pPr>
            <a:r>
              <a:rPr lang="en-US" sz="2000" b="1" dirty="0" smtClean="0"/>
              <a:t>Costs</a:t>
            </a:r>
          </a:p>
          <a:p>
            <a:pPr>
              <a:buClr>
                <a:srgbClr val="540115"/>
              </a:buClr>
            </a:pPr>
            <a:r>
              <a:rPr lang="en-US" sz="2000" dirty="0" smtClean="0"/>
              <a:t>Students pay approximately $30,000 program fee, includes: housing, meals during term, </a:t>
            </a:r>
            <a:r>
              <a:rPr lang="en-US" sz="2000" dirty="0" smtClean="0">
                <a:solidFill>
                  <a:srgbClr val="0E0C0D"/>
                </a:solidFill>
              </a:rPr>
              <a:t>27</a:t>
            </a:r>
            <a:r>
              <a:rPr lang="en-US" sz="2000" dirty="0" smtClean="0"/>
              <a:t> FSU credits, program support, FSU ID card &amp; fees.</a:t>
            </a:r>
          </a:p>
          <a:p>
            <a:pPr>
              <a:lnSpc>
                <a:spcPts val="2700"/>
              </a:lnSpc>
              <a:spcBef>
                <a:spcPts val="0"/>
              </a:spcBef>
              <a:buClr>
                <a:srgbClr val="540115"/>
              </a:buClr>
            </a:pPr>
            <a:r>
              <a:rPr lang="en-US" sz="2000" dirty="0" smtClean="0"/>
              <a:t>Students also pay: SEVIS and visa application fees, airfare to Tallahassee, medical insurance meeting FSU requirements, textbooks, and personal costs and food during breaks</a:t>
            </a:r>
            <a:r>
              <a:rPr lang="en-US" dirty="0" smtClean="0"/>
              <a:t>.</a:t>
            </a:r>
          </a:p>
          <a:p>
            <a:pPr marL="0" indent="0">
              <a:buClr>
                <a:srgbClr val="540115"/>
              </a:buClr>
              <a:buNone/>
            </a:pPr>
            <a:r>
              <a:rPr lang="en-US" sz="2000" b="1" dirty="0" smtClean="0"/>
              <a:t>Housing (included in Program fee)</a:t>
            </a:r>
            <a:endParaRPr lang="en-US" sz="2000" b="1" dirty="0"/>
          </a:p>
          <a:p>
            <a:pPr>
              <a:buClr>
                <a:srgbClr val="540115"/>
              </a:buClr>
            </a:pPr>
            <a:r>
              <a:rPr lang="en-US" sz="2000" dirty="0" smtClean="0"/>
              <a:t>Students live in a residence hall located next to FSU’s main campus.</a:t>
            </a:r>
            <a:endParaRPr lang="en-US" sz="2000" dirty="0"/>
          </a:p>
          <a:p>
            <a:pPr>
              <a:buClr>
                <a:srgbClr val="540115"/>
              </a:buClr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5179879"/>
            <a:ext cx="238125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69" y="5179879"/>
            <a:ext cx="238125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862" y="5198929"/>
            <a:ext cx="24765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1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610600" cy="1143000"/>
          </a:xfrm>
        </p:spPr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Special Academic Program Results</a:t>
            </a:r>
            <a:br>
              <a:rPr lang="en-US" sz="3600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609600" cy="4876800"/>
          </a:xfrm>
          <a:prstGeom prst="rect">
            <a:avLst/>
          </a:prstGeom>
          <a:solidFill>
            <a:srgbClr val="CEB88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24487" y="1699077"/>
            <a:ext cx="8256760" cy="2686049"/>
          </a:xfrm>
          <a:prstGeom prst="rect">
            <a:avLst/>
          </a:prstGeom>
          <a:solidFill>
            <a:srgbClr val="782F40">
              <a:alpha val="80000"/>
            </a:srgbClr>
          </a:solidFill>
          <a:ln w="82550" cmpd="tri">
            <a:solidFill>
              <a:srgbClr val="CEB88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200" b="1" kern="0" dirty="0" smtClean="0">
                <a:solidFill>
                  <a:schemeClr val="bg1"/>
                </a:solidFill>
              </a:rPr>
              <a:t>95% of SAP engineering participants applied for admission to a FSU Master degree program after completing their SAP program.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2200" b="1" kern="0" dirty="0" smtClean="0">
                <a:solidFill>
                  <a:schemeClr val="bg1"/>
                </a:solidFill>
              </a:rPr>
              <a:t>100% of SAP participants were accepted into the Master degree program at FSU.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US" sz="2000" kern="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7" y="4550376"/>
            <a:ext cx="4102443" cy="2307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2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Custom 3">
      <a:dk1>
        <a:srgbClr val="000000"/>
      </a:dk1>
      <a:lt1>
        <a:srgbClr val="FFFFE1"/>
      </a:lt1>
      <a:dk2>
        <a:srgbClr val="670021"/>
      </a:dk2>
      <a:lt2>
        <a:srgbClr val="8A002D"/>
      </a:lt2>
      <a:accent1>
        <a:srgbClr val="CCCC99"/>
      </a:accent1>
      <a:accent2>
        <a:srgbClr val="670021"/>
      </a:accent2>
      <a:accent3>
        <a:srgbClr val="FFFFEE"/>
      </a:accent3>
      <a:accent4>
        <a:srgbClr val="000000"/>
      </a:accent4>
      <a:accent5>
        <a:srgbClr val="E2E2CA"/>
      </a:accent5>
      <a:accent6>
        <a:srgbClr val="670021"/>
      </a:accent6>
      <a:hlink>
        <a:srgbClr val="670021"/>
      </a:hlink>
      <a:folHlink>
        <a:srgbClr val="670021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EB888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1">
        <a:dk1>
          <a:srgbClr val="990033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990033"/>
        </a:accent2>
        <a:accent3>
          <a:srgbClr val="FFFFEE"/>
        </a:accent3>
        <a:accent4>
          <a:srgbClr val="82002A"/>
        </a:accent4>
        <a:accent5>
          <a:srgbClr val="E2E2CA"/>
        </a:accent5>
        <a:accent6>
          <a:srgbClr val="8A002D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2">
        <a:dk1>
          <a:srgbClr val="000000"/>
        </a:dk1>
        <a:lt1>
          <a:srgbClr val="FFFFE1"/>
        </a:lt1>
        <a:dk2>
          <a:srgbClr val="990033"/>
        </a:dk2>
        <a:lt2>
          <a:srgbClr val="330033"/>
        </a:lt2>
        <a:accent1>
          <a:srgbClr val="CCCC99"/>
        </a:accent1>
        <a:accent2>
          <a:srgbClr val="990033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8A002D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8875</TotalTime>
  <Words>1065</Words>
  <Application>Microsoft Office PowerPoint</Application>
  <PresentationFormat>全屏显示(4:3)</PresentationFormat>
  <Paragraphs>156</Paragraphs>
  <Slides>16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Layers</vt:lpstr>
      <vt:lpstr>PowerPoint 演示文稿</vt:lpstr>
      <vt:lpstr>Topics</vt:lpstr>
      <vt:lpstr>Florida State University</vt:lpstr>
      <vt:lpstr>Florida State University</vt:lpstr>
      <vt:lpstr>Special Academic Programs (SAP)</vt:lpstr>
      <vt:lpstr>Special Academic Programs (SAP)</vt:lpstr>
      <vt:lpstr>Program Support</vt:lpstr>
      <vt:lpstr>Cost of Program</vt:lpstr>
      <vt:lpstr>Special Academic Program Results </vt:lpstr>
      <vt:lpstr>Chemical Engineering</vt:lpstr>
      <vt:lpstr>Student Feedback</vt:lpstr>
      <vt:lpstr>Eligibility and Application Process </vt:lpstr>
      <vt:lpstr>Graduate Studies at FSU</vt:lpstr>
      <vt:lpstr>Advice for Interested Students</vt:lpstr>
      <vt:lpstr>FSU Contacts</vt:lpstr>
      <vt:lpstr>Thank You!</vt:lpstr>
    </vt:vector>
  </TitlesOfParts>
  <Company>Contracts &amp; Grants, UGA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Accounting Standards Policies and Procedures</dc:title>
  <dc:creator>Contracts &amp; Grants</dc:creator>
  <cp:lastModifiedBy>DELL</cp:lastModifiedBy>
  <cp:revision>381</cp:revision>
  <cp:lastPrinted>2015-04-16T19:46:54Z</cp:lastPrinted>
  <dcterms:created xsi:type="dcterms:W3CDTF">2000-02-24T18:20:12Z</dcterms:created>
  <dcterms:modified xsi:type="dcterms:W3CDTF">2016-11-04T07:05:57Z</dcterms:modified>
</cp:coreProperties>
</file>