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6"/>
  </p:notesMasterIdLst>
  <p:sldIdLst>
    <p:sldId id="256" r:id="rId2"/>
    <p:sldId id="274" r:id="rId3"/>
    <p:sldId id="257" r:id="rId4"/>
    <p:sldId id="275" r:id="rId5"/>
    <p:sldId id="276" r:id="rId6"/>
    <p:sldId id="258" r:id="rId7"/>
    <p:sldId id="259" r:id="rId8"/>
    <p:sldId id="260" r:id="rId9"/>
    <p:sldId id="261" r:id="rId10"/>
    <p:sldId id="277" r:id="rId11"/>
    <p:sldId id="278" r:id="rId12"/>
    <p:sldId id="279" r:id="rId13"/>
    <p:sldId id="281" r:id="rId14"/>
    <p:sldId id="282" r:id="rId15"/>
    <p:sldId id="283" r:id="rId16"/>
    <p:sldId id="285" r:id="rId17"/>
    <p:sldId id="262" r:id="rId18"/>
    <p:sldId id="263" r:id="rId19"/>
    <p:sldId id="264" r:id="rId20"/>
    <p:sldId id="265" r:id="rId21"/>
    <p:sldId id="266" r:id="rId22"/>
    <p:sldId id="267" r:id="rId23"/>
    <p:sldId id="268" r:id="rId24"/>
    <p:sldId id="284" r:id="rId25"/>
    <p:sldId id="269" r:id="rId26"/>
    <p:sldId id="270" r:id="rId27"/>
    <p:sldId id="287" r:id="rId28"/>
    <p:sldId id="286" r:id="rId29"/>
    <p:sldId id="271" r:id="rId30"/>
    <p:sldId id="272"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273" r:id="rId4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70" d="100"/>
          <a:sy n="70" d="100"/>
        </p:scale>
        <p:origin x="140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E7801-698D-4FB7-B732-8774B2E2B93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90524C46-602A-4AAE-8990-9891675B30CB}">
      <dgm:prSet/>
      <dgm:spPr/>
      <dgm:t>
        <a:bodyPr/>
        <a:lstStyle/>
        <a:p>
          <a:r>
            <a:rPr lang="zh-CN" altLang="en-US" dirty="0" smtClean="0"/>
            <a:t>数据汇总（按照定义好的分类进行汇总）</a:t>
          </a:r>
          <a:endParaRPr lang="zh-CN" altLang="en-US" dirty="0"/>
        </a:p>
      </dgm:t>
    </dgm:pt>
    <dgm:pt modelId="{7FB06D2D-3AED-409D-88D2-23D54097CC2A}" type="parTrans" cxnId="{289D96B9-06D4-4ED5-83A0-0FA529DCB4DD}">
      <dgm:prSet/>
      <dgm:spPr/>
      <dgm:t>
        <a:bodyPr/>
        <a:lstStyle/>
        <a:p>
          <a:endParaRPr lang="zh-CN" altLang="en-US"/>
        </a:p>
      </dgm:t>
    </dgm:pt>
    <dgm:pt modelId="{DD5D993F-F14B-4C03-9827-9B3C518EDCB5}" type="sibTrans" cxnId="{289D96B9-06D4-4ED5-83A0-0FA529DCB4DD}">
      <dgm:prSet/>
      <dgm:spPr/>
      <dgm:t>
        <a:bodyPr/>
        <a:lstStyle/>
        <a:p>
          <a:endParaRPr lang="zh-CN" altLang="en-US"/>
        </a:p>
      </dgm:t>
    </dgm:pt>
    <dgm:pt modelId="{B40D1AEA-E1DA-403D-95A6-AE76426A2027}">
      <dgm:prSet/>
      <dgm:spPr/>
      <dgm:t>
        <a:bodyPr/>
        <a:lstStyle/>
        <a:p>
          <a:r>
            <a:rPr lang="zh-CN" altLang="en-US" dirty="0" smtClean="0"/>
            <a:t>汇总表输出</a:t>
          </a:r>
          <a:endParaRPr lang="zh-CN" altLang="en-US" dirty="0"/>
        </a:p>
      </dgm:t>
    </dgm:pt>
    <dgm:pt modelId="{0DB993F3-FA6D-4A45-9EE8-006831D2C6F8}" type="parTrans" cxnId="{754B6049-DE33-45F4-9053-B2B3E8ACC1FA}">
      <dgm:prSet/>
      <dgm:spPr/>
      <dgm:t>
        <a:bodyPr/>
        <a:lstStyle/>
        <a:p>
          <a:endParaRPr lang="zh-CN" altLang="en-US"/>
        </a:p>
      </dgm:t>
    </dgm:pt>
    <dgm:pt modelId="{034E1C5E-0387-4403-A12D-1830005CB9B5}" type="sibTrans" cxnId="{754B6049-DE33-45F4-9053-B2B3E8ACC1FA}">
      <dgm:prSet/>
      <dgm:spPr/>
      <dgm:t>
        <a:bodyPr/>
        <a:lstStyle/>
        <a:p>
          <a:endParaRPr lang="zh-CN" altLang="en-US"/>
        </a:p>
      </dgm:t>
    </dgm:pt>
    <dgm:pt modelId="{A471CED6-3C0A-40FC-B71D-5A04D2373A55}" type="pres">
      <dgm:prSet presAssocID="{93AE7801-698D-4FB7-B732-8774B2E2B938}" presName="Name0" presStyleCnt="0">
        <dgm:presLayoutVars>
          <dgm:chMax val="7"/>
          <dgm:chPref val="7"/>
          <dgm:dir/>
        </dgm:presLayoutVars>
      </dgm:prSet>
      <dgm:spPr/>
      <dgm:t>
        <a:bodyPr/>
        <a:lstStyle/>
        <a:p>
          <a:endParaRPr lang="zh-CN" altLang="en-US"/>
        </a:p>
      </dgm:t>
    </dgm:pt>
    <dgm:pt modelId="{80B2FF63-4E6D-4D0C-B012-A50F836AE625}" type="pres">
      <dgm:prSet presAssocID="{93AE7801-698D-4FB7-B732-8774B2E2B938}" presName="Name1" presStyleCnt="0"/>
      <dgm:spPr/>
    </dgm:pt>
    <dgm:pt modelId="{8563DD32-C40C-471A-B48C-9CED5FC6B146}" type="pres">
      <dgm:prSet presAssocID="{93AE7801-698D-4FB7-B732-8774B2E2B938}" presName="cycle" presStyleCnt="0"/>
      <dgm:spPr/>
    </dgm:pt>
    <dgm:pt modelId="{28EACFE7-B095-4A1F-BF17-82AEB2230D65}" type="pres">
      <dgm:prSet presAssocID="{93AE7801-698D-4FB7-B732-8774B2E2B938}" presName="srcNode" presStyleLbl="node1" presStyleIdx="0" presStyleCnt="2"/>
      <dgm:spPr/>
    </dgm:pt>
    <dgm:pt modelId="{A0BE91FE-09A9-41C7-AC14-B0FB9F7B2E79}" type="pres">
      <dgm:prSet presAssocID="{93AE7801-698D-4FB7-B732-8774B2E2B938}" presName="conn" presStyleLbl="parChTrans1D2" presStyleIdx="0" presStyleCnt="1"/>
      <dgm:spPr/>
      <dgm:t>
        <a:bodyPr/>
        <a:lstStyle/>
        <a:p>
          <a:endParaRPr lang="zh-CN" altLang="en-US"/>
        </a:p>
      </dgm:t>
    </dgm:pt>
    <dgm:pt modelId="{B1AC3548-1AB0-4AFF-BE89-1C8A99E955A5}" type="pres">
      <dgm:prSet presAssocID="{93AE7801-698D-4FB7-B732-8774B2E2B938}" presName="extraNode" presStyleLbl="node1" presStyleIdx="0" presStyleCnt="2"/>
      <dgm:spPr/>
    </dgm:pt>
    <dgm:pt modelId="{EB5C9F5D-66FC-4972-B5C4-10CA2738FD61}" type="pres">
      <dgm:prSet presAssocID="{93AE7801-698D-4FB7-B732-8774B2E2B938}" presName="dstNode" presStyleLbl="node1" presStyleIdx="0" presStyleCnt="2"/>
      <dgm:spPr/>
    </dgm:pt>
    <dgm:pt modelId="{272132FF-ED98-4B6A-B5CC-08C6D838D7BE}" type="pres">
      <dgm:prSet presAssocID="{90524C46-602A-4AAE-8990-9891675B30CB}" presName="text_1" presStyleLbl="node1" presStyleIdx="0" presStyleCnt="2">
        <dgm:presLayoutVars>
          <dgm:bulletEnabled val="1"/>
        </dgm:presLayoutVars>
      </dgm:prSet>
      <dgm:spPr/>
      <dgm:t>
        <a:bodyPr/>
        <a:lstStyle/>
        <a:p>
          <a:endParaRPr lang="zh-CN" altLang="en-US"/>
        </a:p>
      </dgm:t>
    </dgm:pt>
    <dgm:pt modelId="{6FA7096C-82D6-465E-83F2-8986B786F8FE}" type="pres">
      <dgm:prSet presAssocID="{90524C46-602A-4AAE-8990-9891675B30CB}" presName="accent_1" presStyleCnt="0"/>
      <dgm:spPr/>
    </dgm:pt>
    <dgm:pt modelId="{64A80433-B796-44AD-8F7E-FB9325CA24CB}" type="pres">
      <dgm:prSet presAssocID="{90524C46-602A-4AAE-8990-9891675B30CB}" presName="accentRepeatNode" presStyleLbl="solidFgAcc1" presStyleIdx="0" presStyleCnt="2"/>
      <dgm:spPr/>
    </dgm:pt>
    <dgm:pt modelId="{917CE0E1-CA9B-4334-927F-AF5F85808AFF}" type="pres">
      <dgm:prSet presAssocID="{B40D1AEA-E1DA-403D-95A6-AE76426A2027}" presName="text_2" presStyleLbl="node1" presStyleIdx="1" presStyleCnt="2">
        <dgm:presLayoutVars>
          <dgm:bulletEnabled val="1"/>
        </dgm:presLayoutVars>
      </dgm:prSet>
      <dgm:spPr/>
      <dgm:t>
        <a:bodyPr/>
        <a:lstStyle/>
        <a:p>
          <a:endParaRPr lang="zh-CN" altLang="en-US"/>
        </a:p>
      </dgm:t>
    </dgm:pt>
    <dgm:pt modelId="{012856E0-5CE3-4275-A89A-5670449D030B}" type="pres">
      <dgm:prSet presAssocID="{B40D1AEA-E1DA-403D-95A6-AE76426A2027}" presName="accent_2" presStyleCnt="0"/>
      <dgm:spPr/>
    </dgm:pt>
    <dgm:pt modelId="{CC0E463C-AB0A-4EC6-94DC-BCEFED01D05B}" type="pres">
      <dgm:prSet presAssocID="{B40D1AEA-E1DA-403D-95A6-AE76426A2027}" presName="accentRepeatNode" presStyleLbl="solidFgAcc1" presStyleIdx="1" presStyleCnt="2"/>
      <dgm:spPr/>
    </dgm:pt>
  </dgm:ptLst>
  <dgm:cxnLst>
    <dgm:cxn modelId="{54A51D1D-AB10-4DB4-9D02-561667A30650}" type="presOf" srcId="{93AE7801-698D-4FB7-B732-8774B2E2B938}" destId="{A471CED6-3C0A-40FC-B71D-5A04D2373A55}" srcOrd="0" destOrd="0" presId="urn:microsoft.com/office/officeart/2008/layout/VerticalCurvedList"/>
    <dgm:cxn modelId="{8018A7C0-33F8-4A21-A451-D49D95ED2DC3}" type="presOf" srcId="{DD5D993F-F14B-4C03-9827-9B3C518EDCB5}" destId="{A0BE91FE-09A9-41C7-AC14-B0FB9F7B2E79}" srcOrd="0" destOrd="0" presId="urn:microsoft.com/office/officeart/2008/layout/VerticalCurvedList"/>
    <dgm:cxn modelId="{754B6049-DE33-45F4-9053-B2B3E8ACC1FA}" srcId="{93AE7801-698D-4FB7-B732-8774B2E2B938}" destId="{B40D1AEA-E1DA-403D-95A6-AE76426A2027}" srcOrd="1" destOrd="0" parTransId="{0DB993F3-FA6D-4A45-9EE8-006831D2C6F8}" sibTransId="{034E1C5E-0387-4403-A12D-1830005CB9B5}"/>
    <dgm:cxn modelId="{289D96B9-06D4-4ED5-83A0-0FA529DCB4DD}" srcId="{93AE7801-698D-4FB7-B732-8774B2E2B938}" destId="{90524C46-602A-4AAE-8990-9891675B30CB}" srcOrd="0" destOrd="0" parTransId="{7FB06D2D-3AED-409D-88D2-23D54097CC2A}" sibTransId="{DD5D993F-F14B-4C03-9827-9B3C518EDCB5}"/>
    <dgm:cxn modelId="{039B8355-C368-4405-AC96-7E5B4FF29E00}" type="presOf" srcId="{B40D1AEA-E1DA-403D-95A6-AE76426A2027}" destId="{917CE0E1-CA9B-4334-927F-AF5F85808AFF}" srcOrd="0" destOrd="0" presId="urn:microsoft.com/office/officeart/2008/layout/VerticalCurvedList"/>
    <dgm:cxn modelId="{B12B9B29-037F-46D0-BC37-146D2C64D3D5}" type="presOf" srcId="{90524C46-602A-4AAE-8990-9891675B30CB}" destId="{272132FF-ED98-4B6A-B5CC-08C6D838D7BE}" srcOrd="0" destOrd="0" presId="urn:microsoft.com/office/officeart/2008/layout/VerticalCurvedList"/>
    <dgm:cxn modelId="{C10C95C7-1870-4BAC-8555-43A01C9C3191}" type="presParOf" srcId="{A471CED6-3C0A-40FC-B71D-5A04D2373A55}" destId="{80B2FF63-4E6D-4D0C-B012-A50F836AE625}" srcOrd="0" destOrd="0" presId="urn:microsoft.com/office/officeart/2008/layout/VerticalCurvedList"/>
    <dgm:cxn modelId="{E0010BAF-4679-40F2-930C-814D16DBEE82}" type="presParOf" srcId="{80B2FF63-4E6D-4D0C-B012-A50F836AE625}" destId="{8563DD32-C40C-471A-B48C-9CED5FC6B146}" srcOrd="0" destOrd="0" presId="urn:microsoft.com/office/officeart/2008/layout/VerticalCurvedList"/>
    <dgm:cxn modelId="{36C5AE16-10E7-4A95-BF92-A27A4E1181D0}" type="presParOf" srcId="{8563DD32-C40C-471A-B48C-9CED5FC6B146}" destId="{28EACFE7-B095-4A1F-BF17-82AEB2230D65}" srcOrd="0" destOrd="0" presId="urn:microsoft.com/office/officeart/2008/layout/VerticalCurvedList"/>
    <dgm:cxn modelId="{97F59502-9E60-4F83-8876-EB2FD6B0C4DD}" type="presParOf" srcId="{8563DD32-C40C-471A-B48C-9CED5FC6B146}" destId="{A0BE91FE-09A9-41C7-AC14-B0FB9F7B2E79}" srcOrd="1" destOrd="0" presId="urn:microsoft.com/office/officeart/2008/layout/VerticalCurvedList"/>
    <dgm:cxn modelId="{2CA0F0BE-7B62-4046-AF96-28D00C0C440E}" type="presParOf" srcId="{8563DD32-C40C-471A-B48C-9CED5FC6B146}" destId="{B1AC3548-1AB0-4AFF-BE89-1C8A99E955A5}" srcOrd="2" destOrd="0" presId="urn:microsoft.com/office/officeart/2008/layout/VerticalCurvedList"/>
    <dgm:cxn modelId="{0F379611-D409-4003-B10E-24291A0BEC6B}" type="presParOf" srcId="{8563DD32-C40C-471A-B48C-9CED5FC6B146}" destId="{EB5C9F5D-66FC-4972-B5C4-10CA2738FD61}" srcOrd="3" destOrd="0" presId="urn:microsoft.com/office/officeart/2008/layout/VerticalCurvedList"/>
    <dgm:cxn modelId="{0EB04B14-B025-4D8F-AE80-779CE2C5C05E}" type="presParOf" srcId="{80B2FF63-4E6D-4D0C-B012-A50F836AE625}" destId="{272132FF-ED98-4B6A-B5CC-08C6D838D7BE}" srcOrd="1" destOrd="0" presId="urn:microsoft.com/office/officeart/2008/layout/VerticalCurvedList"/>
    <dgm:cxn modelId="{F69C8345-AD3B-4AB1-9AE7-3122E1044031}" type="presParOf" srcId="{80B2FF63-4E6D-4D0C-B012-A50F836AE625}" destId="{6FA7096C-82D6-465E-83F2-8986B786F8FE}" srcOrd="2" destOrd="0" presId="urn:microsoft.com/office/officeart/2008/layout/VerticalCurvedList"/>
    <dgm:cxn modelId="{E536F237-66FC-489C-B8CD-36FAAF95E728}" type="presParOf" srcId="{6FA7096C-82D6-465E-83F2-8986B786F8FE}" destId="{64A80433-B796-44AD-8F7E-FB9325CA24CB}" srcOrd="0" destOrd="0" presId="urn:microsoft.com/office/officeart/2008/layout/VerticalCurvedList"/>
    <dgm:cxn modelId="{1015A4BD-44B1-42A8-914A-54395E65FBE1}" type="presParOf" srcId="{80B2FF63-4E6D-4D0C-B012-A50F836AE625}" destId="{917CE0E1-CA9B-4334-927F-AF5F85808AFF}" srcOrd="3" destOrd="0" presId="urn:microsoft.com/office/officeart/2008/layout/VerticalCurvedList"/>
    <dgm:cxn modelId="{907B9EF7-9580-4C5A-83BC-8C5DC0798CCE}" type="presParOf" srcId="{80B2FF63-4E6D-4D0C-B012-A50F836AE625}" destId="{012856E0-5CE3-4275-A89A-5670449D030B}" srcOrd="4" destOrd="0" presId="urn:microsoft.com/office/officeart/2008/layout/VerticalCurvedList"/>
    <dgm:cxn modelId="{7AA1B31F-671D-4C46-AC47-CCD5993C1675}" type="presParOf" srcId="{012856E0-5CE3-4275-A89A-5670449D030B}" destId="{CC0E463C-AB0A-4EC6-94DC-BCEFED01D0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F7CAC-1679-4F47-A8A5-4FF763D8A49D}" type="doc">
      <dgm:prSet loTypeId="urn:microsoft.com/office/officeart/2005/8/layout/vList3" loCatId="picture" qsTypeId="urn:microsoft.com/office/officeart/2005/8/quickstyle/simple1" qsCatId="simple" csTypeId="urn:microsoft.com/office/officeart/2005/8/colors/accent1_2" csCatId="accent1" phldr="1"/>
      <dgm:spPr/>
    </dgm:pt>
    <dgm:pt modelId="{252DCC67-0ACC-4D08-8EB6-12E1DC333D36}">
      <dgm:prSet/>
      <dgm:spPr/>
      <dgm:t>
        <a:bodyPr/>
        <a:lstStyle/>
        <a:p>
          <a:pPr algn="l"/>
          <a:r>
            <a:rPr lang="en-US" altLang="en-US" dirty="0" smtClean="0"/>
            <a:t>    </a:t>
          </a:r>
          <a:r>
            <a:rPr lang="en-US" altLang="en-US" dirty="0" smtClean="0">
              <a:solidFill>
                <a:srgbClr val="CCFF99"/>
              </a:solidFill>
            </a:rPr>
            <a:t>D*.dbf</a:t>
          </a:r>
          <a:r>
            <a:rPr lang="zh-CN" altLang="en-US" dirty="0" smtClean="0"/>
            <a:t>：县属研究与开发机构</a:t>
          </a:r>
          <a:endParaRPr lang="zh-CN" altLang="en-US" dirty="0"/>
        </a:p>
      </dgm:t>
    </dgm:pt>
    <dgm:pt modelId="{5C92B891-68BE-4ECF-B8EA-FE76F199E70A}" type="parTrans" cxnId="{403A9666-4118-4CAF-AB42-AF7DFFCF8FEC}">
      <dgm:prSet/>
      <dgm:spPr/>
      <dgm:t>
        <a:bodyPr/>
        <a:lstStyle/>
        <a:p>
          <a:endParaRPr lang="zh-CN" altLang="en-US"/>
        </a:p>
      </dgm:t>
    </dgm:pt>
    <dgm:pt modelId="{ED25CABC-11FD-4C3D-B54C-B9C989F559B1}" type="sibTrans" cxnId="{403A9666-4118-4CAF-AB42-AF7DFFCF8FEC}">
      <dgm:prSet/>
      <dgm:spPr/>
      <dgm:t>
        <a:bodyPr/>
        <a:lstStyle/>
        <a:p>
          <a:endParaRPr lang="zh-CN" altLang="en-US"/>
        </a:p>
      </dgm:t>
    </dgm:pt>
    <dgm:pt modelId="{7ADD9370-0FC4-4A78-B255-0EA4813F6E74}">
      <dgm:prSet/>
      <dgm:spPr/>
      <dgm:t>
        <a:bodyPr/>
        <a:lstStyle/>
        <a:p>
          <a:pPr algn="l"/>
          <a:r>
            <a:rPr lang="en-US" altLang="en-US" dirty="0" smtClean="0"/>
            <a:t>    </a:t>
          </a:r>
          <a:r>
            <a:rPr lang="en-US" altLang="en-US" dirty="0" smtClean="0">
              <a:solidFill>
                <a:srgbClr val="CCFF99"/>
              </a:solidFill>
            </a:rPr>
            <a:t>A*.dbf</a:t>
          </a:r>
          <a:r>
            <a:rPr lang="zh-CN" altLang="en-US" dirty="0" smtClean="0"/>
            <a:t>：科学研究与技术开发机构，包括：</a:t>
          </a:r>
          <a:r>
            <a:rPr lang="en-US" altLang="en-US" dirty="0" smtClean="0"/>
            <a:t>A</a:t>
          </a:r>
          <a:r>
            <a:rPr lang="zh-CN" altLang="en-US" dirty="0" smtClean="0"/>
            <a:t>自然、</a:t>
          </a:r>
          <a:r>
            <a:rPr lang="en-US" altLang="en-US" dirty="0" smtClean="0"/>
            <a:t>B</a:t>
          </a:r>
          <a:r>
            <a:rPr lang="zh-CN" altLang="en-US" dirty="0" smtClean="0"/>
            <a:t>社人、</a:t>
          </a:r>
          <a:r>
            <a:rPr lang="en-US" altLang="en-US" dirty="0" smtClean="0"/>
            <a:t>C</a:t>
          </a:r>
          <a:r>
            <a:rPr lang="zh-CN" altLang="en-US" dirty="0" smtClean="0"/>
            <a:t>改制三类</a:t>
          </a:r>
          <a:endParaRPr lang="zh-CN" altLang="en-US" dirty="0"/>
        </a:p>
      </dgm:t>
    </dgm:pt>
    <dgm:pt modelId="{5B25B38D-5CBB-49F5-8D52-52DBBFE7B88E}" type="parTrans" cxnId="{44235C5F-C58F-410E-AEB1-72D58F9E013D}">
      <dgm:prSet/>
      <dgm:spPr/>
      <dgm:t>
        <a:bodyPr/>
        <a:lstStyle/>
        <a:p>
          <a:endParaRPr lang="zh-CN" altLang="en-US"/>
        </a:p>
      </dgm:t>
    </dgm:pt>
    <dgm:pt modelId="{10162C00-74E4-4622-AADE-4B9886160C2C}" type="sibTrans" cxnId="{44235C5F-C58F-410E-AEB1-72D58F9E013D}">
      <dgm:prSet/>
      <dgm:spPr/>
      <dgm:t>
        <a:bodyPr/>
        <a:lstStyle/>
        <a:p>
          <a:endParaRPr lang="zh-CN" altLang="en-US"/>
        </a:p>
      </dgm:t>
    </dgm:pt>
    <dgm:pt modelId="{2E6D71CB-F7D0-4565-AFF1-D6E2FCA61088}">
      <dgm:prSet/>
      <dgm:spPr/>
      <dgm:t>
        <a:bodyPr/>
        <a:lstStyle/>
        <a:p>
          <a:pPr algn="l"/>
          <a:r>
            <a:rPr lang="en-US" altLang="en-US" dirty="0" smtClean="0"/>
            <a:t>    </a:t>
          </a:r>
          <a:r>
            <a:rPr lang="en-US" altLang="en-US" dirty="0" smtClean="0">
              <a:solidFill>
                <a:srgbClr val="CCFF99"/>
              </a:solidFill>
            </a:rPr>
            <a:t>E*.dbf</a:t>
          </a:r>
          <a:r>
            <a:rPr lang="zh-CN" altLang="en-US" dirty="0" smtClean="0"/>
            <a:t>：科技信息和文献机构，包括：</a:t>
          </a:r>
          <a:r>
            <a:rPr lang="en-US" altLang="en-US" dirty="0" smtClean="0"/>
            <a:t>E</a:t>
          </a:r>
          <a:r>
            <a:rPr lang="zh-CN" altLang="en-US" dirty="0" smtClean="0"/>
            <a:t>情报、</a:t>
          </a:r>
          <a:r>
            <a:rPr lang="en-US" altLang="en-US" dirty="0" smtClean="0"/>
            <a:t>C</a:t>
          </a:r>
          <a:r>
            <a:rPr lang="zh-CN" altLang="en-US" dirty="0" smtClean="0"/>
            <a:t>改制</a:t>
          </a:r>
          <a:endParaRPr lang="zh-CN" altLang="en-US" dirty="0"/>
        </a:p>
      </dgm:t>
    </dgm:pt>
    <dgm:pt modelId="{B0F05D5B-6BF7-44C3-A892-6C78E5E03391}" type="parTrans" cxnId="{A189366B-5825-47FB-B85C-5FDA715FB90D}">
      <dgm:prSet/>
      <dgm:spPr/>
      <dgm:t>
        <a:bodyPr/>
        <a:lstStyle/>
        <a:p>
          <a:endParaRPr lang="zh-CN" altLang="en-US"/>
        </a:p>
      </dgm:t>
    </dgm:pt>
    <dgm:pt modelId="{A6406ACB-C861-4909-AF2F-AFFFF4D5A788}" type="sibTrans" cxnId="{A189366B-5825-47FB-B85C-5FDA715FB90D}">
      <dgm:prSet/>
      <dgm:spPr/>
      <dgm:t>
        <a:bodyPr/>
        <a:lstStyle/>
        <a:p>
          <a:endParaRPr lang="zh-CN" altLang="en-US"/>
        </a:p>
      </dgm:t>
    </dgm:pt>
    <dgm:pt modelId="{1285005B-0B07-40F1-89A5-8EA4B23C7CE1}">
      <dgm:prSet/>
      <dgm:spPr/>
      <dgm:t>
        <a:bodyPr/>
        <a:lstStyle/>
        <a:p>
          <a:pPr algn="l"/>
          <a:r>
            <a:rPr lang="en-US" altLang="en-US" dirty="0" smtClean="0"/>
            <a:t>    </a:t>
          </a:r>
          <a:r>
            <a:rPr lang="en-US" altLang="en-US" dirty="0" smtClean="0">
              <a:solidFill>
                <a:srgbClr val="CCFF99"/>
              </a:solidFill>
            </a:rPr>
            <a:t>F*.dbf</a:t>
          </a:r>
          <a:r>
            <a:rPr lang="zh-CN" altLang="en-US" dirty="0" smtClean="0"/>
            <a:t>：有</a:t>
          </a:r>
          <a:r>
            <a:rPr lang="en-US" altLang="en-US" dirty="0" smtClean="0"/>
            <a:t>R&amp;D</a:t>
          </a:r>
          <a:r>
            <a:rPr lang="zh-CN" altLang="en-US" dirty="0" smtClean="0"/>
            <a:t>活动调查单位</a:t>
          </a:r>
          <a:endParaRPr lang="zh-CN" altLang="en-US" dirty="0"/>
        </a:p>
      </dgm:t>
    </dgm:pt>
    <dgm:pt modelId="{4502F963-3517-4E0E-9D8A-4150570F7C42}" type="parTrans" cxnId="{FAB6BAC3-ED59-49D1-B8E2-80546FF6310C}">
      <dgm:prSet/>
      <dgm:spPr/>
      <dgm:t>
        <a:bodyPr/>
        <a:lstStyle/>
        <a:p>
          <a:endParaRPr lang="zh-CN" altLang="en-US"/>
        </a:p>
      </dgm:t>
    </dgm:pt>
    <dgm:pt modelId="{B225CA2A-4A4F-414B-8C1C-4B5697997E20}" type="sibTrans" cxnId="{FAB6BAC3-ED59-49D1-B8E2-80546FF6310C}">
      <dgm:prSet/>
      <dgm:spPr/>
      <dgm:t>
        <a:bodyPr/>
        <a:lstStyle/>
        <a:p>
          <a:endParaRPr lang="zh-CN" altLang="en-US"/>
        </a:p>
      </dgm:t>
    </dgm:pt>
    <dgm:pt modelId="{4E1B9F00-2FB7-4366-BE0F-8F56BE6A511F}" type="pres">
      <dgm:prSet presAssocID="{1CCF7CAC-1679-4F47-A8A5-4FF763D8A49D}" presName="linearFlow" presStyleCnt="0">
        <dgm:presLayoutVars>
          <dgm:dir/>
          <dgm:resizeHandles val="exact"/>
        </dgm:presLayoutVars>
      </dgm:prSet>
      <dgm:spPr/>
    </dgm:pt>
    <dgm:pt modelId="{634041FB-0143-456A-8029-AF4832062424}" type="pres">
      <dgm:prSet presAssocID="{7ADD9370-0FC4-4A78-B255-0EA4813F6E74}" presName="composite" presStyleCnt="0"/>
      <dgm:spPr/>
    </dgm:pt>
    <dgm:pt modelId="{84A7A320-D522-4C32-893A-15D94F1B9F41}" type="pres">
      <dgm:prSet presAssocID="{7ADD9370-0FC4-4A78-B255-0EA4813F6E74}" presName="imgShp" presStyleLbl="fgImgPlace1" presStyleIdx="0" presStyleCnt="4" custLinFactX="-32177" custLinFactNeighborX="-100000"/>
      <dgm:spPr/>
    </dgm:pt>
    <dgm:pt modelId="{654374D3-D4B4-43F5-9F3E-A09F9C9C52B7}" type="pres">
      <dgm:prSet presAssocID="{7ADD9370-0FC4-4A78-B255-0EA4813F6E74}" presName="txShp" presStyleLbl="node1" presStyleIdx="0" presStyleCnt="4" custScaleX="122829">
        <dgm:presLayoutVars>
          <dgm:bulletEnabled val="1"/>
        </dgm:presLayoutVars>
      </dgm:prSet>
      <dgm:spPr/>
      <dgm:t>
        <a:bodyPr/>
        <a:lstStyle/>
        <a:p>
          <a:endParaRPr lang="zh-CN" altLang="en-US"/>
        </a:p>
      </dgm:t>
    </dgm:pt>
    <dgm:pt modelId="{3B3C0D19-F3F4-40CC-ACEA-017B2CCEBE52}" type="pres">
      <dgm:prSet presAssocID="{10162C00-74E4-4622-AADE-4B9886160C2C}" presName="spacing" presStyleCnt="0"/>
      <dgm:spPr/>
    </dgm:pt>
    <dgm:pt modelId="{3617888F-1A49-48F2-9165-8AD7BB7812D2}" type="pres">
      <dgm:prSet presAssocID="{252DCC67-0ACC-4D08-8EB6-12E1DC333D36}" presName="composite" presStyleCnt="0"/>
      <dgm:spPr/>
    </dgm:pt>
    <dgm:pt modelId="{4780775D-CAB3-4A3E-B33F-2C71BCFD4A2F}" type="pres">
      <dgm:prSet presAssocID="{252DCC67-0ACC-4D08-8EB6-12E1DC333D36}" presName="imgShp" presStyleLbl="fgImgPlace1" presStyleIdx="1" presStyleCnt="4" custLinFactX="-32177" custLinFactNeighborX="-100000"/>
      <dgm:spPr/>
    </dgm:pt>
    <dgm:pt modelId="{5A891108-3D42-4B95-9203-4B85E03D502A}" type="pres">
      <dgm:prSet presAssocID="{252DCC67-0ACC-4D08-8EB6-12E1DC333D36}" presName="txShp" presStyleLbl="node1" presStyleIdx="1" presStyleCnt="4" custScaleX="122829">
        <dgm:presLayoutVars>
          <dgm:bulletEnabled val="1"/>
        </dgm:presLayoutVars>
      </dgm:prSet>
      <dgm:spPr/>
      <dgm:t>
        <a:bodyPr/>
        <a:lstStyle/>
        <a:p>
          <a:endParaRPr lang="zh-CN" altLang="en-US"/>
        </a:p>
      </dgm:t>
    </dgm:pt>
    <dgm:pt modelId="{50E688B9-A80C-4139-A885-8126D754EBED}" type="pres">
      <dgm:prSet presAssocID="{ED25CABC-11FD-4C3D-B54C-B9C989F559B1}" presName="spacing" presStyleCnt="0"/>
      <dgm:spPr/>
    </dgm:pt>
    <dgm:pt modelId="{A89EE830-3DC9-4FF9-9FD0-B3AA21FC1C58}" type="pres">
      <dgm:prSet presAssocID="{2E6D71CB-F7D0-4565-AFF1-D6E2FCA61088}" presName="composite" presStyleCnt="0"/>
      <dgm:spPr/>
    </dgm:pt>
    <dgm:pt modelId="{9AAF708D-7ABE-4318-BDDF-B839C480BF5C}" type="pres">
      <dgm:prSet presAssocID="{2E6D71CB-F7D0-4565-AFF1-D6E2FCA61088}" presName="imgShp" presStyleLbl="fgImgPlace1" presStyleIdx="2" presStyleCnt="4" custLinFactX="-32177" custLinFactNeighborX="-100000"/>
      <dgm:spPr/>
    </dgm:pt>
    <dgm:pt modelId="{1E0576E3-1465-4CB7-A42F-5EF426180B83}" type="pres">
      <dgm:prSet presAssocID="{2E6D71CB-F7D0-4565-AFF1-D6E2FCA61088}" presName="txShp" presStyleLbl="node1" presStyleIdx="2" presStyleCnt="4" custScaleX="122829">
        <dgm:presLayoutVars>
          <dgm:bulletEnabled val="1"/>
        </dgm:presLayoutVars>
      </dgm:prSet>
      <dgm:spPr/>
      <dgm:t>
        <a:bodyPr/>
        <a:lstStyle/>
        <a:p>
          <a:endParaRPr lang="zh-CN" altLang="en-US"/>
        </a:p>
      </dgm:t>
    </dgm:pt>
    <dgm:pt modelId="{427DD1C1-C332-475A-8D64-42BFFA879F7A}" type="pres">
      <dgm:prSet presAssocID="{A6406ACB-C861-4909-AF2F-AFFFF4D5A788}" presName="spacing" presStyleCnt="0"/>
      <dgm:spPr/>
    </dgm:pt>
    <dgm:pt modelId="{54C46FAE-BDCE-4A61-82EF-A5EBEE16D130}" type="pres">
      <dgm:prSet presAssocID="{1285005B-0B07-40F1-89A5-8EA4B23C7CE1}" presName="composite" presStyleCnt="0"/>
      <dgm:spPr/>
    </dgm:pt>
    <dgm:pt modelId="{AEF33734-69FD-409B-B454-0BF3DF2AA0AE}" type="pres">
      <dgm:prSet presAssocID="{1285005B-0B07-40F1-89A5-8EA4B23C7CE1}" presName="imgShp" presStyleLbl="fgImgPlace1" presStyleIdx="3" presStyleCnt="4" custLinFactX="-32177" custLinFactNeighborX="-100000"/>
      <dgm:spPr/>
    </dgm:pt>
    <dgm:pt modelId="{CA805FC2-2606-4D3D-A4FF-39D84FCF67B7}" type="pres">
      <dgm:prSet presAssocID="{1285005B-0B07-40F1-89A5-8EA4B23C7CE1}" presName="txShp" presStyleLbl="node1" presStyleIdx="3" presStyleCnt="4" custScaleX="122829">
        <dgm:presLayoutVars>
          <dgm:bulletEnabled val="1"/>
        </dgm:presLayoutVars>
      </dgm:prSet>
      <dgm:spPr/>
      <dgm:t>
        <a:bodyPr/>
        <a:lstStyle/>
        <a:p>
          <a:endParaRPr lang="zh-CN" altLang="en-US"/>
        </a:p>
      </dgm:t>
    </dgm:pt>
  </dgm:ptLst>
  <dgm:cxnLst>
    <dgm:cxn modelId="{5C6E1961-F88B-4A9C-89D2-BF9A511453F9}" type="presOf" srcId="{7ADD9370-0FC4-4A78-B255-0EA4813F6E74}" destId="{654374D3-D4B4-43F5-9F3E-A09F9C9C52B7}" srcOrd="0" destOrd="0" presId="urn:microsoft.com/office/officeart/2005/8/layout/vList3"/>
    <dgm:cxn modelId="{FAB6BAC3-ED59-49D1-B8E2-80546FF6310C}" srcId="{1CCF7CAC-1679-4F47-A8A5-4FF763D8A49D}" destId="{1285005B-0B07-40F1-89A5-8EA4B23C7CE1}" srcOrd="3" destOrd="0" parTransId="{4502F963-3517-4E0E-9D8A-4150570F7C42}" sibTransId="{B225CA2A-4A4F-414B-8C1C-4B5697997E20}"/>
    <dgm:cxn modelId="{2371CA22-87BD-4B41-B32B-DDE18EA0365F}" type="presOf" srcId="{1285005B-0B07-40F1-89A5-8EA4B23C7CE1}" destId="{CA805FC2-2606-4D3D-A4FF-39D84FCF67B7}" srcOrd="0" destOrd="0" presId="urn:microsoft.com/office/officeart/2005/8/layout/vList3"/>
    <dgm:cxn modelId="{44235C5F-C58F-410E-AEB1-72D58F9E013D}" srcId="{1CCF7CAC-1679-4F47-A8A5-4FF763D8A49D}" destId="{7ADD9370-0FC4-4A78-B255-0EA4813F6E74}" srcOrd="0" destOrd="0" parTransId="{5B25B38D-5CBB-49F5-8D52-52DBBFE7B88E}" sibTransId="{10162C00-74E4-4622-AADE-4B9886160C2C}"/>
    <dgm:cxn modelId="{1F874BB9-DCD2-43FB-AF38-7FA584D531DD}" type="presOf" srcId="{1CCF7CAC-1679-4F47-A8A5-4FF763D8A49D}" destId="{4E1B9F00-2FB7-4366-BE0F-8F56BE6A511F}" srcOrd="0" destOrd="0" presId="urn:microsoft.com/office/officeart/2005/8/layout/vList3"/>
    <dgm:cxn modelId="{42481EF0-7DD5-4997-AD60-668EE01B8448}" type="presOf" srcId="{2E6D71CB-F7D0-4565-AFF1-D6E2FCA61088}" destId="{1E0576E3-1465-4CB7-A42F-5EF426180B83}" srcOrd="0" destOrd="0" presId="urn:microsoft.com/office/officeart/2005/8/layout/vList3"/>
    <dgm:cxn modelId="{A189366B-5825-47FB-B85C-5FDA715FB90D}" srcId="{1CCF7CAC-1679-4F47-A8A5-4FF763D8A49D}" destId="{2E6D71CB-F7D0-4565-AFF1-D6E2FCA61088}" srcOrd="2" destOrd="0" parTransId="{B0F05D5B-6BF7-44C3-A892-6C78E5E03391}" sibTransId="{A6406ACB-C861-4909-AF2F-AFFFF4D5A788}"/>
    <dgm:cxn modelId="{403A9666-4118-4CAF-AB42-AF7DFFCF8FEC}" srcId="{1CCF7CAC-1679-4F47-A8A5-4FF763D8A49D}" destId="{252DCC67-0ACC-4D08-8EB6-12E1DC333D36}" srcOrd="1" destOrd="0" parTransId="{5C92B891-68BE-4ECF-B8EA-FE76F199E70A}" sibTransId="{ED25CABC-11FD-4C3D-B54C-B9C989F559B1}"/>
    <dgm:cxn modelId="{EAA983A5-753E-4853-A037-D35E3138E27A}" type="presOf" srcId="{252DCC67-0ACC-4D08-8EB6-12E1DC333D36}" destId="{5A891108-3D42-4B95-9203-4B85E03D502A}" srcOrd="0" destOrd="0" presId="urn:microsoft.com/office/officeart/2005/8/layout/vList3"/>
    <dgm:cxn modelId="{B51F722A-1FDA-47F6-A564-DA51ECCCDE90}" type="presParOf" srcId="{4E1B9F00-2FB7-4366-BE0F-8F56BE6A511F}" destId="{634041FB-0143-456A-8029-AF4832062424}" srcOrd="0" destOrd="0" presId="urn:microsoft.com/office/officeart/2005/8/layout/vList3"/>
    <dgm:cxn modelId="{A14223B0-9DDF-4972-A42B-AC4E3CE9C25E}" type="presParOf" srcId="{634041FB-0143-456A-8029-AF4832062424}" destId="{84A7A320-D522-4C32-893A-15D94F1B9F41}" srcOrd="0" destOrd="0" presId="urn:microsoft.com/office/officeart/2005/8/layout/vList3"/>
    <dgm:cxn modelId="{207AAD75-5F9E-457C-96C0-A3F86E08A647}" type="presParOf" srcId="{634041FB-0143-456A-8029-AF4832062424}" destId="{654374D3-D4B4-43F5-9F3E-A09F9C9C52B7}" srcOrd="1" destOrd="0" presId="urn:microsoft.com/office/officeart/2005/8/layout/vList3"/>
    <dgm:cxn modelId="{9FC70717-A461-4758-A7BB-5A4D2EC70958}" type="presParOf" srcId="{4E1B9F00-2FB7-4366-BE0F-8F56BE6A511F}" destId="{3B3C0D19-F3F4-40CC-ACEA-017B2CCEBE52}" srcOrd="1" destOrd="0" presId="urn:microsoft.com/office/officeart/2005/8/layout/vList3"/>
    <dgm:cxn modelId="{08F8E8D8-EC63-4853-87B8-7F646F4BC523}" type="presParOf" srcId="{4E1B9F00-2FB7-4366-BE0F-8F56BE6A511F}" destId="{3617888F-1A49-48F2-9165-8AD7BB7812D2}" srcOrd="2" destOrd="0" presId="urn:microsoft.com/office/officeart/2005/8/layout/vList3"/>
    <dgm:cxn modelId="{AF3427F1-23D7-43B3-9771-59F315F60225}" type="presParOf" srcId="{3617888F-1A49-48F2-9165-8AD7BB7812D2}" destId="{4780775D-CAB3-4A3E-B33F-2C71BCFD4A2F}" srcOrd="0" destOrd="0" presId="urn:microsoft.com/office/officeart/2005/8/layout/vList3"/>
    <dgm:cxn modelId="{1DBB571F-A057-493A-B22B-DCD2B6CDB140}" type="presParOf" srcId="{3617888F-1A49-48F2-9165-8AD7BB7812D2}" destId="{5A891108-3D42-4B95-9203-4B85E03D502A}" srcOrd="1" destOrd="0" presId="urn:microsoft.com/office/officeart/2005/8/layout/vList3"/>
    <dgm:cxn modelId="{79289473-EBEA-4FB8-BB8C-5C3CFA560173}" type="presParOf" srcId="{4E1B9F00-2FB7-4366-BE0F-8F56BE6A511F}" destId="{50E688B9-A80C-4139-A885-8126D754EBED}" srcOrd="3" destOrd="0" presId="urn:microsoft.com/office/officeart/2005/8/layout/vList3"/>
    <dgm:cxn modelId="{67AAA375-D95E-4608-B82E-6D3B08362876}" type="presParOf" srcId="{4E1B9F00-2FB7-4366-BE0F-8F56BE6A511F}" destId="{A89EE830-3DC9-4FF9-9FD0-B3AA21FC1C58}" srcOrd="4" destOrd="0" presId="urn:microsoft.com/office/officeart/2005/8/layout/vList3"/>
    <dgm:cxn modelId="{F844B074-A7D4-465B-9BE0-D825504568D6}" type="presParOf" srcId="{A89EE830-3DC9-4FF9-9FD0-B3AA21FC1C58}" destId="{9AAF708D-7ABE-4318-BDDF-B839C480BF5C}" srcOrd="0" destOrd="0" presId="urn:microsoft.com/office/officeart/2005/8/layout/vList3"/>
    <dgm:cxn modelId="{5875749D-684D-41C6-A238-2754AB728BC6}" type="presParOf" srcId="{A89EE830-3DC9-4FF9-9FD0-B3AA21FC1C58}" destId="{1E0576E3-1465-4CB7-A42F-5EF426180B83}" srcOrd="1" destOrd="0" presId="urn:microsoft.com/office/officeart/2005/8/layout/vList3"/>
    <dgm:cxn modelId="{DC253CFB-0D51-4547-A262-4EAF263D1EBE}" type="presParOf" srcId="{4E1B9F00-2FB7-4366-BE0F-8F56BE6A511F}" destId="{427DD1C1-C332-475A-8D64-42BFFA879F7A}" srcOrd="5" destOrd="0" presId="urn:microsoft.com/office/officeart/2005/8/layout/vList3"/>
    <dgm:cxn modelId="{F6DCF6FD-9FE2-49ED-B0D2-A44D88715FE1}" type="presParOf" srcId="{4E1B9F00-2FB7-4366-BE0F-8F56BE6A511F}" destId="{54C46FAE-BDCE-4A61-82EF-A5EBEE16D130}" srcOrd="6" destOrd="0" presId="urn:microsoft.com/office/officeart/2005/8/layout/vList3"/>
    <dgm:cxn modelId="{4AED924C-937D-412A-A53A-CFD697EB89D3}" type="presParOf" srcId="{54C46FAE-BDCE-4A61-82EF-A5EBEE16D130}" destId="{AEF33734-69FD-409B-B454-0BF3DF2AA0AE}" srcOrd="0" destOrd="0" presId="urn:microsoft.com/office/officeart/2005/8/layout/vList3"/>
    <dgm:cxn modelId="{303CE90D-89CF-43B1-AB08-0543FB6DD1BF}" type="presParOf" srcId="{54C46FAE-BDCE-4A61-82EF-A5EBEE16D130}" destId="{CA805FC2-2606-4D3D-A4FF-39D84FCF67B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3977A2-8B1E-4CF8-800F-73BA9BB5CAC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zh-CN" altLang="en-US"/>
        </a:p>
      </dgm:t>
    </dgm:pt>
    <dgm:pt modelId="{949FBEDD-0647-4C1A-ACE1-DCF9157A5D43}">
      <dgm:prSet/>
      <dgm:spPr/>
      <dgm:t>
        <a:bodyPr/>
        <a:lstStyle/>
        <a:p>
          <a:pPr algn="l"/>
          <a:r>
            <a:rPr lang="en-US" altLang="en-US" dirty="0" smtClean="0"/>
            <a:t>JH311.DBF</a:t>
          </a:r>
          <a:r>
            <a:rPr lang="zh-CN" altLang="en-US" dirty="0" smtClean="0"/>
            <a:t>：第</a:t>
          </a:r>
          <a:r>
            <a:rPr lang="en-US" altLang="en-US" dirty="0" smtClean="0"/>
            <a:t>1</a:t>
          </a:r>
          <a:r>
            <a:rPr lang="zh-CN" altLang="en-US" dirty="0" smtClean="0"/>
            <a:t>问</a:t>
          </a:r>
          <a:r>
            <a:rPr lang="en-US" altLang="en-US" dirty="0" smtClean="0"/>
            <a:t>——</a:t>
          </a:r>
          <a:r>
            <a:rPr lang="zh-CN" altLang="en-US" dirty="0" smtClean="0"/>
            <a:t>第</a:t>
          </a:r>
          <a:r>
            <a:rPr lang="en-US" altLang="en-US" dirty="0" smtClean="0"/>
            <a:t>7</a:t>
          </a:r>
          <a:r>
            <a:rPr lang="zh-CN" altLang="en-US" dirty="0" smtClean="0"/>
            <a:t>问回答的数据</a:t>
          </a:r>
          <a:endParaRPr lang="zh-CN" altLang="en-US" dirty="0"/>
        </a:p>
      </dgm:t>
    </dgm:pt>
    <dgm:pt modelId="{5494AC87-4400-4AC3-B1F3-53136C24A89D}" type="parTrans" cxnId="{E0EE2D17-4919-41CC-82CD-6F7A66551FED}">
      <dgm:prSet/>
      <dgm:spPr/>
      <dgm:t>
        <a:bodyPr/>
        <a:lstStyle/>
        <a:p>
          <a:endParaRPr lang="zh-CN" altLang="en-US"/>
        </a:p>
      </dgm:t>
    </dgm:pt>
    <dgm:pt modelId="{EFCDE65E-2D6D-47F0-ADF3-0AB8885CABD5}" type="sibTrans" cxnId="{E0EE2D17-4919-41CC-82CD-6F7A66551FED}">
      <dgm:prSet/>
      <dgm:spPr/>
      <dgm:t>
        <a:bodyPr/>
        <a:lstStyle/>
        <a:p>
          <a:endParaRPr lang="zh-CN" altLang="en-US"/>
        </a:p>
      </dgm:t>
    </dgm:pt>
    <dgm:pt modelId="{6999E60B-7618-43D0-8A9E-C0AAA9245C40}">
      <dgm:prSet/>
      <dgm:spPr/>
      <dgm:t>
        <a:bodyPr/>
        <a:lstStyle/>
        <a:p>
          <a:r>
            <a:rPr lang="en-US" altLang="en-US" dirty="0" smtClean="0"/>
            <a:t>JH312.DBF</a:t>
          </a:r>
          <a:r>
            <a:rPr lang="zh-CN" altLang="en-US" dirty="0" smtClean="0"/>
            <a:t>：附表</a:t>
          </a:r>
          <a:r>
            <a:rPr lang="en-US" altLang="en-US" dirty="0" smtClean="0"/>
            <a:t>1</a:t>
          </a:r>
          <a:r>
            <a:rPr lang="zh-CN" altLang="en-US" dirty="0" smtClean="0"/>
            <a:t>的数据</a:t>
          </a:r>
          <a:endParaRPr lang="zh-CN" altLang="en-US" dirty="0"/>
        </a:p>
      </dgm:t>
    </dgm:pt>
    <dgm:pt modelId="{9A52DDCA-E21D-433F-8C8C-6FB539421D5E}" type="parTrans" cxnId="{EC4FB889-5960-45B6-A72E-E5615A586117}">
      <dgm:prSet/>
      <dgm:spPr/>
      <dgm:t>
        <a:bodyPr/>
        <a:lstStyle/>
        <a:p>
          <a:endParaRPr lang="zh-CN" altLang="en-US"/>
        </a:p>
      </dgm:t>
    </dgm:pt>
    <dgm:pt modelId="{284B14D8-FA3F-4D66-BD30-E69148AB6498}" type="sibTrans" cxnId="{EC4FB889-5960-45B6-A72E-E5615A586117}">
      <dgm:prSet/>
      <dgm:spPr/>
      <dgm:t>
        <a:bodyPr/>
        <a:lstStyle/>
        <a:p>
          <a:endParaRPr lang="zh-CN" altLang="en-US"/>
        </a:p>
      </dgm:t>
    </dgm:pt>
    <dgm:pt modelId="{D91C0711-88AD-4E98-A4A2-EECA18D280EE}">
      <dgm:prSet/>
      <dgm:spPr/>
      <dgm:t>
        <a:bodyPr/>
        <a:lstStyle/>
        <a:p>
          <a:r>
            <a:rPr lang="en-US" altLang="en-US" dirty="0" smtClean="0"/>
            <a:t>JH313.DBF</a:t>
          </a:r>
          <a:r>
            <a:rPr lang="zh-CN" altLang="en-US" dirty="0" smtClean="0"/>
            <a:t>：附表</a:t>
          </a:r>
          <a:r>
            <a:rPr lang="en-US" altLang="en-US" dirty="0" smtClean="0"/>
            <a:t>2</a:t>
          </a:r>
          <a:r>
            <a:rPr lang="zh-CN" altLang="en-US" dirty="0" smtClean="0"/>
            <a:t>的数据</a:t>
          </a:r>
          <a:endParaRPr lang="zh-CN" altLang="en-US" dirty="0"/>
        </a:p>
      </dgm:t>
    </dgm:pt>
    <dgm:pt modelId="{EE3ABD6B-3060-4C22-8AC2-43391E754C48}" type="parTrans" cxnId="{8B1B6014-FA20-4A54-B16C-7039D1372EA3}">
      <dgm:prSet/>
      <dgm:spPr/>
      <dgm:t>
        <a:bodyPr/>
        <a:lstStyle/>
        <a:p>
          <a:endParaRPr lang="zh-CN" altLang="en-US"/>
        </a:p>
      </dgm:t>
    </dgm:pt>
    <dgm:pt modelId="{43B3BEB1-8C15-40A9-861F-605E83C19C96}" type="sibTrans" cxnId="{8B1B6014-FA20-4A54-B16C-7039D1372EA3}">
      <dgm:prSet/>
      <dgm:spPr/>
      <dgm:t>
        <a:bodyPr/>
        <a:lstStyle/>
        <a:p>
          <a:endParaRPr lang="zh-CN" altLang="en-US"/>
        </a:p>
      </dgm:t>
    </dgm:pt>
    <dgm:pt modelId="{C72EDDD5-EE1C-4CCD-928A-DBD939D00C27}" type="pres">
      <dgm:prSet presAssocID="{E73977A2-8B1E-4CF8-800F-73BA9BB5CACB}" presName="linear" presStyleCnt="0">
        <dgm:presLayoutVars>
          <dgm:dir/>
          <dgm:resizeHandles val="exact"/>
        </dgm:presLayoutVars>
      </dgm:prSet>
      <dgm:spPr/>
      <dgm:t>
        <a:bodyPr/>
        <a:lstStyle/>
        <a:p>
          <a:endParaRPr lang="zh-CN" altLang="en-US"/>
        </a:p>
      </dgm:t>
    </dgm:pt>
    <dgm:pt modelId="{EE47EFA3-1BAC-45CF-B15F-38C607E576E0}" type="pres">
      <dgm:prSet presAssocID="{949FBEDD-0647-4C1A-ACE1-DCF9157A5D43}" presName="comp" presStyleCnt="0"/>
      <dgm:spPr/>
    </dgm:pt>
    <dgm:pt modelId="{76FDE184-4B3C-45F1-827A-C4C8691B2583}" type="pres">
      <dgm:prSet presAssocID="{949FBEDD-0647-4C1A-ACE1-DCF9157A5D43}" presName="box" presStyleLbl="node1" presStyleIdx="0" presStyleCnt="3" custScaleX="82261"/>
      <dgm:spPr/>
      <dgm:t>
        <a:bodyPr/>
        <a:lstStyle/>
        <a:p>
          <a:endParaRPr lang="zh-CN" altLang="en-US"/>
        </a:p>
      </dgm:t>
    </dgm:pt>
    <dgm:pt modelId="{46DDC814-6D26-49ED-B359-9E001724A414}" type="pres">
      <dgm:prSet presAssocID="{949FBEDD-0647-4C1A-ACE1-DCF9157A5D43}" presName="img" presStyleLbl="fgImgPlace1" presStyleIdx="0" presStyleCnt="3" custScaleX="32184" custLinFactNeighborX="11606"/>
      <dgm:spPr/>
    </dgm:pt>
    <dgm:pt modelId="{6E667506-D96F-4021-BA4A-C62013CAE4E5}" type="pres">
      <dgm:prSet presAssocID="{949FBEDD-0647-4C1A-ACE1-DCF9157A5D43}" presName="text" presStyleLbl="node1" presStyleIdx="0" presStyleCnt="3">
        <dgm:presLayoutVars>
          <dgm:bulletEnabled val="1"/>
        </dgm:presLayoutVars>
      </dgm:prSet>
      <dgm:spPr/>
      <dgm:t>
        <a:bodyPr/>
        <a:lstStyle/>
        <a:p>
          <a:endParaRPr lang="zh-CN" altLang="en-US"/>
        </a:p>
      </dgm:t>
    </dgm:pt>
    <dgm:pt modelId="{D7E36366-2E71-46D6-AF1D-EB9CEC77B765}" type="pres">
      <dgm:prSet presAssocID="{EFCDE65E-2D6D-47F0-ADF3-0AB8885CABD5}" presName="spacer" presStyleCnt="0"/>
      <dgm:spPr/>
    </dgm:pt>
    <dgm:pt modelId="{98D05994-FAB0-4482-887D-F58FE7F7583A}" type="pres">
      <dgm:prSet presAssocID="{6999E60B-7618-43D0-8A9E-C0AAA9245C40}" presName="comp" presStyleCnt="0"/>
      <dgm:spPr/>
    </dgm:pt>
    <dgm:pt modelId="{DBAC96DA-6FC8-453B-9CDF-0E2FDA18782C}" type="pres">
      <dgm:prSet presAssocID="{6999E60B-7618-43D0-8A9E-C0AAA9245C40}" presName="box" presStyleLbl="node1" presStyleIdx="1" presStyleCnt="3" custScaleX="82261"/>
      <dgm:spPr/>
      <dgm:t>
        <a:bodyPr/>
        <a:lstStyle/>
        <a:p>
          <a:endParaRPr lang="zh-CN" altLang="en-US"/>
        </a:p>
      </dgm:t>
    </dgm:pt>
    <dgm:pt modelId="{36BCFF0F-9D2C-4022-B1BB-1F520A103C6A}" type="pres">
      <dgm:prSet presAssocID="{6999E60B-7618-43D0-8A9E-C0AAA9245C40}" presName="img" presStyleLbl="fgImgPlace1" presStyleIdx="1" presStyleCnt="3" custScaleX="32184" custLinFactNeighborX="11611" custLinFactNeighborY="0"/>
      <dgm:spPr/>
    </dgm:pt>
    <dgm:pt modelId="{C9B1F3BB-CCDB-4A96-B5B3-4D39DBAE001B}" type="pres">
      <dgm:prSet presAssocID="{6999E60B-7618-43D0-8A9E-C0AAA9245C40}" presName="text" presStyleLbl="node1" presStyleIdx="1" presStyleCnt="3">
        <dgm:presLayoutVars>
          <dgm:bulletEnabled val="1"/>
        </dgm:presLayoutVars>
      </dgm:prSet>
      <dgm:spPr/>
      <dgm:t>
        <a:bodyPr/>
        <a:lstStyle/>
        <a:p>
          <a:endParaRPr lang="zh-CN" altLang="en-US"/>
        </a:p>
      </dgm:t>
    </dgm:pt>
    <dgm:pt modelId="{DCCE23A2-AB40-4BCD-9CDC-3D9968B480A6}" type="pres">
      <dgm:prSet presAssocID="{284B14D8-FA3F-4D66-BD30-E69148AB6498}" presName="spacer" presStyleCnt="0"/>
      <dgm:spPr/>
    </dgm:pt>
    <dgm:pt modelId="{E865A96D-B47A-4843-A0C2-4023F3390B86}" type="pres">
      <dgm:prSet presAssocID="{D91C0711-88AD-4E98-A4A2-EECA18D280EE}" presName="comp" presStyleCnt="0"/>
      <dgm:spPr/>
    </dgm:pt>
    <dgm:pt modelId="{E1096BA9-6401-4A43-96BF-9EC740BCF87E}" type="pres">
      <dgm:prSet presAssocID="{D91C0711-88AD-4E98-A4A2-EECA18D280EE}" presName="box" presStyleLbl="node1" presStyleIdx="2" presStyleCnt="3" custScaleX="82261"/>
      <dgm:spPr/>
      <dgm:t>
        <a:bodyPr/>
        <a:lstStyle/>
        <a:p>
          <a:endParaRPr lang="zh-CN" altLang="en-US"/>
        </a:p>
      </dgm:t>
    </dgm:pt>
    <dgm:pt modelId="{DDEF65BA-D33C-455C-A7D9-5FE70171D54D}" type="pres">
      <dgm:prSet presAssocID="{D91C0711-88AD-4E98-A4A2-EECA18D280EE}" presName="img" presStyleLbl="fgImgPlace1" presStyleIdx="2" presStyleCnt="3" custScaleX="32184" custLinFactNeighborX="11603"/>
      <dgm:spPr/>
    </dgm:pt>
    <dgm:pt modelId="{D836843A-71A5-4095-80BC-07567A9E01A3}" type="pres">
      <dgm:prSet presAssocID="{D91C0711-88AD-4E98-A4A2-EECA18D280EE}" presName="text" presStyleLbl="node1" presStyleIdx="2" presStyleCnt="3">
        <dgm:presLayoutVars>
          <dgm:bulletEnabled val="1"/>
        </dgm:presLayoutVars>
      </dgm:prSet>
      <dgm:spPr/>
      <dgm:t>
        <a:bodyPr/>
        <a:lstStyle/>
        <a:p>
          <a:endParaRPr lang="zh-CN" altLang="en-US"/>
        </a:p>
      </dgm:t>
    </dgm:pt>
  </dgm:ptLst>
  <dgm:cxnLst>
    <dgm:cxn modelId="{5EEF9763-4758-4FB1-9B98-46540E1620AF}" type="presOf" srcId="{949FBEDD-0647-4C1A-ACE1-DCF9157A5D43}" destId="{6E667506-D96F-4021-BA4A-C62013CAE4E5}" srcOrd="1" destOrd="0" presId="urn:microsoft.com/office/officeart/2005/8/layout/vList4"/>
    <dgm:cxn modelId="{3F80748B-09A7-41D8-B650-0B09D96D9351}" type="presOf" srcId="{E73977A2-8B1E-4CF8-800F-73BA9BB5CACB}" destId="{C72EDDD5-EE1C-4CCD-928A-DBD939D00C27}" srcOrd="0" destOrd="0" presId="urn:microsoft.com/office/officeart/2005/8/layout/vList4"/>
    <dgm:cxn modelId="{EC4FB889-5960-45B6-A72E-E5615A586117}" srcId="{E73977A2-8B1E-4CF8-800F-73BA9BB5CACB}" destId="{6999E60B-7618-43D0-8A9E-C0AAA9245C40}" srcOrd="1" destOrd="0" parTransId="{9A52DDCA-E21D-433F-8C8C-6FB539421D5E}" sibTransId="{284B14D8-FA3F-4D66-BD30-E69148AB6498}"/>
    <dgm:cxn modelId="{56D7B56C-5FA2-4D71-9E95-FA93C7B8B2B3}" type="presOf" srcId="{6999E60B-7618-43D0-8A9E-C0AAA9245C40}" destId="{DBAC96DA-6FC8-453B-9CDF-0E2FDA18782C}" srcOrd="0" destOrd="0" presId="urn:microsoft.com/office/officeart/2005/8/layout/vList4"/>
    <dgm:cxn modelId="{222E5C1B-F860-41E8-96B8-09A45846A454}" type="presOf" srcId="{949FBEDD-0647-4C1A-ACE1-DCF9157A5D43}" destId="{76FDE184-4B3C-45F1-827A-C4C8691B2583}" srcOrd="0" destOrd="0" presId="urn:microsoft.com/office/officeart/2005/8/layout/vList4"/>
    <dgm:cxn modelId="{65779151-E2E0-4495-8ED4-814591A7AE1D}" type="presOf" srcId="{D91C0711-88AD-4E98-A4A2-EECA18D280EE}" destId="{D836843A-71A5-4095-80BC-07567A9E01A3}" srcOrd="1" destOrd="0" presId="urn:microsoft.com/office/officeart/2005/8/layout/vList4"/>
    <dgm:cxn modelId="{8B1B6014-FA20-4A54-B16C-7039D1372EA3}" srcId="{E73977A2-8B1E-4CF8-800F-73BA9BB5CACB}" destId="{D91C0711-88AD-4E98-A4A2-EECA18D280EE}" srcOrd="2" destOrd="0" parTransId="{EE3ABD6B-3060-4C22-8AC2-43391E754C48}" sibTransId="{43B3BEB1-8C15-40A9-861F-605E83C19C96}"/>
    <dgm:cxn modelId="{F8676323-AA53-4760-82E8-D8F3CF5D090E}" type="presOf" srcId="{6999E60B-7618-43D0-8A9E-C0AAA9245C40}" destId="{C9B1F3BB-CCDB-4A96-B5B3-4D39DBAE001B}" srcOrd="1" destOrd="0" presId="urn:microsoft.com/office/officeart/2005/8/layout/vList4"/>
    <dgm:cxn modelId="{FB97A991-9111-4521-AEF5-563C39A6D384}" type="presOf" srcId="{D91C0711-88AD-4E98-A4A2-EECA18D280EE}" destId="{E1096BA9-6401-4A43-96BF-9EC740BCF87E}" srcOrd="0" destOrd="0" presId="urn:microsoft.com/office/officeart/2005/8/layout/vList4"/>
    <dgm:cxn modelId="{E0EE2D17-4919-41CC-82CD-6F7A66551FED}" srcId="{E73977A2-8B1E-4CF8-800F-73BA9BB5CACB}" destId="{949FBEDD-0647-4C1A-ACE1-DCF9157A5D43}" srcOrd="0" destOrd="0" parTransId="{5494AC87-4400-4AC3-B1F3-53136C24A89D}" sibTransId="{EFCDE65E-2D6D-47F0-ADF3-0AB8885CABD5}"/>
    <dgm:cxn modelId="{E52808D4-1EEF-4D37-938A-E4F4B2AD6B38}" type="presParOf" srcId="{C72EDDD5-EE1C-4CCD-928A-DBD939D00C27}" destId="{EE47EFA3-1BAC-45CF-B15F-38C607E576E0}" srcOrd="0" destOrd="0" presId="urn:microsoft.com/office/officeart/2005/8/layout/vList4"/>
    <dgm:cxn modelId="{8D35F3BE-ECD2-4FE3-B72A-70858B187B4C}" type="presParOf" srcId="{EE47EFA3-1BAC-45CF-B15F-38C607E576E0}" destId="{76FDE184-4B3C-45F1-827A-C4C8691B2583}" srcOrd="0" destOrd="0" presId="urn:microsoft.com/office/officeart/2005/8/layout/vList4"/>
    <dgm:cxn modelId="{D75A898F-0CED-41B7-AC28-5B98CE6AE1AF}" type="presParOf" srcId="{EE47EFA3-1BAC-45CF-B15F-38C607E576E0}" destId="{46DDC814-6D26-49ED-B359-9E001724A414}" srcOrd="1" destOrd="0" presId="urn:microsoft.com/office/officeart/2005/8/layout/vList4"/>
    <dgm:cxn modelId="{1C9842C6-309E-40CC-91BE-B3411F9C2FE5}" type="presParOf" srcId="{EE47EFA3-1BAC-45CF-B15F-38C607E576E0}" destId="{6E667506-D96F-4021-BA4A-C62013CAE4E5}" srcOrd="2" destOrd="0" presId="urn:microsoft.com/office/officeart/2005/8/layout/vList4"/>
    <dgm:cxn modelId="{D30A6ECA-A7F3-46FC-9FD6-CBCA464AD451}" type="presParOf" srcId="{C72EDDD5-EE1C-4CCD-928A-DBD939D00C27}" destId="{D7E36366-2E71-46D6-AF1D-EB9CEC77B765}" srcOrd="1" destOrd="0" presId="urn:microsoft.com/office/officeart/2005/8/layout/vList4"/>
    <dgm:cxn modelId="{7868D907-FD51-4730-A3EE-2F4BB0C79F52}" type="presParOf" srcId="{C72EDDD5-EE1C-4CCD-928A-DBD939D00C27}" destId="{98D05994-FAB0-4482-887D-F58FE7F7583A}" srcOrd="2" destOrd="0" presId="urn:microsoft.com/office/officeart/2005/8/layout/vList4"/>
    <dgm:cxn modelId="{7810A4E9-4A82-4940-B505-5DE1AA02783C}" type="presParOf" srcId="{98D05994-FAB0-4482-887D-F58FE7F7583A}" destId="{DBAC96DA-6FC8-453B-9CDF-0E2FDA18782C}" srcOrd="0" destOrd="0" presId="urn:microsoft.com/office/officeart/2005/8/layout/vList4"/>
    <dgm:cxn modelId="{A4B3E0E3-0998-4575-970C-06AB8C6F0D4C}" type="presParOf" srcId="{98D05994-FAB0-4482-887D-F58FE7F7583A}" destId="{36BCFF0F-9D2C-4022-B1BB-1F520A103C6A}" srcOrd="1" destOrd="0" presId="urn:microsoft.com/office/officeart/2005/8/layout/vList4"/>
    <dgm:cxn modelId="{91FE32C6-9D40-4E6F-A595-A90AB6615A53}" type="presParOf" srcId="{98D05994-FAB0-4482-887D-F58FE7F7583A}" destId="{C9B1F3BB-CCDB-4A96-B5B3-4D39DBAE001B}" srcOrd="2" destOrd="0" presId="urn:microsoft.com/office/officeart/2005/8/layout/vList4"/>
    <dgm:cxn modelId="{D572710B-34CD-4405-A1F2-F43C5DC9301F}" type="presParOf" srcId="{C72EDDD5-EE1C-4CCD-928A-DBD939D00C27}" destId="{DCCE23A2-AB40-4BCD-9CDC-3D9968B480A6}" srcOrd="3" destOrd="0" presId="urn:microsoft.com/office/officeart/2005/8/layout/vList4"/>
    <dgm:cxn modelId="{E8A3EA59-0F1A-4E5E-A59D-AE8242B84FFF}" type="presParOf" srcId="{C72EDDD5-EE1C-4CCD-928A-DBD939D00C27}" destId="{E865A96D-B47A-4843-A0C2-4023F3390B86}" srcOrd="4" destOrd="0" presId="urn:microsoft.com/office/officeart/2005/8/layout/vList4"/>
    <dgm:cxn modelId="{93FC2A93-9484-4E1B-8268-0AA17C4DCBC3}" type="presParOf" srcId="{E865A96D-B47A-4843-A0C2-4023F3390B86}" destId="{E1096BA9-6401-4A43-96BF-9EC740BCF87E}" srcOrd="0" destOrd="0" presId="urn:microsoft.com/office/officeart/2005/8/layout/vList4"/>
    <dgm:cxn modelId="{142A31AD-18DD-4937-BB48-387E52499B48}" type="presParOf" srcId="{E865A96D-B47A-4843-A0C2-4023F3390B86}" destId="{DDEF65BA-D33C-455C-A7D9-5FE70171D54D}" srcOrd="1" destOrd="0" presId="urn:microsoft.com/office/officeart/2005/8/layout/vList4"/>
    <dgm:cxn modelId="{D521745C-3AF0-4E93-85FE-88D9907AF208}" type="presParOf" srcId="{E865A96D-B47A-4843-A0C2-4023F3390B86}" destId="{D836843A-71A5-4095-80BC-07567A9E01A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E91FE-09A9-41C7-AC14-B0FB9F7B2E79}">
      <dsp:nvSpPr>
        <dsp:cNvPr id="0" name=""/>
        <dsp:cNvSpPr/>
      </dsp:nvSpPr>
      <dsp:spPr>
        <a:xfrm>
          <a:off x="-1445162" y="-226336"/>
          <a:ext cx="1737185" cy="1737185"/>
        </a:xfrm>
        <a:prstGeom prst="blockArc">
          <a:avLst>
            <a:gd name="adj1" fmla="val 18900000"/>
            <a:gd name="adj2" fmla="val 2700000"/>
            <a:gd name="adj3" fmla="val 1243"/>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132FF-ED98-4B6A-B5CC-08C6D838D7BE}">
      <dsp:nvSpPr>
        <dsp:cNvPr id="0" name=""/>
        <dsp:cNvSpPr/>
      </dsp:nvSpPr>
      <dsp:spPr>
        <a:xfrm>
          <a:off x="236125" y="183505"/>
          <a:ext cx="4633897" cy="3669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274"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t>数据汇总（按照定义好的分类进行汇总）</a:t>
          </a:r>
          <a:endParaRPr lang="zh-CN" altLang="en-US" sz="1800" kern="1200" dirty="0"/>
        </a:p>
      </dsp:txBody>
      <dsp:txXfrm>
        <a:off x="236125" y="183505"/>
        <a:ext cx="4633897" cy="366959"/>
      </dsp:txXfrm>
    </dsp:sp>
    <dsp:sp modelId="{64A80433-B796-44AD-8F7E-FB9325CA24CB}">
      <dsp:nvSpPr>
        <dsp:cNvPr id="0" name=""/>
        <dsp:cNvSpPr/>
      </dsp:nvSpPr>
      <dsp:spPr>
        <a:xfrm>
          <a:off x="6775" y="137635"/>
          <a:ext cx="458699" cy="45869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CE0E1-CA9B-4334-927F-AF5F85808AFF}">
      <dsp:nvSpPr>
        <dsp:cNvPr id="0" name=""/>
        <dsp:cNvSpPr/>
      </dsp:nvSpPr>
      <dsp:spPr>
        <a:xfrm>
          <a:off x="236125" y="734047"/>
          <a:ext cx="4633897" cy="36695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274" tIns="45720" rIns="45720" bIns="45720" numCol="1" spcCol="1270" anchor="ctr" anchorCtr="0">
          <a:noAutofit/>
        </a:bodyPr>
        <a:lstStyle/>
        <a:p>
          <a:pPr lvl="0" algn="l" defTabSz="800100">
            <a:lnSpc>
              <a:spcPct val="90000"/>
            </a:lnSpc>
            <a:spcBef>
              <a:spcPct val="0"/>
            </a:spcBef>
            <a:spcAft>
              <a:spcPct val="35000"/>
            </a:spcAft>
          </a:pPr>
          <a:r>
            <a:rPr lang="zh-CN" altLang="en-US" sz="1800" kern="1200" dirty="0" smtClean="0"/>
            <a:t>汇总表输出</a:t>
          </a:r>
          <a:endParaRPr lang="zh-CN" altLang="en-US" sz="1800" kern="1200" dirty="0"/>
        </a:p>
      </dsp:txBody>
      <dsp:txXfrm>
        <a:off x="236125" y="734047"/>
        <a:ext cx="4633897" cy="366959"/>
      </dsp:txXfrm>
    </dsp:sp>
    <dsp:sp modelId="{CC0E463C-AB0A-4EC6-94DC-BCEFED01D05B}">
      <dsp:nvSpPr>
        <dsp:cNvPr id="0" name=""/>
        <dsp:cNvSpPr/>
      </dsp:nvSpPr>
      <dsp:spPr>
        <a:xfrm>
          <a:off x="6775" y="688177"/>
          <a:ext cx="458699" cy="45869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374D3-D4B4-43F5-9F3E-A09F9C9C52B7}">
      <dsp:nvSpPr>
        <dsp:cNvPr id="0" name=""/>
        <dsp:cNvSpPr/>
      </dsp:nvSpPr>
      <dsp:spPr>
        <a:xfrm rot="10800000">
          <a:off x="740218" y="322"/>
          <a:ext cx="6601117" cy="37112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655" tIns="57150" rIns="106680" bIns="57150" numCol="1" spcCol="1270" anchor="ctr" anchorCtr="0">
          <a:noAutofit/>
        </a:bodyPr>
        <a:lstStyle/>
        <a:p>
          <a:pPr lvl="0" algn="l" defTabSz="666750">
            <a:lnSpc>
              <a:spcPct val="90000"/>
            </a:lnSpc>
            <a:spcBef>
              <a:spcPct val="0"/>
            </a:spcBef>
            <a:spcAft>
              <a:spcPct val="35000"/>
            </a:spcAft>
          </a:pPr>
          <a:r>
            <a:rPr lang="en-US" altLang="en-US" sz="1500" kern="1200" dirty="0" smtClean="0"/>
            <a:t>    </a:t>
          </a:r>
          <a:r>
            <a:rPr lang="en-US" altLang="en-US" sz="1500" kern="1200" dirty="0" smtClean="0">
              <a:solidFill>
                <a:srgbClr val="CCFF99"/>
              </a:solidFill>
            </a:rPr>
            <a:t>A*.dbf</a:t>
          </a:r>
          <a:r>
            <a:rPr lang="zh-CN" altLang="en-US" sz="1500" kern="1200" dirty="0" smtClean="0"/>
            <a:t>：科学研究与技术开发机构，包括：</a:t>
          </a:r>
          <a:r>
            <a:rPr lang="en-US" altLang="en-US" sz="1500" kern="1200" dirty="0" smtClean="0"/>
            <a:t>A</a:t>
          </a:r>
          <a:r>
            <a:rPr lang="zh-CN" altLang="en-US" sz="1500" kern="1200" dirty="0" smtClean="0"/>
            <a:t>自然、</a:t>
          </a:r>
          <a:r>
            <a:rPr lang="en-US" altLang="en-US" sz="1500" kern="1200" dirty="0" smtClean="0"/>
            <a:t>B</a:t>
          </a:r>
          <a:r>
            <a:rPr lang="zh-CN" altLang="en-US" sz="1500" kern="1200" dirty="0" smtClean="0"/>
            <a:t>社人、</a:t>
          </a:r>
          <a:r>
            <a:rPr lang="en-US" altLang="en-US" sz="1500" kern="1200" dirty="0" smtClean="0"/>
            <a:t>C</a:t>
          </a:r>
          <a:r>
            <a:rPr lang="zh-CN" altLang="en-US" sz="1500" kern="1200" dirty="0" smtClean="0"/>
            <a:t>改制三类</a:t>
          </a:r>
          <a:endParaRPr lang="zh-CN" altLang="en-US" sz="1500" kern="1200" dirty="0"/>
        </a:p>
      </dsp:txBody>
      <dsp:txXfrm rot="10800000">
        <a:off x="832999" y="322"/>
        <a:ext cx="6508336" cy="371124"/>
      </dsp:txXfrm>
    </dsp:sp>
    <dsp:sp modelId="{84A7A320-D522-4C32-893A-15D94F1B9F41}">
      <dsp:nvSpPr>
        <dsp:cNvPr id="0" name=""/>
        <dsp:cNvSpPr/>
      </dsp:nvSpPr>
      <dsp:spPr>
        <a:xfrm>
          <a:off x="677557" y="322"/>
          <a:ext cx="371124" cy="37112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91108-3D42-4B95-9203-4B85E03D502A}">
      <dsp:nvSpPr>
        <dsp:cNvPr id="0" name=""/>
        <dsp:cNvSpPr/>
      </dsp:nvSpPr>
      <dsp:spPr>
        <a:xfrm rot="10800000">
          <a:off x="740218" y="464227"/>
          <a:ext cx="6601117" cy="37112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655" tIns="57150" rIns="106680" bIns="57150" numCol="1" spcCol="1270" anchor="ctr" anchorCtr="0">
          <a:noAutofit/>
        </a:bodyPr>
        <a:lstStyle/>
        <a:p>
          <a:pPr lvl="0" algn="l" defTabSz="666750">
            <a:lnSpc>
              <a:spcPct val="90000"/>
            </a:lnSpc>
            <a:spcBef>
              <a:spcPct val="0"/>
            </a:spcBef>
            <a:spcAft>
              <a:spcPct val="35000"/>
            </a:spcAft>
          </a:pPr>
          <a:r>
            <a:rPr lang="en-US" altLang="en-US" sz="1500" kern="1200" dirty="0" smtClean="0"/>
            <a:t>    </a:t>
          </a:r>
          <a:r>
            <a:rPr lang="en-US" altLang="en-US" sz="1500" kern="1200" dirty="0" smtClean="0">
              <a:solidFill>
                <a:srgbClr val="CCFF99"/>
              </a:solidFill>
            </a:rPr>
            <a:t>D*.dbf</a:t>
          </a:r>
          <a:r>
            <a:rPr lang="zh-CN" altLang="en-US" sz="1500" kern="1200" dirty="0" smtClean="0"/>
            <a:t>：县属研究与开发机构</a:t>
          </a:r>
          <a:endParaRPr lang="zh-CN" altLang="en-US" sz="1500" kern="1200" dirty="0"/>
        </a:p>
      </dsp:txBody>
      <dsp:txXfrm rot="10800000">
        <a:off x="832999" y="464227"/>
        <a:ext cx="6508336" cy="371124"/>
      </dsp:txXfrm>
    </dsp:sp>
    <dsp:sp modelId="{4780775D-CAB3-4A3E-B33F-2C71BCFD4A2F}">
      <dsp:nvSpPr>
        <dsp:cNvPr id="0" name=""/>
        <dsp:cNvSpPr/>
      </dsp:nvSpPr>
      <dsp:spPr>
        <a:xfrm>
          <a:off x="677557" y="464227"/>
          <a:ext cx="371124" cy="37112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0576E3-1465-4CB7-A42F-5EF426180B83}">
      <dsp:nvSpPr>
        <dsp:cNvPr id="0" name=""/>
        <dsp:cNvSpPr/>
      </dsp:nvSpPr>
      <dsp:spPr>
        <a:xfrm rot="10800000">
          <a:off x="740218" y="928133"/>
          <a:ext cx="6601117" cy="37112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655" tIns="57150" rIns="106680" bIns="57150" numCol="1" spcCol="1270" anchor="ctr" anchorCtr="0">
          <a:noAutofit/>
        </a:bodyPr>
        <a:lstStyle/>
        <a:p>
          <a:pPr lvl="0" algn="l" defTabSz="666750">
            <a:lnSpc>
              <a:spcPct val="90000"/>
            </a:lnSpc>
            <a:spcBef>
              <a:spcPct val="0"/>
            </a:spcBef>
            <a:spcAft>
              <a:spcPct val="35000"/>
            </a:spcAft>
          </a:pPr>
          <a:r>
            <a:rPr lang="en-US" altLang="en-US" sz="1500" kern="1200" dirty="0" smtClean="0"/>
            <a:t>    </a:t>
          </a:r>
          <a:r>
            <a:rPr lang="en-US" altLang="en-US" sz="1500" kern="1200" dirty="0" smtClean="0">
              <a:solidFill>
                <a:srgbClr val="CCFF99"/>
              </a:solidFill>
            </a:rPr>
            <a:t>E*.dbf</a:t>
          </a:r>
          <a:r>
            <a:rPr lang="zh-CN" altLang="en-US" sz="1500" kern="1200" dirty="0" smtClean="0"/>
            <a:t>：科技信息和文献机构，包括：</a:t>
          </a:r>
          <a:r>
            <a:rPr lang="en-US" altLang="en-US" sz="1500" kern="1200" dirty="0" smtClean="0"/>
            <a:t>E</a:t>
          </a:r>
          <a:r>
            <a:rPr lang="zh-CN" altLang="en-US" sz="1500" kern="1200" dirty="0" smtClean="0"/>
            <a:t>情报、</a:t>
          </a:r>
          <a:r>
            <a:rPr lang="en-US" altLang="en-US" sz="1500" kern="1200" dirty="0" smtClean="0"/>
            <a:t>C</a:t>
          </a:r>
          <a:r>
            <a:rPr lang="zh-CN" altLang="en-US" sz="1500" kern="1200" dirty="0" smtClean="0"/>
            <a:t>改制</a:t>
          </a:r>
          <a:endParaRPr lang="zh-CN" altLang="en-US" sz="1500" kern="1200" dirty="0"/>
        </a:p>
      </dsp:txBody>
      <dsp:txXfrm rot="10800000">
        <a:off x="832999" y="928133"/>
        <a:ext cx="6508336" cy="371124"/>
      </dsp:txXfrm>
    </dsp:sp>
    <dsp:sp modelId="{9AAF708D-7ABE-4318-BDDF-B839C480BF5C}">
      <dsp:nvSpPr>
        <dsp:cNvPr id="0" name=""/>
        <dsp:cNvSpPr/>
      </dsp:nvSpPr>
      <dsp:spPr>
        <a:xfrm>
          <a:off x="677557" y="928133"/>
          <a:ext cx="371124" cy="37112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05FC2-2606-4D3D-A4FF-39D84FCF67B7}">
      <dsp:nvSpPr>
        <dsp:cNvPr id="0" name=""/>
        <dsp:cNvSpPr/>
      </dsp:nvSpPr>
      <dsp:spPr>
        <a:xfrm rot="10800000">
          <a:off x="740218" y="1392038"/>
          <a:ext cx="6601117" cy="371124"/>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655" tIns="57150" rIns="106680" bIns="57150" numCol="1" spcCol="1270" anchor="ctr" anchorCtr="0">
          <a:noAutofit/>
        </a:bodyPr>
        <a:lstStyle/>
        <a:p>
          <a:pPr lvl="0" algn="l" defTabSz="666750">
            <a:lnSpc>
              <a:spcPct val="90000"/>
            </a:lnSpc>
            <a:spcBef>
              <a:spcPct val="0"/>
            </a:spcBef>
            <a:spcAft>
              <a:spcPct val="35000"/>
            </a:spcAft>
          </a:pPr>
          <a:r>
            <a:rPr lang="en-US" altLang="en-US" sz="1500" kern="1200" dirty="0" smtClean="0"/>
            <a:t>    </a:t>
          </a:r>
          <a:r>
            <a:rPr lang="en-US" altLang="en-US" sz="1500" kern="1200" dirty="0" smtClean="0">
              <a:solidFill>
                <a:srgbClr val="CCFF99"/>
              </a:solidFill>
            </a:rPr>
            <a:t>F*.dbf</a:t>
          </a:r>
          <a:r>
            <a:rPr lang="zh-CN" altLang="en-US" sz="1500" kern="1200" dirty="0" smtClean="0"/>
            <a:t>：有</a:t>
          </a:r>
          <a:r>
            <a:rPr lang="en-US" altLang="en-US" sz="1500" kern="1200" dirty="0" smtClean="0"/>
            <a:t>R&amp;D</a:t>
          </a:r>
          <a:r>
            <a:rPr lang="zh-CN" altLang="en-US" sz="1500" kern="1200" dirty="0" smtClean="0"/>
            <a:t>活动调查单位</a:t>
          </a:r>
          <a:endParaRPr lang="zh-CN" altLang="en-US" sz="1500" kern="1200" dirty="0"/>
        </a:p>
      </dsp:txBody>
      <dsp:txXfrm rot="10800000">
        <a:off x="832999" y="1392038"/>
        <a:ext cx="6508336" cy="371124"/>
      </dsp:txXfrm>
    </dsp:sp>
    <dsp:sp modelId="{AEF33734-69FD-409B-B454-0BF3DF2AA0AE}">
      <dsp:nvSpPr>
        <dsp:cNvPr id="0" name=""/>
        <dsp:cNvSpPr/>
      </dsp:nvSpPr>
      <dsp:spPr>
        <a:xfrm>
          <a:off x="677557" y="1392038"/>
          <a:ext cx="371124" cy="371124"/>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E184-4B3C-45F1-827A-C4C8691B2583}">
      <dsp:nvSpPr>
        <dsp:cNvPr id="0" name=""/>
        <dsp:cNvSpPr/>
      </dsp:nvSpPr>
      <dsp:spPr>
        <a:xfrm>
          <a:off x="433434" y="0"/>
          <a:ext cx="3794290" cy="47647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kern="1200" dirty="0" smtClean="0"/>
            <a:t>JH311.DBF</a:t>
          </a:r>
          <a:r>
            <a:rPr lang="zh-CN" altLang="en-US" sz="1200" kern="1200" dirty="0" smtClean="0"/>
            <a:t>：第</a:t>
          </a:r>
          <a:r>
            <a:rPr lang="en-US" altLang="en-US" sz="1200" kern="1200" dirty="0" smtClean="0"/>
            <a:t>1</a:t>
          </a:r>
          <a:r>
            <a:rPr lang="zh-CN" altLang="en-US" sz="1200" kern="1200" dirty="0" smtClean="0"/>
            <a:t>问</a:t>
          </a:r>
          <a:r>
            <a:rPr lang="en-US" altLang="en-US" sz="1200" kern="1200" dirty="0" smtClean="0"/>
            <a:t>——</a:t>
          </a:r>
          <a:r>
            <a:rPr lang="zh-CN" altLang="en-US" sz="1200" kern="1200" dirty="0" smtClean="0"/>
            <a:t>第</a:t>
          </a:r>
          <a:r>
            <a:rPr lang="en-US" altLang="en-US" sz="1200" kern="1200" dirty="0" smtClean="0"/>
            <a:t>7</a:t>
          </a:r>
          <a:r>
            <a:rPr lang="zh-CN" altLang="en-US" sz="1200" kern="1200" dirty="0" smtClean="0"/>
            <a:t>问回答的数据</a:t>
          </a:r>
          <a:endParaRPr lang="zh-CN" altLang="en-US" sz="1200" kern="1200" dirty="0"/>
        </a:p>
      </dsp:txBody>
      <dsp:txXfrm>
        <a:off x="1231487" y="0"/>
        <a:ext cx="2996236" cy="476476"/>
      </dsp:txXfrm>
    </dsp:sp>
    <dsp:sp modelId="{46DDC814-6D26-49ED-B359-9E001724A414}">
      <dsp:nvSpPr>
        <dsp:cNvPr id="0" name=""/>
        <dsp:cNvSpPr/>
      </dsp:nvSpPr>
      <dsp:spPr>
        <a:xfrm>
          <a:off x="491842" y="47647"/>
          <a:ext cx="296897" cy="381181"/>
        </a:xfrm>
        <a:prstGeom prst="roundRect">
          <a:avLst>
            <a:gd name="adj" fmla="val 1000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AC96DA-6FC8-453B-9CDF-0E2FDA18782C}">
      <dsp:nvSpPr>
        <dsp:cNvPr id="0" name=""/>
        <dsp:cNvSpPr/>
      </dsp:nvSpPr>
      <dsp:spPr>
        <a:xfrm>
          <a:off x="433434" y="524124"/>
          <a:ext cx="3794290" cy="47647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kern="1200" dirty="0" smtClean="0"/>
            <a:t>JH312.DBF</a:t>
          </a:r>
          <a:r>
            <a:rPr lang="zh-CN" altLang="en-US" sz="1200" kern="1200" dirty="0" smtClean="0"/>
            <a:t>：附表</a:t>
          </a:r>
          <a:r>
            <a:rPr lang="en-US" altLang="en-US" sz="1200" kern="1200" dirty="0" smtClean="0"/>
            <a:t>1</a:t>
          </a:r>
          <a:r>
            <a:rPr lang="zh-CN" altLang="en-US" sz="1200" kern="1200" dirty="0" smtClean="0"/>
            <a:t>的数据</a:t>
          </a:r>
          <a:endParaRPr lang="zh-CN" altLang="en-US" sz="1200" kern="1200" dirty="0"/>
        </a:p>
      </dsp:txBody>
      <dsp:txXfrm>
        <a:off x="1231487" y="524124"/>
        <a:ext cx="2996236" cy="476476"/>
      </dsp:txXfrm>
    </dsp:sp>
    <dsp:sp modelId="{36BCFF0F-9D2C-4022-B1BB-1F520A103C6A}">
      <dsp:nvSpPr>
        <dsp:cNvPr id="0" name=""/>
        <dsp:cNvSpPr/>
      </dsp:nvSpPr>
      <dsp:spPr>
        <a:xfrm>
          <a:off x="491888" y="571771"/>
          <a:ext cx="296897" cy="381181"/>
        </a:xfrm>
        <a:prstGeom prst="roundRect">
          <a:avLst>
            <a:gd name="adj" fmla="val 1000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96BA9-6401-4A43-96BF-9EC740BCF87E}">
      <dsp:nvSpPr>
        <dsp:cNvPr id="0" name=""/>
        <dsp:cNvSpPr/>
      </dsp:nvSpPr>
      <dsp:spPr>
        <a:xfrm>
          <a:off x="433434" y="1048248"/>
          <a:ext cx="3794290" cy="47647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kern="1200" dirty="0" smtClean="0"/>
            <a:t>JH313.DBF</a:t>
          </a:r>
          <a:r>
            <a:rPr lang="zh-CN" altLang="en-US" sz="1200" kern="1200" dirty="0" smtClean="0"/>
            <a:t>：附表</a:t>
          </a:r>
          <a:r>
            <a:rPr lang="en-US" altLang="en-US" sz="1200" kern="1200" dirty="0" smtClean="0"/>
            <a:t>2</a:t>
          </a:r>
          <a:r>
            <a:rPr lang="zh-CN" altLang="en-US" sz="1200" kern="1200" dirty="0" smtClean="0"/>
            <a:t>的数据</a:t>
          </a:r>
          <a:endParaRPr lang="zh-CN" altLang="en-US" sz="1200" kern="1200" dirty="0"/>
        </a:p>
      </dsp:txBody>
      <dsp:txXfrm>
        <a:off x="1231487" y="1048248"/>
        <a:ext cx="2996236" cy="476476"/>
      </dsp:txXfrm>
    </dsp:sp>
    <dsp:sp modelId="{DDEF65BA-D33C-455C-A7D9-5FE70171D54D}">
      <dsp:nvSpPr>
        <dsp:cNvPr id="0" name=""/>
        <dsp:cNvSpPr/>
      </dsp:nvSpPr>
      <dsp:spPr>
        <a:xfrm>
          <a:off x="491815" y="1095896"/>
          <a:ext cx="296897" cy="381181"/>
        </a:xfrm>
        <a:prstGeom prst="roundRect">
          <a:avLst>
            <a:gd name="adj" fmla="val 1000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03F9A-CDB1-4D3C-B98D-29BB4AFDCB1F}" type="datetimeFigureOut">
              <a:rPr lang="zh-CN" altLang="en-US" smtClean="0"/>
              <a:t>2015/11/27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EA58F-84E8-4F4F-8BCA-01240847C663}" type="slidenum">
              <a:rPr lang="zh-CN" altLang="en-US" smtClean="0"/>
              <a:t>‹#›</a:t>
            </a:fld>
            <a:endParaRPr lang="zh-CN" altLang="en-US"/>
          </a:p>
        </p:txBody>
      </p:sp>
    </p:spTree>
    <p:extLst>
      <p:ext uri="{BB962C8B-B14F-4D97-AF65-F5344CB8AC3E}">
        <p14:creationId xmlns:p14="http://schemas.microsoft.com/office/powerpoint/2010/main" val="101476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EEA58F-84E8-4F4F-8BCA-01240847C663}" type="slidenum">
              <a:rPr lang="zh-CN" altLang="en-US" smtClean="0"/>
              <a:t>2</a:t>
            </a:fld>
            <a:endParaRPr lang="zh-CN" altLang="en-US"/>
          </a:p>
        </p:txBody>
      </p:sp>
    </p:spTree>
    <p:extLst>
      <p:ext uri="{BB962C8B-B14F-4D97-AF65-F5344CB8AC3E}">
        <p14:creationId xmlns:p14="http://schemas.microsoft.com/office/powerpoint/2010/main" val="416500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ahLst/>
            <a:cxnLst>
              <a:cxn ang="0">
                <a:pos x="5799" y="10000"/>
              </a:cxn>
              <a:cxn ang="0">
                <a:pos x="5961" y="9880"/>
              </a:cxn>
              <a:cxn ang="0">
                <a:pos x="5988" y="9820"/>
              </a:cxn>
              <a:cxn ang="0">
                <a:pos x="8042" y="5260"/>
              </a:cxn>
              <a:cxn ang="0">
                <a:pos x="8042" y="4721"/>
              </a:cxn>
              <a:cxn ang="0">
                <a:pos x="5988" y="221"/>
              </a:cxn>
              <a:cxn ang="0">
                <a:pos x="5961" y="160"/>
              </a:cxn>
              <a:cxn ang="0">
                <a:pos x="5799" y="41"/>
              </a:cxn>
              <a:cxn ang="0">
                <a:pos x="18" y="0"/>
              </a:cxn>
              <a:cxn ang="0">
                <a:pos x="0" y="9991"/>
              </a:cxn>
              <a:cxn ang="0">
                <a:pos x="5799" y="10000"/>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5" name="Date Placeholder 3"/>
          <p:cNvSpPr>
            <a:spLocks noGrp="1"/>
          </p:cNvSpPr>
          <p:nvPr>
            <p:ph type="dt" sz="half" idx="10"/>
          </p:nvPr>
        </p:nvSpPr>
        <p:spPr/>
        <p:txBody>
          <a:bodyPr/>
          <a:lstStyle>
            <a:lvl1pPr>
              <a:defRPr/>
            </a:lvl1pPr>
          </a:lstStyle>
          <a:p>
            <a:pPr>
              <a:defRPr/>
            </a:pPr>
            <a:fld id="{531FFEDB-5361-4110-861D-ED76C7C5FE76}" type="datetimeFigureOut">
              <a:rPr lang="zh-CN" altLang="en-US"/>
              <a:pPr>
                <a:defRPr/>
              </a:pPr>
              <a:t>2015/11/27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AA9809B1-138C-43EB-8325-81B0F05F0284}"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DD563C02-3B99-4AA4-AE04-01F1085C9E28}" type="datetimeFigureOut">
              <a:rPr lang="zh-CN" altLang="en-US"/>
              <a:pPr>
                <a:defRPr/>
              </a:pPr>
              <a:t>2015/11/27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47ABE69F-4253-4C7B-812E-1BDAEA25BB1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6" name="TextBox 13"/>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7" name="TextBox 14"/>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Date Placeholder 3"/>
          <p:cNvSpPr>
            <a:spLocks noGrp="1"/>
          </p:cNvSpPr>
          <p:nvPr>
            <p:ph type="dt" sz="half" idx="14"/>
          </p:nvPr>
        </p:nvSpPr>
        <p:spPr/>
        <p:txBody>
          <a:bodyPr/>
          <a:lstStyle>
            <a:lvl1pPr>
              <a:defRPr/>
            </a:lvl1pPr>
          </a:lstStyle>
          <a:p>
            <a:pPr>
              <a:defRPr/>
            </a:pPr>
            <a:fld id="{09F19191-E5B1-4407-BD90-EF56A43A202B}" type="datetimeFigureOut">
              <a:rPr lang="zh-CN" altLang="en-US"/>
              <a:pPr>
                <a:defRPr/>
              </a:pPr>
              <a:t>2015/11/27</a:t>
            </a:fld>
            <a:endParaRPr lang="zh-CN" altLang="en-US"/>
          </a:p>
        </p:txBody>
      </p:sp>
      <p:sp>
        <p:nvSpPr>
          <p:cNvPr id="9" name="Footer Placeholder 4"/>
          <p:cNvSpPr>
            <a:spLocks noGrp="1"/>
          </p:cNvSpPr>
          <p:nvPr>
            <p:ph type="ftr" sz="quarter" idx="15"/>
          </p:nvPr>
        </p:nvSpPr>
        <p:spPr/>
        <p:txBody>
          <a:bodyPr/>
          <a:lstStyle>
            <a:lvl1pPr>
              <a:defRPr/>
            </a:lvl1pPr>
          </a:lstStyle>
          <a:p>
            <a:pPr>
              <a:defRPr/>
            </a:pPr>
            <a:endParaRPr lang="zh-CN" altLang="en-US"/>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3C27A480-D504-4A1F-B562-446358ED7396}"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pPr>
              <a:defRPr/>
            </a:pPr>
            <a:fld id="{1FC7AEED-390F-4409-BA9E-CB2195708B71}" type="datetimeFigureOut">
              <a:rPr lang="zh-CN" altLang="en-US"/>
              <a:pPr>
                <a:defRPr/>
              </a:pPr>
              <a:t>2015/11/27</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AA88CD67-3259-4AF1-9677-F99CDCFF6719}"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6" name="TextBox 10"/>
          <p:cNvSpPr txBox="1"/>
          <p:nvPr/>
        </p:nvSpPr>
        <p:spPr>
          <a:xfrm>
            <a:off x="1808163" y="647700"/>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7" name="TextBox 11"/>
          <p:cNvSpPr txBox="1"/>
          <p:nvPr/>
        </p:nvSpPr>
        <p:spPr>
          <a:xfrm>
            <a:off x="8169275" y="290512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ea typeface="+mn-ea"/>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zh-CN" altLang="en-US" smtClean="0"/>
              <a:t>单击此处编辑母版文本样式</a:t>
            </a:r>
          </a:p>
        </p:txBody>
      </p:sp>
      <p:sp>
        <p:nvSpPr>
          <p:cNvPr id="8" name="Date Placeholder 4"/>
          <p:cNvSpPr>
            <a:spLocks noGrp="1"/>
          </p:cNvSpPr>
          <p:nvPr>
            <p:ph type="dt" sz="half" idx="14"/>
          </p:nvPr>
        </p:nvSpPr>
        <p:spPr/>
        <p:txBody>
          <a:bodyPr/>
          <a:lstStyle>
            <a:lvl1pPr>
              <a:defRPr/>
            </a:lvl1pPr>
          </a:lstStyle>
          <a:p>
            <a:pPr>
              <a:defRPr/>
            </a:pPr>
            <a:fld id="{FA42ED87-C374-449F-9A5B-ADE3F1F22CC5}" type="datetimeFigureOut">
              <a:rPr lang="zh-CN" altLang="en-US"/>
              <a:pPr>
                <a:defRPr/>
              </a:pPr>
              <a:t>2015/11/27</a:t>
            </a:fld>
            <a:endParaRPr lang="zh-CN" altLang="en-US"/>
          </a:p>
        </p:txBody>
      </p:sp>
      <p:sp>
        <p:nvSpPr>
          <p:cNvPr id="9" name="Footer Placeholder 5"/>
          <p:cNvSpPr>
            <a:spLocks noGrp="1"/>
          </p:cNvSpPr>
          <p:nvPr>
            <p:ph type="ftr" sz="quarter" idx="15"/>
          </p:nvPr>
        </p:nvSpPr>
        <p:spPr/>
        <p:txBody>
          <a:bodyPr/>
          <a:lstStyle>
            <a:lvl1pPr>
              <a:defRPr/>
            </a:lvl1pPr>
          </a:lstStyle>
          <a:p>
            <a:pPr>
              <a:defRPr/>
            </a:pPr>
            <a:endParaRPr lang="zh-CN" altLang="en-US"/>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5C4961AF-6A89-4ED8-AF6F-1CA10376397D}"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zh-CN" altLang="en-US" smtClean="0"/>
              <a:t>单击此处编辑母版文本样式</a:t>
            </a:r>
          </a:p>
        </p:txBody>
      </p:sp>
      <p:sp>
        <p:nvSpPr>
          <p:cNvPr id="6" name="Date Placeholder 4"/>
          <p:cNvSpPr>
            <a:spLocks noGrp="1"/>
          </p:cNvSpPr>
          <p:nvPr>
            <p:ph type="dt" sz="half" idx="14"/>
          </p:nvPr>
        </p:nvSpPr>
        <p:spPr/>
        <p:txBody>
          <a:bodyPr/>
          <a:lstStyle>
            <a:lvl1pPr>
              <a:defRPr/>
            </a:lvl1pPr>
          </a:lstStyle>
          <a:p>
            <a:pPr>
              <a:defRPr/>
            </a:pPr>
            <a:fld id="{A0866801-4F56-46D5-B338-38F8D247F4F0}" type="datetimeFigureOut">
              <a:rPr lang="zh-CN" altLang="en-US"/>
              <a:pPr>
                <a:defRPr/>
              </a:pPr>
              <a:t>2015/11/27</a:t>
            </a:fld>
            <a:endParaRPr lang="zh-CN" altLang="en-US"/>
          </a:p>
        </p:txBody>
      </p:sp>
      <p:sp>
        <p:nvSpPr>
          <p:cNvPr id="7" name="Footer Placeholder 5"/>
          <p:cNvSpPr>
            <a:spLocks noGrp="1"/>
          </p:cNvSpPr>
          <p:nvPr>
            <p:ph type="ftr" sz="quarter" idx="15"/>
          </p:nvPr>
        </p:nvSpPr>
        <p:spPr/>
        <p:txBody>
          <a:bodyPr/>
          <a:lstStyle>
            <a:lvl1pPr>
              <a:defRPr/>
            </a:lvl1pPr>
          </a:lstStyle>
          <a:p>
            <a:pPr>
              <a:defRPr/>
            </a:pPr>
            <a:endParaRPr lang="zh-CN" altLang="en-US"/>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C548410B-57CC-41A6-8FB3-7C1AB26829D6}"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0148FFF5-D366-4FB1-9BF3-9A46288C724D}" type="datetimeFigureOut">
              <a:rPr lang="zh-CN" altLang="en-US"/>
              <a:pPr>
                <a:defRPr/>
              </a:pPr>
              <a:t>2015/11/27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DED3C3D1-9FF0-4FDB-BA6D-5502B7532B99}"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F855F1C3-5D3E-4C5A-B234-AE3002CEC413}" type="datetimeFigureOut">
              <a:rPr lang="zh-CN" altLang="en-US"/>
              <a:pPr>
                <a:defRPr/>
              </a:pPr>
              <a:t>2015/11/27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D5B81E2-F3AE-4F14-925F-65CCD19D774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5201" y="624110"/>
            <a:ext cx="6589199"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2FA9BB1E-E520-4B36-AFC8-6170CB8C746D}" type="datetimeFigureOut">
              <a:rPr lang="zh-CN" altLang="en-US"/>
              <a:pPr>
                <a:defRPr/>
              </a:pPr>
              <a:t>2015/11/27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CB21426-C3F0-45D7-9AA9-D0B9D4479AC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E08B6616-A87F-47BA-B683-20481F050CDC}" type="datetimeFigureOut">
              <a:rPr lang="zh-CN" altLang="en-US"/>
              <a:pPr>
                <a:defRPr/>
              </a:pPr>
              <a:t>2015/11/27</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1809CE1C-9D24-4C2C-909A-412D3B46215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 name="Date Placeholder 4"/>
          <p:cNvSpPr>
            <a:spLocks noGrp="1"/>
          </p:cNvSpPr>
          <p:nvPr>
            <p:ph type="dt" sz="half" idx="10"/>
          </p:nvPr>
        </p:nvSpPr>
        <p:spPr/>
        <p:txBody>
          <a:bodyPr/>
          <a:lstStyle>
            <a:lvl1pPr>
              <a:defRPr/>
            </a:lvl1pPr>
          </a:lstStyle>
          <a:p>
            <a:pPr>
              <a:defRPr/>
            </a:pPr>
            <a:fld id="{20D57821-3889-4EA8-B295-7F6F4974B571}" type="datetimeFigureOut">
              <a:rPr lang="zh-CN" altLang="en-US"/>
              <a:pPr>
                <a:defRPr/>
              </a:pPr>
              <a:t>2015/11/27</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CF120F69-071B-40E1-B22A-5B9EC21466DC}"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Date Placeholder 6"/>
          <p:cNvSpPr>
            <a:spLocks noGrp="1"/>
          </p:cNvSpPr>
          <p:nvPr>
            <p:ph type="dt" sz="half" idx="10"/>
          </p:nvPr>
        </p:nvSpPr>
        <p:spPr/>
        <p:txBody>
          <a:bodyPr/>
          <a:lstStyle>
            <a:lvl1pPr>
              <a:defRPr/>
            </a:lvl1pPr>
          </a:lstStyle>
          <a:p>
            <a:pPr>
              <a:defRPr/>
            </a:pPr>
            <a:fld id="{89529F47-1973-48BD-BAC6-3A651FA3C3C5}" type="datetimeFigureOut">
              <a:rPr lang="zh-CN" altLang="en-US"/>
              <a:pPr>
                <a:defRPr/>
              </a:pPr>
              <a:t>2015/11/27</a:t>
            </a:fld>
            <a:endParaRPr lang="zh-CN" altLang="en-US"/>
          </a:p>
        </p:txBody>
      </p:sp>
      <p:sp>
        <p:nvSpPr>
          <p:cNvPr id="9" name="Footer Placeholder 7"/>
          <p:cNvSpPr>
            <a:spLocks noGrp="1"/>
          </p:cNvSpPr>
          <p:nvPr>
            <p:ph type="ftr" sz="quarter" idx="11"/>
          </p:nvPr>
        </p:nvSpPr>
        <p:spPr/>
        <p:txBody>
          <a:bodyPr/>
          <a:lstStyle>
            <a:lvl1pPr>
              <a:defRPr/>
            </a:lvl1pPr>
          </a:lstStyle>
          <a:p>
            <a:pPr>
              <a:defRPr/>
            </a:pPr>
            <a:endParaRPr lang="zh-CN" altLang="en-US"/>
          </a:p>
        </p:txBody>
      </p:sp>
      <p:sp>
        <p:nvSpPr>
          <p:cNvPr id="11" name="Slide Number Placeholder 5"/>
          <p:cNvSpPr>
            <a:spLocks noGrp="1"/>
          </p:cNvSpPr>
          <p:nvPr>
            <p:ph type="sldNum" sz="quarter" idx="12"/>
          </p:nvPr>
        </p:nvSpPr>
        <p:spPr/>
        <p:txBody>
          <a:bodyPr/>
          <a:lstStyle>
            <a:lvl1pPr>
              <a:defRPr/>
            </a:lvl1pPr>
          </a:lstStyle>
          <a:p>
            <a:pPr>
              <a:defRPr/>
            </a:pPr>
            <a:fld id="{B7966326-4761-4352-9ACF-4E9F600A5BE8}"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5200" y="624110"/>
            <a:ext cx="6589200" cy="1280890"/>
          </a:xfrm>
        </p:spPr>
        <p:txBody>
          <a:bodyPr/>
          <a:lstStyle/>
          <a:p>
            <a:r>
              <a:rPr lang="zh-CN" altLang="en-US" smtClean="0"/>
              <a:t>单击此处编辑母版标题样式</a:t>
            </a:r>
            <a:endParaRPr lang="en-US" dirty="0"/>
          </a:p>
        </p:txBody>
      </p:sp>
      <p:sp>
        <p:nvSpPr>
          <p:cNvPr id="4" name="Date Placeholder 2"/>
          <p:cNvSpPr>
            <a:spLocks noGrp="1"/>
          </p:cNvSpPr>
          <p:nvPr>
            <p:ph type="dt" sz="half" idx="10"/>
          </p:nvPr>
        </p:nvSpPr>
        <p:spPr/>
        <p:txBody>
          <a:bodyPr/>
          <a:lstStyle>
            <a:lvl1pPr>
              <a:defRPr/>
            </a:lvl1pPr>
          </a:lstStyle>
          <a:p>
            <a:pPr>
              <a:defRPr/>
            </a:pPr>
            <a:fld id="{FBD0C9EA-BD20-41F6-A00F-C9A989D5E845}" type="datetimeFigureOut">
              <a:rPr lang="zh-CN" altLang="en-US"/>
              <a:pPr>
                <a:defRPr/>
              </a:pPr>
              <a:t>2015/11/27</a:t>
            </a:fld>
            <a:endParaRPr lang="zh-CN" altLang="en-US"/>
          </a:p>
        </p:txBody>
      </p:sp>
      <p:sp>
        <p:nvSpPr>
          <p:cNvPr id="5" name="Footer Placeholder 3"/>
          <p:cNvSpPr>
            <a:spLocks noGrp="1"/>
          </p:cNvSpPr>
          <p:nvPr>
            <p:ph type="ftr" sz="quarter" idx="11"/>
          </p:nvPr>
        </p:nvSpPr>
        <p:spPr/>
        <p:txBody>
          <a:bodyPr/>
          <a:lstStyle>
            <a:lvl1pPr>
              <a:defRPr/>
            </a:lvl1pPr>
          </a:lstStyle>
          <a:p>
            <a:pPr>
              <a:defRPr/>
            </a:pPr>
            <a:endParaRPr lang="zh-CN" altLang="en-US"/>
          </a:p>
        </p:txBody>
      </p:sp>
      <p:sp>
        <p:nvSpPr>
          <p:cNvPr id="6" name="Slide Number Placeholder 4"/>
          <p:cNvSpPr>
            <a:spLocks noGrp="1"/>
          </p:cNvSpPr>
          <p:nvPr>
            <p:ph type="sldNum" sz="quarter" idx="12"/>
          </p:nvPr>
        </p:nvSpPr>
        <p:spPr/>
        <p:txBody>
          <a:bodyPr/>
          <a:lstStyle>
            <a:lvl1pPr>
              <a:defRPr/>
            </a:lvl1pPr>
          </a:lstStyle>
          <a:p>
            <a:pPr>
              <a:defRPr/>
            </a:pPr>
            <a:fld id="{1E3581D5-07A0-402D-A9F5-A85FD33468BF}"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3" name="Date Placeholder 1"/>
          <p:cNvSpPr>
            <a:spLocks noGrp="1"/>
          </p:cNvSpPr>
          <p:nvPr>
            <p:ph type="dt" sz="half" idx="10"/>
          </p:nvPr>
        </p:nvSpPr>
        <p:spPr/>
        <p:txBody>
          <a:bodyPr/>
          <a:lstStyle>
            <a:lvl1pPr>
              <a:defRPr/>
            </a:lvl1pPr>
          </a:lstStyle>
          <a:p>
            <a:pPr>
              <a:defRPr/>
            </a:pPr>
            <a:fld id="{4B386A9E-9FCA-4342-9D5A-716629B689DD}" type="datetimeFigureOut">
              <a:rPr lang="zh-CN" altLang="en-US"/>
              <a:pPr>
                <a:defRPr/>
              </a:pPr>
              <a:t>2015/11/27</a:t>
            </a:fld>
            <a:endParaRPr lang="zh-CN" altLang="en-US"/>
          </a:p>
        </p:txBody>
      </p:sp>
      <p:sp>
        <p:nvSpPr>
          <p:cNvPr id="4" name="Footer Placeholder 2"/>
          <p:cNvSpPr>
            <a:spLocks noGrp="1"/>
          </p:cNvSpPr>
          <p:nvPr>
            <p:ph type="ftr" sz="quarter" idx="11"/>
          </p:nvPr>
        </p:nvSpPr>
        <p:spPr/>
        <p:txBody>
          <a:bodyPr/>
          <a:lstStyle>
            <a:lvl1pPr>
              <a:defRPr/>
            </a:lvl1pPr>
          </a:lstStyle>
          <a:p>
            <a:pPr>
              <a:defRPr/>
            </a:pPr>
            <a:endParaRPr lang="zh-CN" altLang="en-US"/>
          </a:p>
        </p:txBody>
      </p:sp>
      <p:sp>
        <p:nvSpPr>
          <p:cNvPr id="5" name="Slide Number Placeholder 3"/>
          <p:cNvSpPr>
            <a:spLocks noGrp="1"/>
          </p:cNvSpPr>
          <p:nvPr>
            <p:ph type="sldNum" sz="quarter" idx="12"/>
          </p:nvPr>
        </p:nvSpPr>
        <p:spPr/>
        <p:txBody>
          <a:bodyPr/>
          <a:lstStyle>
            <a:lvl1pPr>
              <a:defRPr/>
            </a:lvl1pPr>
          </a:lstStyle>
          <a:p>
            <a:pPr>
              <a:defRPr/>
            </a:pPr>
            <a:fld id="{FA19AB21-A7A0-4A6F-8D70-4CC26073AEC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pPr>
              <a:defRPr/>
            </a:pPr>
            <a:fld id="{37BF6DFA-21B5-45BF-902F-E5FA7C011CBD}" type="datetimeFigureOut">
              <a:rPr lang="zh-CN" altLang="en-US"/>
              <a:pPr>
                <a:defRPr/>
              </a:pPr>
              <a:t>2015/11/27</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p:txBody>
          <a:bodyPr/>
          <a:lstStyle>
            <a:lvl1pPr>
              <a:defRPr/>
            </a:lvl1pPr>
          </a:lstStyle>
          <a:p>
            <a:pPr>
              <a:defRPr/>
            </a:pPr>
            <a:fld id="{E104B9E4-5CFC-460A-A845-6421BF7EB67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ahLst/>
            <a:cxnLst>
              <a:cxn ang="0">
                <a:pos x="7908" y="4694"/>
              </a:cxn>
              <a:cxn ang="0">
                <a:pos x="6575" y="188"/>
              </a:cxn>
              <a:cxn ang="0">
                <a:pos x="6546" y="94"/>
              </a:cxn>
              <a:cxn ang="0">
                <a:pos x="6463" y="0"/>
              </a:cxn>
              <a:cxn ang="0">
                <a:pos x="5935" y="0"/>
              </a:cxn>
              <a:cxn ang="0">
                <a:pos x="0" y="62"/>
              </a:cxn>
              <a:cxn ang="0">
                <a:pos x="0" y="10000"/>
              </a:cxn>
              <a:cxn ang="0">
                <a:pos x="5935" y="9952"/>
              </a:cxn>
              <a:cxn ang="0">
                <a:pos x="6463" y="9952"/>
              </a:cxn>
              <a:cxn ang="0">
                <a:pos x="6546" y="9859"/>
              </a:cxn>
              <a:cxn ang="0">
                <a:pos x="6575" y="9764"/>
              </a:cxn>
              <a:cxn ang="0">
                <a:pos x="7908" y="5258"/>
              </a:cxn>
              <a:cxn ang="0">
                <a:pos x="7908" y="4694"/>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w="9525">
            <a:noFill/>
            <a:round/>
            <a:headEnd/>
            <a:tailEnd/>
          </a:ln>
        </p:spPr>
        <p:txBody>
          <a:bodyPr/>
          <a:lstStyle/>
          <a:p>
            <a:pPr>
              <a:defRPr/>
            </a:pPr>
            <a:endParaRPr lang="zh-CN" alt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6" name="Date Placeholder 4"/>
          <p:cNvSpPr>
            <a:spLocks noGrp="1"/>
          </p:cNvSpPr>
          <p:nvPr>
            <p:ph type="dt" sz="half" idx="10"/>
          </p:nvPr>
        </p:nvSpPr>
        <p:spPr/>
        <p:txBody>
          <a:bodyPr/>
          <a:lstStyle>
            <a:lvl1pPr>
              <a:defRPr/>
            </a:lvl1pPr>
          </a:lstStyle>
          <a:p>
            <a:pPr>
              <a:defRPr/>
            </a:pPr>
            <a:fld id="{BCCF4C70-4E9C-483A-87CA-AAA3E27E1AF0}" type="datetimeFigureOut">
              <a:rPr lang="zh-CN" altLang="en-US"/>
              <a:pPr>
                <a:defRPr/>
              </a:pPr>
              <a:t>2015/11/27</a:t>
            </a:fld>
            <a:endParaRPr lang="zh-CN" altLang="en-US"/>
          </a:p>
        </p:txBody>
      </p:sp>
      <p:sp>
        <p:nvSpPr>
          <p:cNvPr id="7" name="Footer Placeholder 5"/>
          <p:cNvSpPr>
            <a:spLocks noGrp="1"/>
          </p:cNvSpPr>
          <p:nvPr>
            <p:ph type="ftr" sz="quarter" idx="11"/>
          </p:nvPr>
        </p:nvSpPr>
        <p:spPr/>
        <p:txBody>
          <a:bodyPr/>
          <a:lstStyle>
            <a:lvl1pPr>
              <a:defRPr/>
            </a:lvl1pPr>
          </a:lstStyle>
          <a:p>
            <a:pPr>
              <a:defRPr/>
            </a:pPr>
            <a:endParaRPr lang="zh-CN" altLang="en-US"/>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30547EC1-8057-4A9B-BAC8-422189F1018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222"/>
              <a:ext cx="85633"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47" name="Freeform 12"/>
            <p:cNvSpPr>
              <a:spLocks/>
            </p:cNvSpPr>
            <p:nvPr/>
          </p:nvSpPr>
          <p:spPr bwMode="auto">
            <a:xfrm>
              <a:off x="2596601" y="2779108"/>
              <a:ext cx="550779"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48" name="Freeform 13"/>
            <p:cNvSpPr>
              <a:spLocks/>
            </p:cNvSpPr>
            <p:nvPr/>
          </p:nvSpPr>
          <p:spPr bwMode="auto">
            <a:xfrm>
              <a:off x="3174627" y="4730255"/>
              <a:ext cx="519639"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49" name="Freeform 14"/>
            <p:cNvSpPr>
              <a:spLocks/>
            </p:cNvSpPr>
            <p:nvPr/>
          </p:nvSpPr>
          <p:spPr bwMode="auto">
            <a:xfrm>
              <a:off x="3305023" y="5630785"/>
              <a:ext cx="14596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0" name="Freeform 15"/>
            <p:cNvSpPr>
              <a:spLocks/>
            </p:cNvSpPr>
            <p:nvPr/>
          </p:nvSpPr>
          <p:spPr bwMode="auto">
            <a:xfrm>
              <a:off x="2573246" y="2818321"/>
              <a:ext cx="700637"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1" name="Freeform 16"/>
            <p:cNvSpPr>
              <a:spLocks/>
            </p:cNvSpPr>
            <p:nvPr/>
          </p:nvSpPr>
          <p:spPr bwMode="auto">
            <a:xfrm>
              <a:off x="2507075" y="285750"/>
              <a:ext cx="89526"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2" name="Freeform 17"/>
            <p:cNvSpPr>
              <a:spLocks/>
            </p:cNvSpPr>
            <p:nvPr/>
          </p:nvSpPr>
          <p:spPr bwMode="auto">
            <a:xfrm>
              <a:off x="2553784" y="2599273"/>
              <a:ext cx="68118"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3" name="Freeform 18"/>
            <p:cNvSpPr>
              <a:spLocks/>
            </p:cNvSpPr>
            <p:nvPr/>
          </p:nvSpPr>
          <p:spPr bwMode="auto">
            <a:xfrm>
              <a:off x="3143488" y="4757298"/>
              <a:ext cx="161535"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4" name="Freeform 19"/>
            <p:cNvSpPr>
              <a:spLocks/>
            </p:cNvSpPr>
            <p:nvPr/>
          </p:nvSpPr>
          <p:spPr bwMode="auto">
            <a:xfrm>
              <a:off x="3147380" y="1282282"/>
              <a:ext cx="1769108"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5" name="Freeform 20"/>
            <p:cNvSpPr>
              <a:spLocks/>
            </p:cNvSpPr>
            <p:nvPr/>
          </p:nvSpPr>
          <p:spPr bwMode="auto">
            <a:xfrm>
              <a:off x="3273883" y="5652419"/>
              <a:ext cx="138182"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6" name="Freeform 21"/>
            <p:cNvSpPr>
              <a:spLocks/>
            </p:cNvSpPr>
            <p:nvPr/>
          </p:nvSpPr>
          <p:spPr bwMode="auto">
            <a:xfrm>
              <a:off x="3143488" y="4655887"/>
              <a:ext cx="31139"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CN" altLang="en-US"/>
            </a:p>
          </p:txBody>
        </p:sp>
        <p:sp>
          <p:nvSpPr>
            <p:cNvPr id="1057" name="Freeform 22"/>
            <p:cNvSpPr>
              <a:spLocks/>
            </p:cNvSpPr>
            <p:nvPr/>
          </p:nvSpPr>
          <p:spPr bwMode="auto">
            <a:xfrm>
              <a:off x="3211605" y="5410385"/>
              <a:ext cx="202406"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CN" altLang="en-US"/>
            </a:p>
          </p:txBody>
        </p:sp>
      </p:grpSp>
      <p:grpSp>
        <p:nvGrpSpPr>
          <p:cNvPr id="1027" name="Group 48"/>
          <p:cNvGrpSpPr>
            <a:grpSpLocks/>
          </p:cNvGrpSpPr>
          <p:nvPr/>
        </p:nvGrpSpPr>
        <p:grpSpPr bwMode="auto">
          <a:xfrm>
            <a:off x="20638" y="0"/>
            <a:ext cx="1952625" cy="6853238"/>
            <a:chOff x="6627813" y="195650"/>
            <a:chExt cx="1952625" cy="5678101"/>
          </a:xfrm>
        </p:grpSpPr>
        <p:sp>
          <p:nvSpPr>
            <p:cNvPr id="1034" name="Freeform 27"/>
            <p:cNvSpPr>
              <a:spLocks/>
            </p:cNvSpPr>
            <p:nvPr/>
          </p:nvSpPr>
          <p:spPr bwMode="auto">
            <a:xfrm>
              <a:off x="6627813" y="195650"/>
              <a:ext cx="409575" cy="3645980"/>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CN" altLang="en-US"/>
            </a:p>
          </p:txBody>
        </p:sp>
        <p:sp>
          <p:nvSpPr>
            <p:cNvPr id="1035" name="Freeform 28"/>
            <p:cNvSpPr>
              <a:spLocks/>
            </p:cNvSpPr>
            <p:nvPr/>
          </p:nvSpPr>
          <p:spPr bwMode="auto">
            <a:xfrm>
              <a:off x="7061200" y="3771920"/>
              <a:ext cx="350838" cy="1310027"/>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CN" altLang="en-US"/>
            </a:p>
          </p:txBody>
        </p:sp>
        <p:sp>
          <p:nvSpPr>
            <p:cNvPr id="1036" name="Freeform 29"/>
            <p:cNvSpPr>
              <a:spLocks/>
            </p:cNvSpPr>
            <p:nvPr/>
          </p:nvSpPr>
          <p:spPr bwMode="auto">
            <a:xfrm>
              <a:off x="7439025" y="5053011"/>
              <a:ext cx="357188" cy="820740"/>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CN" altLang="en-US"/>
            </a:p>
          </p:txBody>
        </p:sp>
        <p:sp>
          <p:nvSpPr>
            <p:cNvPr id="1037" name="Freeform 30"/>
            <p:cNvSpPr>
              <a:spLocks/>
            </p:cNvSpPr>
            <p:nvPr/>
          </p:nvSpPr>
          <p:spPr bwMode="auto">
            <a:xfrm>
              <a:off x="7037388" y="3811379"/>
              <a:ext cx="457200" cy="1853241"/>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CN" altLang="en-US"/>
            </a:p>
          </p:txBody>
        </p:sp>
        <p:sp>
          <p:nvSpPr>
            <p:cNvPr id="1038" name="Freeform 31"/>
            <p:cNvSpPr>
              <a:spLocks/>
            </p:cNvSpPr>
            <p:nvPr/>
          </p:nvSpPr>
          <p:spPr bwMode="auto">
            <a:xfrm>
              <a:off x="6992938" y="1263664"/>
              <a:ext cx="144462" cy="2508256"/>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CN" altLang="en-US"/>
            </a:p>
          </p:txBody>
        </p:sp>
        <p:sp>
          <p:nvSpPr>
            <p:cNvPr id="1039" name="Freeform 32"/>
            <p:cNvSpPr>
              <a:spLocks/>
            </p:cNvSpPr>
            <p:nvPr/>
          </p:nvSpPr>
          <p:spPr bwMode="auto">
            <a:xfrm>
              <a:off x="7526338" y="5640945"/>
              <a:ext cx="111125" cy="232806"/>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CN" altLang="en-US"/>
            </a:p>
          </p:txBody>
        </p:sp>
        <p:sp>
          <p:nvSpPr>
            <p:cNvPr id="1040" name="Freeform 33"/>
            <p:cNvSpPr>
              <a:spLocks/>
            </p:cNvSpPr>
            <p:nvPr/>
          </p:nvSpPr>
          <p:spPr bwMode="auto">
            <a:xfrm>
              <a:off x="7021513" y="3598302"/>
              <a:ext cx="68262" cy="424838"/>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CN" altLang="en-US"/>
            </a:p>
          </p:txBody>
        </p:sp>
        <p:sp>
          <p:nvSpPr>
            <p:cNvPr id="1041" name="Freeform 34"/>
            <p:cNvSpPr>
              <a:spLocks/>
            </p:cNvSpPr>
            <p:nvPr/>
          </p:nvSpPr>
          <p:spPr bwMode="auto">
            <a:xfrm>
              <a:off x="7412038" y="2802552"/>
              <a:ext cx="1168400" cy="2250459"/>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CN" altLang="en-US"/>
            </a:p>
          </p:txBody>
        </p:sp>
        <p:sp>
          <p:nvSpPr>
            <p:cNvPr id="1042" name="Freeform 35"/>
            <p:cNvSpPr>
              <a:spLocks/>
            </p:cNvSpPr>
            <p:nvPr/>
          </p:nvSpPr>
          <p:spPr bwMode="auto">
            <a:xfrm>
              <a:off x="7494588" y="5664620"/>
              <a:ext cx="100012" cy="209131"/>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CN" altLang="en-US"/>
            </a:p>
          </p:txBody>
        </p:sp>
        <p:sp>
          <p:nvSpPr>
            <p:cNvPr id="1043" name="Freeform 36"/>
            <p:cNvSpPr>
              <a:spLocks/>
            </p:cNvSpPr>
            <p:nvPr/>
          </p:nvSpPr>
          <p:spPr bwMode="auto">
            <a:xfrm>
              <a:off x="7412038" y="5081947"/>
              <a:ext cx="114300" cy="55899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CN" altLang="en-US"/>
            </a:p>
          </p:txBody>
        </p:sp>
        <p:sp>
          <p:nvSpPr>
            <p:cNvPr id="1044" name="Freeform 37"/>
            <p:cNvSpPr>
              <a:spLocks/>
            </p:cNvSpPr>
            <p:nvPr/>
          </p:nvSpPr>
          <p:spPr bwMode="auto">
            <a:xfrm>
              <a:off x="7412038" y="4978039"/>
              <a:ext cx="31750" cy="189402"/>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CN" altLang="en-US"/>
            </a:p>
          </p:txBody>
        </p:sp>
        <p:sp>
          <p:nvSpPr>
            <p:cNvPr id="1045" name="Freeform 38"/>
            <p:cNvSpPr>
              <a:spLocks/>
            </p:cNvSpPr>
            <p:nvPr/>
          </p:nvSpPr>
          <p:spPr bwMode="auto">
            <a:xfrm>
              <a:off x="7439025" y="5434445"/>
              <a:ext cx="174625" cy="439306"/>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CN" altLang="en-US"/>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endParaRPr lang="en-US" smtClean="0"/>
          </a:p>
        </p:txBody>
      </p:sp>
      <p:sp>
        <p:nvSpPr>
          <p:cNvPr id="1030" name="Text Placeholder 2"/>
          <p:cNvSpPr>
            <a:spLocks noGrp="1"/>
          </p:cNvSpPr>
          <p:nvPr>
            <p:ph type="body" idx="1"/>
          </p:nvPr>
        </p:nvSpPr>
        <p:spPr bwMode="auto">
          <a:xfrm>
            <a:off x="1943100" y="2133600"/>
            <a:ext cx="65913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E34E942A-BDDC-4A38-8070-1B34F1984029}" type="datetimeFigureOut">
              <a:rPr lang="zh-CN" altLang="en-US"/>
              <a:pPr>
                <a:defRPr/>
              </a:pPr>
              <a:t>2015/11/27</a:t>
            </a:fld>
            <a:endParaRPr lang="zh-CN" alt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511175" y="787400"/>
            <a:ext cx="585788" cy="365125"/>
          </a:xfrm>
          <a:prstGeom prst="rect">
            <a:avLst/>
          </a:prstGeom>
        </p:spPr>
        <p:txBody>
          <a:bodyPr vert="horz" lIns="91440" tIns="45720" rIns="91440" bIns="45720" rtlCol="0" anchor="ctr"/>
          <a:lstStyle>
            <a:lvl1pPr algn="r" fontAlgn="auto">
              <a:spcBef>
                <a:spcPts val="0"/>
              </a:spcBef>
              <a:spcAft>
                <a:spcPts val="0"/>
              </a:spcAft>
              <a:defRPr sz="2000">
                <a:solidFill>
                  <a:srgbClr val="FEFFFF"/>
                </a:solidFill>
                <a:latin typeface="+mn-lt"/>
                <a:ea typeface="+mn-ea"/>
              </a:defRPr>
            </a:lvl1pPr>
          </a:lstStyle>
          <a:p>
            <a:pPr>
              <a:defRPr/>
            </a:pPr>
            <a:fld id="{CA59C911-1892-41AC-A0A2-62C5331FC73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2pPr>
      <a:lvl3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3pPr>
      <a:lvl4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4pPr>
      <a:lvl5pPr algn="l" defTabSz="457200" rtl="0" eaLnBrk="0" fontAlgn="base" hangingPunct="0">
        <a:spcBef>
          <a:spcPct val="0"/>
        </a:spcBef>
        <a:spcAft>
          <a:spcPct val="0"/>
        </a:spcAft>
        <a:defRPr sz="3600">
          <a:solidFill>
            <a:srgbClr val="262626"/>
          </a:solidFill>
          <a:latin typeface="Century Gothic" pitchFamily="34" charset="0"/>
          <a:ea typeface="幼圆" pitchFamily="49"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217738" y="2597879"/>
            <a:ext cx="4225925" cy="2536825"/>
          </a:xfrm>
        </p:spPr>
        <p:txBody>
          <a:bodyPr rtlCol="0">
            <a:noAutofit/>
          </a:bodyPr>
          <a:lstStyle/>
          <a:p>
            <a:pPr eaLnBrk="1" fontAlgn="auto" hangingPunct="1">
              <a:spcAft>
                <a:spcPts val="0"/>
              </a:spcAft>
              <a:buFont typeface="Wingdings 3" charset="2"/>
              <a:buNone/>
              <a:defRPr/>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rPr>
              <a:t>一、系统使用要点</a:t>
            </a:r>
            <a:endParaRPr lang="en-US" altLang="zh-CN" sz="2800" b="1" dirty="0">
              <a:solidFill>
                <a:schemeClr val="accent3">
                  <a:lumMod val="75000"/>
                </a:schemeClr>
              </a:solidFill>
              <a:latin typeface="微软雅黑" panose="020B0503020204020204" pitchFamily="34" charset="-122"/>
              <a:ea typeface="微软雅黑" panose="020B0503020204020204" pitchFamily="34" charset="-122"/>
            </a:endParaRPr>
          </a:p>
          <a:p>
            <a:pPr eaLnBrk="1" fontAlgn="auto" hangingPunct="1">
              <a:spcAft>
                <a:spcPts val="0"/>
              </a:spcAft>
              <a:buFont typeface="Wingdings 3" charset="2"/>
              <a:buNone/>
              <a:defRPr/>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rPr>
              <a:t>二、年报系统有关说明</a:t>
            </a:r>
            <a:endParaRPr lang="en-US" altLang="zh-CN" sz="2800" b="1" dirty="0">
              <a:solidFill>
                <a:schemeClr val="accent3">
                  <a:lumMod val="75000"/>
                </a:schemeClr>
              </a:solidFill>
              <a:latin typeface="微软雅黑" panose="020B0503020204020204" pitchFamily="34" charset="-122"/>
              <a:ea typeface="微软雅黑" panose="020B0503020204020204" pitchFamily="34" charset="-122"/>
            </a:endParaRPr>
          </a:p>
          <a:p>
            <a:pPr eaLnBrk="1" fontAlgn="auto" hangingPunct="1">
              <a:spcAft>
                <a:spcPts val="0"/>
              </a:spcAft>
              <a:defRPr/>
            </a:pPr>
            <a:r>
              <a:rPr lang="zh-CN" altLang="en-US" sz="2800" b="1" dirty="0">
                <a:solidFill>
                  <a:schemeClr val="accent3">
                    <a:lumMod val="75000"/>
                  </a:schemeClr>
                </a:solidFill>
                <a:latin typeface="微软雅黑" panose="020B0503020204020204" pitchFamily="34" charset="-122"/>
                <a:ea typeface="微软雅黑" panose="020B0503020204020204" pitchFamily="34" charset="-122"/>
              </a:rPr>
              <a:t>三、使用中的注意</a:t>
            </a:r>
            <a:r>
              <a:rPr lang="zh-CN" altLang="en-US" sz="2800" b="1" dirty="0" smtClean="0">
                <a:solidFill>
                  <a:schemeClr val="accent3">
                    <a:lumMod val="75000"/>
                  </a:schemeClr>
                </a:solidFill>
                <a:latin typeface="微软雅黑" panose="020B0503020204020204" pitchFamily="34" charset="-122"/>
                <a:ea typeface="微软雅黑" panose="020B0503020204020204" pitchFamily="34" charset="-122"/>
              </a:rPr>
              <a:t>事项</a:t>
            </a:r>
            <a:endParaRPr lang="en-US" altLang="zh-CN" sz="2800" b="1" dirty="0" smtClean="0">
              <a:solidFill>
                <a:schemeClr val="accent3">
                  <a:lumMod val="75000"/>
                </a:schemeClr>
              </a:solidFill>
              <a:latin typeface="微软雅黑" panose="020B0503020204020204" pitchFamily="34" charset="-122"/>
              <a:ea typeface="微软雅黑" panose="020B0503020204020204" pitchFamily="34" charset="-122"/>
            </a:endParaRPr>
          </a:p>
          <a:p>
            <a:pPr eaLnBrk="1" fontAlgn="auto" hangingPunct="1">
              <a:spcAft>
                <a:spcPts val="0"/>
              </a:spcAft>
              <a:defRPr/>
            </a:pPr>
            <a:r>
              <a:rPr lang="zh-CN" altLang="en-US" sz="2800" b="1" dirty="0" smtClean="0">
                <a:solidFill>
                  <a:schemeClr val="accent3">
                    <a:lumMod val="75000"/>
                  </a:schemeClr>
                </a:solidFill>
                <a:latin typeface="微软雅黑" panose="020B0503020204020204" pitchFamily="34" charset="-122"/>
                <a:ea typeface="微软雅黑" panose="020B0503020204020204" pitchFamily="34" charset="-122"/>
              </a:rPr>
              <a:t>四</a:t>
            </a:r>
            <a:r>
              <a:rPr lang="zh-CN" altLang="en-US" sz="2800" b="1" dirty="0">
                <a:solidFill>
                  <a:schemeClr val="accent3">
                    <a:lumMod val="75000"/>
                  </a:schemeClr>
                </a:solidFill>
                <a:latin typeface="微软雅黑" panose="020B0503020204020204" pitchFamily="34" charset="-122"/>
                <a:ea typeface="微软雅黑" panose="020B0503020204020204" pitchFamily="34" charset="-122"/>
              </a:rPr>
              <a:t>、常见问题解答</a:t>
            </a:r>
          </a:p>
        </p:txBody>
      </p:sp>
      <p:sp>
        <p:nvSpPr>
          <p:cNvPr id="18434" name="文本框 3"/>
          <p:cNvSpPr txBox="1">
            <a:spLocks noChangeArrowheads="1"/>
          </p:cNvSpPr>
          <p:nvPr/>
        </p:nvSpPr>
        <p:spPr bwMode="auto">
          <a:xfrm>
            <a:off x="6588125" y="5826125"/>
            <a:ext cx="2025650" cy="641350"/>
          </a:xfrm>
          <a:prstGeom prst="rect">
            <a:avLst/>
          </a:prstGeom>
          <a:noFill/>
          <a:ln w="9525">
            <a:noFill/>
            <a:miter lim="800000"/>
            <a:headEnd/>
            <a:tailEnd/>
          </a:ln>
        </p:spPr>
        <p:txBody>
          <a:bodyPr wrap="none">
            <a:spAutoFit/>
          </a:bodyPr>
          <a:lstStyle/>
          <a:p>
            <a:pPr algn="r"/>
            <a:r>
              <a:rPr lang="zh-CN" altLang="en-US" b="1" dirty="0">
                <a:latin typeface="Century Gothic" pitchFamily="34" charset="0"/>
                <a:ea typeface="幼圆" pitchFamily="49" charset="-122"/>
              </a:rPr>
              <a:t>科技统计信息中心</a:t>
            </a:r>
            <a:endParaRPr lang="en-US" altLang="zh-CN" b="1" dirty="0">
              <a:latin typeface="Century Gothic" pitchFamily="34" charset="0"/>
              <a:ea typeface="幼圆" pitchFamily="49" charset="-122"/>
            </a:endParaRPr>
          </a:p>
          <a:p>
            <a:pPr algn="r"/>
            <a:r>
              <a:rPr lang="en-US" altLang="zh-CN" b="1" dirty="0" smtClean="0">
                <a:latin typeface="Century Gothic" pitchFamily="34" charset="0"/>
                <a:ea typeface="幼圆" pitchFamily="49" charset="-122"/>
              </a:rPr>
              <a:t>2015.11</a:t>
            </a:r>
            <a:endParaRPr lang="zh-CN" altLang="en-US" b="1" dirty="0">
              <a:latin typeface="Century Gothic" pitchFamily="34" charset="0"/>
              <a:ea typeface="幼圆" pitchFamily="49" charset="-122"/>
            </a:endParaRPr>
          </a:p>
        </p:txBody>
      </p:sp>
      <p:cxnSp>
        <p:nvCxnSpPr>
          <p:cNvPr id="6" name="直接连接符 5"/>
          <p:cNvCxnSpPr/>
          <p:nvPr/>
        </p:nvCxnSpPr>
        <p:spPr>
          <a:xfrm flipV="1">
            <a:off x="1017588" y="2423137"/>
            <a:ext cx="7435850" cy="26987"/>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82135" y="1278389"/>
            <a:ext cx="7571303" cy="830997"/>
          </a:xfrm>
          <a:prstGeom prst="rect">
            <a:avLst/>
          </a:prstGeom>
          <a:noFill/>
          <a:effectLst>
            <a:outerShdw blurRad="63500" sx="102000" sy="102000" algn="ctr" rotWithShape="0">
              <a:prstClr val="black">
                <a:alpha val="40000"/>
              </a:prstClr>
            </a:outerShdw>
          </a:effectLst>
        </p:spPr>
        <p:txBody>
          <a:bodyPr wrap="none">
            <a:spAutoFit/>
          </a:bodyPr>
          <a:lstStyle/>
          <a:p>
            <a:pPr algn="ctr" fontAlgn="auto">
              <a:spcBef>
                <a:spcPts val="0"/>
              </a:spcBef>
              <a:spcAft>
                <a:spcPts val="0"/>
              </a:spcAft>
              <a:defRPr/>
            </a:pPr>
            <a:r>
              <a:rPr lang="zh-CN" altLang="en-US" sz="4800" dirty="0">
                <a:solidFill>
                  <a:schemeClr val="accent4">
                    <a:lumMod val="75000"/>
                  </a:schemeClr>
                </a:solidFill>
                <a:effectLst>
                  <a:outerShdw blurRad="38100" dist="38100" dir="2700000" algn="tl">
                    <a:srgbClr val="000000">
                      <a:alpha val="43137"/>
                    </a:srgbClr>
                  </a:outerShdw>
                  <a:reflection blurRad="6350" stA="50000" endA="300" endPos="50000" dist="29997" dir="5400000" sy="-100000" algn="bl" rotWithShape="0"/>
                </a:effectLst>
                <a:latin typeface="华文琥珀" panose="02010800040101010101" pitchFamily="2" charset="-122"/>
                <a:ea typeface="华文琥珀" panose="02010800040101010101" pitchFamily="2" charset="-122"/>
              </a:rPr>
              <a:t>科技统计算机系统使用说明</a:t>
            </a:r>
            <a:endParaRPr lang="zh-CN" altLang="en-US" sz="4800" b="1" dirty="0">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reflection blurRad="6350" stA="50000" endA="300" endPos="50000" dist="29997" dir="5400000" sy="-100000" algn="bl" rotWithShape="0"/>
              </a:effectLst>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50" y="747713"/>
            <a:ext cx="7131050" cy="492125"/>
          </a:xfrm>
        </p:spPr>
        <p:txBody>
          <a:bodyPr rtlCol="0">
            <a:normAutofit fontScale="90000"/>
          </a:bodyPr>
          <a:lstStyle/>
          <a:p>
            <a:pPr eaLnBrk="1" fontAlgn="auto" hangingPunct="1">
              <a:spcAft>
                <a:spcPts val="0"/>
              </a:spcAft>
              <a:defRPr/>
            </a:pPr>
            <a:r>
              <a:rPr lang="zh-CN" altLang="en-US" b="1" dirty="0" smtClean="0">
                <a:solidFill>
                  <a:schemeClr val="accent3">
                    <a:lumMod val="75000"/>
                  </a:schemeClr>
                </a:solidFill>
                <a:latin typeface="微软雅黑" panose="020B0503020204020204" pitchFamily="34" charset="-122"/>
                <a:ea typeface="微软雅黑" panose="020B0503020204020204" pitchFamily="34" charset="-122"/>
              </a:rPr>
              <a:t>（二）“计划项目系统”</a:t>
            </a:r>
            <a:r>
              <a:rPr lang="zh-CN" altLang="en-US" b="1" dirty="0">
                <a:solidFill>
                  <a:schemeClr val="accent3">
                    <a:lumMod val="75000"/>
                  </a:schemeClr>
                </a:solidFill>
                <a:latin typeface="微软雅黑" panose="020B0503020204020204" pitchFamily="34" charset="-122"/>
                <a:ea typeface="微软雅黑" panose="020B0503020204020204" pitchFamily="34" charset="-122"/>
              </a:rPr>
              <a:t>系统</a:t>
            </a:r>
            <a:r>
              <a:rPr lang="zh-CN" altLang="en-US" b="1" dirty="0" smtClean="0">
                <a:solidFill>
                  <a:schemeClr val="accent3">
                    <a:lumMod val="75000"/>
                  </a:schemeClr>
                </a:solidFill>
                <a:latin typeface="微软雅黑" panose="020B0503020204020204" pitchFamily="34" charset="-122"/>
                <a:ea typeface="微软雅黑" panose="020B0503020204020204" pitchFamily="34" charset="-122"/>
              </a:rPr>
              <a:t>使用要点</a:t>
            </a:r>
            <a:endParaRPr lang="zh-CN" altLang="en-US"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41513" y="1466850"/>
            <a:ext cx="6686550" cy="4959350"/>
          </a:xfrm>
        </p:spPr>
        <p:txBody>
          <a:bodyPr rtlCol="0">
            <a:norm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、调查名单说明</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1900" b="1" dirty="0">
                <a:solidFill>
                  <a:schemeClr val="accent4">
                    <a:lumMod val="50000"/>
                  </a:schemeClr>
                </a:solidFill>
              </a:rPr>
              <a:t>安装完计划项目调查系统后，在首次启动时</a:t>
            </a:r>
            <a:r>
              <a:rPr lang="zh-CN" altLang="en-US" sz="1900" b="1" dirty="0" smtClean="0">
                <a:solidFill>
                  <a:schemeClr val="accent4">
                    <a:lumMod val="50000"/>
                  </a:schemeClr>
                </a:solidFill>
              </a:rPr>
              <a:t>需要安装调查名单。如果这时放弃安装调查名单，在以后的数据录入主画面还可以进行追加。</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首次启动</a:t>
            </a:r>
            <a:r>
              <a:rPr lang="zh-CN" altLang="en-US" sz="1900" b="1" dirty="0" smtClean="0">
                <a:solidFill>
                  <a:schemeClr val="accent4">
                    <a:lumMod val="50000"/>
                  </a:schemeClr>
                </a:solidFill>
              </a:rPr>
              <a:t>时，先要选择</a:t>
            </a:r>
            <a:r>
              <a:rPr lang="zh-CN" altLang="en-US" sz="1900" b="1" dirty="0">
                <a:solidFill>
                  <a:schemeClr val="accent4">
                    <a:lumMod val="50000"/>
                  </a:schemeClr>
                </a:solidFill>
              </a:rPr>
              <a:t>“所在地域”和“使用者类型”，确定后弹出安装调查名单的窗口。如果使用者是科技管理部门，通过选择国家下发的调查名单文件所在的文件夹来安装。如果是项目承担单位使用该软件，则弹出一个追加调查名单的录入画面。对应于该单位的调查名单应由省市科技主管部门以电子文档的形式发给项目承担单位。以便他们在首次使用时进行调查名单的追加</a:t>
            </a:r>
            <a:r>
              <a:rPr lang="zh-CN" altLang="en-US" sz="1900" b="1" dirty="0" smtClean="0">
                <a:solidFill>
                  <a:schemeClr val="accent4">
                    <a:lumMod val="50000"/>
                  </a:schemeClr>
                </a:solidFill>
              </a:rPr>
              <a:t>。发给</a:t>
            </a:r>
            <a:r>
              <a:rPr lang="zh-CN" altLang="en-US" sz="1900" b="1" dirty="0">
                <a:solidFill>
                  <a:schemeClr val="accent4">
                    <a:lumMod val="50000"/>
                  </a:schemeClr>
                </a:solidFill>
              </a:rPr>
              <a:t>项目承担单位的调查名单的电子文档中至少应包含“统计编号（</a:t>
            </a:r>
            <a:r>
              <a:rPr lang="en-US" altLang="zh-CN" sz="1900" b="1" dirty="0">
                <a:solidFill>
                  <a:schemeClr val="accent4">
                    <a:lumMod val="50000"/>
                  </a:schemeClr>
                </a:solidFill>
              </a:rPr>
              <a:t>JB00</a:t>
            </a:r>
            <a:r>
              <a:rPr lang="zh-CN" altLang="en-US" sz="1900" b="1" dirty="0">
                <a:solidFill>
                  <a:schemeClr val="accent4">
                    <a:lumMod val="50000"/>
                  </a:schemeClr>
                </a:solidFill>
              </a:rPr>
              <a:t>）”、“课题名称”、“计划编号”这三项内容。</a:t>
            </a:r>
          </a:p>
          <a:p>
            <a:pPr eaLnBrk="1" fontAlgn="auto" hangingPunct="1">
              <a:spcAft>
                <a:spcPts val="0"/>
              </a:spcAft>
              <a:buFont typeface="Wingdings 3" charset="2"/>
              <a:buChar char=""/>
              <a:defRPr/>
            </a:pPr>
            <a:endParaRPr lang="zh-CN" altLang="en-US" sz="19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43100" y="801688"/>
            <a:ext cx="6591300" cy="5573712"/>
          </a:xfrm>
        </p:spPr>
        <p:txBody>
          <a:bodyPr rtlCol="0">
            <a:norm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、调查名单说明（续</a:t>
            </a: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1900" b="1" dirty="0">
                <a:solidFill>
                  <a:schemeClr val="accent4">
                    <a:lumMod val="50000"/>
                  </a:schemeClr>
                </a:solidFill>
              </a:rPr>
              <a:t>要了解下发调查名单的具体信息，比较好的方法是</a:t>
            </a:r>
            <a:r>
              <a:rPr lang="zh-CN" altLang="en-US" sz="1900" b="1" dirty="0" smtClean="0">
                <a:solidFill>
                  <a:schemeClr val="accent4">
                    <a:lumMod val="50000"/>
                  </a:schemeClr>
                </a:solidFill>
              </a:rPr>
              <a:t>：在</a:t>
            </a:r>
            <a:r>
              <a:rPr lang="zh-CN" altLang="en-US" sz="1900" b="1" dirty="0">
                <a:solidFill>
                  <a:schemeClr val="accent4">
                    <a:lumMod val="50000"/>
                  </a:schemeClr>
                </a:solidFill>
              </a:rPr>
              <a:t>主画面的“数据处理”功能中选择</a:t>
            </a:r>
            <a:r>
              <a:rPr lang="zh-CN" altLang="en-US" sz="1900" b="1" dirty="0" smtClean="0">
                <a:solidFill>
                  <a:schemeClr val="accent4">
                    <a:lumMod val="50000"/>
                  </a:schemeClr>
                </a:solidFill>
              </a:rPr>
              <a:t>“部分数据复制”</a:t>
            </a:r>
            <a:r>
              <a:rPr lang="zh-CN" altLang="en-US" sz="1900" b="1" dirty="0">
                <a:solidFill>
                  <a:schemeClr val="accent4">
                    <a:lumMod val="50000"/>
                  </a:schemeClr>
                </a:solidFill>
              </a:rPr>
              <a:t>，在弹出的菜单中选择</a:t>
            </a:r>
            <a:r>
              <a:rPr lang="zh-CN" altLang="en-US" sz="1900" b="1" dirty="0" smtClean="0">
                <a:solidFill>
                  <a:schemeClr val="accent4">
                    <a:lumMod val="50000"/>
                  </a:schemeClr>
                </a:solidFill>
              </a:rPr>
              <a:t>“调查</a:t>
            </a:r>
            <a:r>
              <a:rPr lang="zh-CN" altLang="en-US" sz="1900" b="1" dirty="0">
                <a:solidFill>
                  <a:schemeClr val="accent4">
                    <a:lumMod val="50000"/>
                  </a:schemeClr>
                </a:solidFill>
              </a:rPr>
              <a:t>名单导出（</a:t>
            </a:r>
            <a:r>
              <a:rPr lang="en-US" altLang="zh-CN" sz="1900" b="1" dirty="0">
                <a:solidFill>
                  <a:schemeClr val="accent4">
                    <a:lumMod val="50000"/>
                  </a:schemeClr>
                </a:solidFill>
              </a:rPr>
              <a:t>Excel</a:t>
            </a:r>
            <a:r>
              <a:rPr lang="zh-CN" altLang="en-US" sz="1900" b="1" dirty="0">
                <a:solidFill>
                  <a:schemeClr val="accent4">
                    <a:lumMod val="50000"/>
                  </a:schemeClr>
                </a:solidFill>
              </a:rPr>
              <a:t>格式）”。在弹出窗口的左边有需要输出的指标名称，可根据需要选择，然后点击“产生输出清单”。系统会按照你所选择的指标将名单列在窗口中，这里面有与被调查项目联系的相关信息。如果需要将这些信息保存下来，可点击“转存为</a:t>
            </a:r>
            <a:r>
              <a:rPr lang="en-US" altLang="zh-CN" sz="1900" b="1" dirty="0">
                <a:solidFill>
                  <a:schemeClr val="accent4">
                    <a:lumMod val="50000"/>
                  </a:schemeClr>
                </a:solidFill>
              </a:rPr>
              <a:t>Excel</a:t>
            </a:r>
            <a:r>
              <a:rPr lang="zh-CN" altLang="en-US" sz="1900" b="1" dirty="0">
                <a:solidFill>
                  <a:schemeClr val="accent4">
                    <a:lumMod val="50000"/>
                  </a:schemeClr>
                </a:solidFill>
              </a:rPr>
              <a:t>文件”按钮</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en-US" sz="1900" b="1" dirty="0" smtClean="0">
                <a:solidFill>
                  <a:schemeClr val="accent4">
                    <a:lumMod val="50000"/>
                  </a:schemeClr>
                </a:solidFill>
              </a:rPr>
              <a:t>如果要将调查名单分解到地区（或项目承担单位），打开上面</a:t>
            </a:r>
            <a:r>
              <a:rPr lang="zh-CN" altLang="en-US" sz="1900" b="1" dirty="0">
                <a:solidFill>
                  <a:schemeClr val="accent4">
                    <a:lumMod val="50000"/>
                  </a:schemeClr>
                </a:solidFill>
              </a:rPr>
              <a:t>转存</a:t>
            </a:r>
            <a:r>
              <a:rPr lang="zh-CN" altLang="en-US" sz="1900" b="1" dirty="0" smtClean="0">
                <a:solidFill>
                  <a:schemeClr val="accent4">
                    <a:lumMod val="50000"/>
                  </a:schemeClr>
                </a:solidFill>
              </a:rPr>
              <a:t>的</a:t>
            </a:r>
            <a:r>
              <a:rPr lang="en-US" altLang="zh-CN" sz="1900" b="1" dirty="0" smtClean="0">
                <a:solidFill>
                  <a:schemeClr val="accent4">
                    <a:lumMod val="50000"/>
                  </a:schemeClr>
                </a:solidFill>
              </a:rPr>
              <a:t>Excel</a:t>
            </a:r>
            <a:r>
              <a:rPr lang="zh-CN" altLang="en-US" sz="1900" b="1" dirty="0">
                <a:solidFill>
                  <a:schemeClr val="accent4">
                    <a:lumMod val="50000"/>
                  </a:schemeClr>
                </a:solidFill>
              </a:rPr>
              <a:t>文件</a:t>
            </a:r>
            <a:r>
              <a:rPr lang="zh-CN" altLang="en-US" sz="1900" b="1" dirty="0" smtClean="0">
                <a:solidFill>
                  <a:schemeClr val="accent4">
                    <a:lumMod val="50000"/>
                  </a:schemeClr>
                </a:solidFill>
              </a:rPr>
              <a:t>，如果要分解</a:t>
            </a:r>
            <a:r>
              <a:rPr lang="zh-CN" altLang="en-US" sz="1900" b="1" dirty="0">
                <a:solidFill>
                  <a:schemeClr val="accent4">
                    <a:lumMod val="50000"/>
                  </a:schemeClr>
                </a:solidFill>
              </a:rPr>
              <a:t>到</a:t>
            </a:r>
            <a:r>
              <a:rPr lang="zh-CN" altLang="en-US" sz="1900" b="1" dirty="0" smtClean="0">
                <a:solidFill>
                  <a:schemeClr val="accent4">
                    <a:lumMod val="50000"/>
                  </a:schemeClr>
                </a:solidFill>
              </a:rPr>
              <a:t>地区，按地域代码排序就很容易形成不同地区的调查名单（对于新增的调查名单，地域代码可能不全，这时需要人工先将地域代码补齐）</a:t>
            </a:r>
            <a:r>
              <a:rPr lang="zh-CN" altLang="en-US" sz="1900" b="1" dirty="0">
                <a:solidFill>
                  <a:schemeClr val="accent4">
                    <a:lumMod val="50000"/>
                  </a:schemeClr>
                </a:solidFill>
              </a:rPr>
              <a:t>；如果要</a:t>
            </a:r>
            <a:r>
              <a:rPr lang="zh-CN" altLang="en-US" sz="1900" b="1" dirty="0" smtClean="0">
                <a:solidFill>
                  <a:schemeClr val="accent4">
                    <a:lumMod val="50000"/>
                  </a:schemeClr>
                </a:solidFill>
              </a:rPr>
              <a:t>分解给</a:t>
            </a:r>
            <a:r>
              <a:rPr lang="zh-CN" altLang="en-US" sz="1900" b="1" dirty="0">
                <a:solidFill>
                  <a:schemeClr val="accent4">
                    <a:lumMod val="50000"/>
                  </a:schemeClr>
                </a:solidFill>
              </a:rPr>
              <a:t>项目承担</a:t>
            </a:r>
            <a:r>
              <a:rPr lang="zh-CN" altLang="en-US" sz="1900" b="1" dirty="0" smtClean="0">
                <a:solidFill>
                  <a:schemeClr val="accent4">
                    <a:lumMod val="50000"/>
                  </a:schemeClr>
                </a:solidFill>
              </a:rPr>
              <a:t>单位，按</a:t>
            </a:r>
            <a:r>
              <a:rPr lang="zh-CN" altLang="en-US" sz="1900" b="1" dirty="0">
                <a:solidFill>
                  <a:schemeClr val="accent4">
                    <a:lumMod val="50000"/>
                  </a:schemeClr>
                </a:solidFill>
              </a:rPr>
              <a:t>单位名称</a:t>
            </a:r>
            <a:r>
              <a:rPr lang="zh-CN" altLang="en-US" sz="1900" b="1" dirty="0" smtClean="0">
                <a:solidFill>
                  <a:schemeClr val="accent4">
                    <a:lumMod val="50000"/>
                  </a:schemeClr>
                </a:solidFill>
              </a:rPr>
              <a:t>排序便</a:t>
            </a:r>
            <a:r>
              <a:rPr lang="zh-CN" altLang="en-US" sz="1900" b="1" dirty="0">
                <a:solidFill>
                  <a:schemeClr val="accent4">
                    <a:lumMod val="50000"/>
                  </a:schemeClr>
                </a:solidFill>
              </a:rPr>
              <a:t>很容易形成各个单位的调查名单。</a:t>
            </a:r>
          </a:p>
          <a:p>
            <a:pPr eaLnBrk="1" fontAlgn="auto" hangingPunct="1">
              <a:spcAft>
                <a:spcPts val="0"/>
              </a:spcAft>
              <a:buFont typeface="Wingdings 3" charset="2"/>
              <a:buChar char=""/>
              <a:defRPr/>
            </a:pP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11338" y="774700"/>
            <a:ext cx="6592887" cy="5573713"/>
          </a:xfrm>
        </p:spPr>
        <p:txBody>
          <a:bodyPr rtlCol="0">
            <a:norm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、调查名单说明（续</a:t>
            </a: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2</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1900" b="1" dirty="0">
                <a:solidFill>
                  <a:schemeClr val="accent4">
                    <a:lumMod val="50000"/>
                  </a:schemeClr>
                </a:solidFill>
              </a:rPr>
              <a:t>省级科技管理部门的电脑中一定要安装国家下发</a:t>
            </a:r>
            <a:r>
              <a:rPr lang="zh-CN" altLang="en-US" sz="1900" b="1" dirty="0" smtClean="0">
                <a:solidFill>
                  <a:schemeClr val="accent4">
                    <a:lumMod val="50000"/>
                  </a:schemeClr>
                </a:solidFill>
              </a:rPr>
              <a:t>的本省全套调查</a:t>
            </a:r>
            <a:r>
              <a:rPr lang="zh-CN" altLang="en-US" sz="1900" b="1" dirty="0">
                <a:solidFill>
                  <a:schemeClr val="accent4">
                    <a:lumMod val="50000"/>
                  </a:schemeClr>
                </a:solidFill>
              </a:rPr>
              <a:t>名单，这样，在追加其他地方录入的数据时，可以发现是否有在国家下发调查名单之外的项目（在录入主画面的列表中，首先看项目的个数，如果数目变大，则看“新增”栏中有*号的项目），以便核实是真的新增，还是将统计编号弄错时造成的。如果有统计编号弄错的项目，可在“数据处理”中的“错录项目位置调整”功能中将录入在给错统计编号项目中的数据调整到正确编号的项目中，然后将弄错编号的项目名单删除</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endParaRPr lang="en-US" altLang="zh-CN" sz="1900" b="1" dirty="0">
              <a:solidFill>
                <a:schemeClr val="accent4">
                  <a:lumMod val="50000"/>
                </a:schemeClr>
              </a:solidFill>
            </a:endParaRPr>
          </a:p>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2</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、分级采集数据的处理方式</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1900" b="1" dirty="0">
                <a:solidFill>
                  <a:schemeClr val="accent4">
                    <a:lumMod val="50000"/>
                  </a:schemeClr>
                </a:solidFill>
              </a:rPr>
              <a:t>如果调查方式是由下级或项目承担单位来填报电子数据，对上交的数据可借鉴科技机构年报系统使用要点中的第</a:t>
            </a:r>
            <a:r>
              <a:rPr lang="en-US" altLang="zh-CN" sz="1900" b="1" dirty="0">
                <a:solidFill>
                  <a:schemeClr val="accent4">
                    <a:lumMod val="50000"/>
                  </a:schemeClr>
                </a:solidFill>
              </a:rPr>
              <a:t>2</a:t>
            </a:r>
            <a:r>
              <a:rPr lang="zh-CN" altLang="en-US" sz="1900" b="1" dirty="0">
                <a:solidFill>
                  <a:schemeClr val="accent4">
                    <a:lumMod val="50000"/>
                  </a:schemeClr>
                </a:solidFill>
              </a:rPr>
              <a:t>点来进行审核与数据合并。</a:t>
            </a:r>
          </a:p>
          <a:p>
            <a:pPr eaLnBrk="1" fontAlgn="auto" hangingPunct="1">
              <a:spcAft>
                <a:spcPts val="0"/>
              </a:spcAft>
              <a:buFont typeface="Wingdings 3" charset="2"/>
              <a:buChar char=""/>
              <a:defRPr/>
            </a:pPr>
            <a:endParaRPr lang="zh-CN" altLang="en-US" sz="19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730250"/>
            <a:ext cx="6938963" cy="512763"/>
          </a:xfrm>
        </p:spPr>
        <p:txBody>
          <a:bodyPr rtlCol="0">
            <a:noAutofit/>
          </a:bodyPr>
          <a:lstStyle/>
          <a:p>
            <a:pPr eaLnBrk="1" fontAlgn="auto" hangingPunct="1">
              <a:spcAft>
                <a:spcPts val="0"/>
              </a:spcAft>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3</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、数据处理说明</a:t>
            </a:r>
          </a:p>
        </p:txBody>
      </p:sp>
      <p:sp>
        <p:nvSpPr>
          <p:cNvPr id="3" name="内容占位符 2"/>
          <p:cNvSpPr>
            <a:spLocks noGrp="1"/>
          </p:cNvSpPr>
          <p:nvPr>
            <p:ph idx="1"/>
          </p:nvPr>
        </p:nvSpPr>
        <p:spPr>
          <a:xfrm>
            <a:off x="1941513" y="1484313"/>
            <a:ext cx="6686550" cy="4402137"/>
          </a:xfrm>
        </p:spPr>
        <p:txBody>
          <a:bodyPr rtlCol="0">
            <a:normAutofit lnSpcReduction="10000"/>
          </a:bodyPr>
          <a:lstStyle/>
          <a:p>
            <a:pPr marL="0" indent="0" eaLnBrk="1" fontAlgn="auto" hangingPunct="1">
              <a:spcAft>
                <a:spcPts val="0"/>
              </a:spcAft>
              <a:buFont typeface="Wingdings 3" charset="2"/>
              <a:buNone/>
              <a:defRPr/>
            </a:pPr>
            <a:r>
              <a:rPr lang="zh-CN" altLang="en-US" sz="2200" b="1" dirty="0">
                <a:solidFill>
                  <a:schemeClr val="tx1">
                    <a:lumMod val="75000"/>
                    <a:lumOff val="25000"/>
                  </a:schemeClr>
                </a:solidFill>
              </a:rPr>
              <a:t>（</a:t>
            </a:r>
            <a:r>
              <a:rPr lang="en-US" altLang="zh-CN" sz="2200" b="1" dirty="0">
                <a:solidFill>
                  <a:schemeClr val="tx1">
                    <a:lumMod val="75000"/>
                    <a:lumOff val="25000"/>
                  </a:schemeClr>
                </a:solidFill>
              </a:rPr>
              <a:t>1</a:t>
            </a:r>
            <a:r>
              <a:rPr lang="zh-CN" altLang="en-US" sz="2200" b="1" dirty="0">
                <a:solidFill>
                  <a:schemeClr val="tx1">
                    <a:lumMod val="75000"/>
                    <a:lumOff val="25000"/>
                  </a:schemeClr>
                </a:solidFill>
              </a:rPr>
              <a:t>）数据录入</a:t>
            </a:r>
            <a:endParaRPr lang="en-US" altLang="zh-CN" sz="2200" b="1" dirty="0">
              <a:solidFill>
                <a:schemeClr val="tx1">
                  <a:lumMod val="75000"/>
                  <a:lumOff val="25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系统提供了</a:t>
            </a:r>
            <a:r>
              <a:rPr lang="en-US" altLang="zh-CN" sz="1900" b="1" dirty="0">
                <a:solidFill>
                  <a:schemeClr val="accent4">
                    <a:lumMod val="50000"/>
                  </a:schemeClr>
                </a:solidFill>
              </a:rPr>
              <a:t>2</a:t>
            </a:r>
            <a:r>
              <a:rPr lang="zh-CN" altLang="en-US" sz="1900" b="1" dirty="0">
                <a:solidFill>
                  <a:schemeClr val="accent4">
                    <a:lumMod val="50000"/>
                  </a:schemeClr>
                </a:solidFill>
              </a:rPr>
              <a:t>种录入的方式：①</a:t>
            </a:r>
            <a:r>
              <a:rPr lang="en-US" altLang="zh-CN" sz="1900" b="1" dirty="0">
                <a:solidFill>
                  <a:schemeClr val="accent4">
                    <a:lumMod val="50000"/>
                  </a:schemeClr>
                </a:solidFill>
              </a:rPr>
              <a:t>Excel</a:t>
            </a:r>
            <a:r>
              <a:rPr lang="zh-CN" altLang="en-US" sz="1900" b="1" dirty="0">
                <a:solidFill>
                  <a:schemeClr val="accent4">
                    <a:lumMod val="50000"/>
                  </a:schemeClr>
                </a:solidFill>
              </a:rPr>
              <a:t>风格录入方式，②</a:t>
            </a:r>
            <a:r>
              <a:rPr lang="en-US" altLang="zh-CN" sz="1900" b="1" dirty="0">
                <a:solidFill>
                  <a:schemeClr val="accent4">
                    <a:lumMod val="50000"/>
                  </a:schemeClr>
                </a:solidFill>
              </a:rPr>
              <a:t>FoxPro</a:t>
            </a:r>
            <a:r>
              <a:rPr lang="zh-CN" altLang="en-US" sz="1900" b="1" dirty="0">
                <a:solidFill>
                  <a:schemeClr val="accent4">
                    <a:lumMod val="50000"/>
                  </a:schemeClr>
                </a:solidFill>
              </a:rPr>
              <a:t>风格录入方式</a:t>
            </a:r>
            <a:r>
              <a:rPr lang="zh-CN" altLang="en-US" sz="1900" b="1" dirty="0" smtClean="0">
                <a:solidFill>
                  <a:schemeClr val="accent4">
                    <a:lumMod val="50000"/>
                  </a:schemeClr>
                </a:solidFill>
              </a:rPr>
              <a:t>。系统默认的是</a:t>
            </a:r>
            <a:r>
              <a:rPr lang="en-US" altLang="zh-CN" sz="1900" b="1" dirty="0">
                <a:solidFill>
                  <a:schemeClr val="accent4">
                    <a:lumMod val="50000"/>
                  </a:schemeClr>
                </a:solidFill>
              </a:rPr>
              <a:t>Excel</a:t>
            </a:r>
            <a:r>
              <a:rPr lang="zh-CN" altLang="en-US" sz="1900" b="1" dirty="0">
                <a:solidFill>
                  <a:schemeClr val="accent4">
                    <a:lumMod val="50000"/>
                  </a:schemeClr>
                </a:solidFill>
              </a:rPr>
              <a:t>风格录入</a:t>
            </a:r>
            <a:r>
              <a:rPr lang="zh-CN" altLang="en-US" sz="1900" b="1" dirty="0" smtClean="0">
                <a:solidFill>
                  <a:schemeClr val="accent4">
                    <a:lumMod val="50000"/>
                  </a:schemeClr>
                </a:solidFill>
              </a:rPr>
              <a:t>方式，如果喜欢另外一种录入方式，在</a:t>
            </a:r>
            <a:r>
              <a:rPr lang="zh-CN" altLang="en-US" sz="1900" b="1" dirty="0">
                <a:solidFill>
                  <a:schemeClr val="accent4">
                    <a:lumMod val="50000"/>
                  </a:schemeClr>
                </a:solidFill>
              </a:rPr>
              <a:t>“系统设置”中</a:t>
            </a:r>
            <a:r>
              <a:rPr lang="zh-CN" altLang="en-US" sz="1900" b="1" dirty="0" smtClean="0">
                <a:solidFill>
                  <a:schemeClr val="accent4">
                    <a:lumMod val="50000"/>
                  </a:schemeClr>
                </a:solidFill>
              </a:rPr>
              <a:t>的“</a:t>
            </a:r>
            <a:r>
              <a:rPr lang="zh-CN" altLang="en-US" sz="1900" b="1" dirty="0">
                <a:solidFill>
                  <a:schemeClr val="accent4">
                    <a:lumMod val="50000"/>
                  </a:schemeClr>
                </a:solidFill>
              </a:rPr>
              <a:t>调查基础信息设置</a:t>
            </a:r>
            <a:r>
              <a:rPr lang="zh-CN" altLang="en-US" sz="1900" b="1" dirty="0" smtClean="0">
                <a:solidFill>
                  <a:schemeClr val="accent4">
                    <a:lumMod val="50000"/>
                  </a:schemeClr>
                </a:solidFill>
              </a:rPr>
              <a:t>”中</a:t>
            </a:r>
            <a:r>
              <a:rPr lang="zh-CN" altLang="en-US" sz="1900" b="1" dirty="0">
                <a:solidFill>
                  <a:schemeClr val="accent4">
                    <a:lumMod val="50000"/>
                  </a:schemeClr>
                </a:solidFill>
              </a:rPr>
              <a:t>可以选择。</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录入数据时，首先在录入主画面的调查名单表中找到相应</a:t>
            </a:r>
            <a:r>
              <a:rPr lang="zh-CN" altLang="en-US" sz="1900" b="1" dirty="0" smtClean="0">
                <a:solidFill>
                  <a:schemeClr val="accent4">
                    <a:lumMod val="50000"/>
                  </a:schemeClr>
                </a:solidFill>
              </a:rPr>
              <a:t>的计划</a:t>
            </a:r>
            <a:r>
              <a:rPr lang="zh-CN" altLang="en-US" sz="1900" b="1" dirty="0">
                <a:solidFill>
                  <a:schemeClr val="accent4">
                    <a:lumMod val="50000"/>
                  </a:schemeClr>
                </a:solidFill>
              </a:rPr>
              <a:t>项目，然后单击“录入数据”按钮进入录入画面，对于</a:t>
            </a:r>
            <a:r>
              <a:rPr lang="en-US" altLang="zh-CN" sz="1900" b="1" dirty="0">
                <a:solidFill>
                  <a:schemeClr val="accent4">
                    <a:lumMod val="50000"/>
                  </a:schemeClr>
                </a:solidFill>
              </a:rPr>
              <a:t>FoxPro</a:t>
            </a:r>
            <a:r>
              <a:rPr lang="zh-CN" altLang="en-US" sz="1900" b="1" dirty="0">
                <a:solidFill>
                  <a:schemeClr val="accent4">
                    <a:lumMod val="50000"/>
                  </a:schemeClr>
                </a:solidFill>
              </a:rPr>
              <a:t>风格录入方式，如果录入到一对多表，有数据发生，可单击“追加数据”按钮，然后在录入区内录入数据，如果不止一条数据，按上述方法继续追录。直到最后一张表录入完。 对于</a:t>
            </a:r>
            <a:r>
              <a:rPr lang="en-US" altLang="zh-CN" sz="1900" b="1" dirty="0">
                <a:solidFill>
                  <a:schemeClr val="accent4">
                    <a:lumMod val="50000"/>
                  </a:schemeClr>
                </a:solidFill>
              </a:rPr>
              <a:t>Excel</a:t>
            </a:r>
            <a:r>
              <a:rPr lang="zh-CN" altLang="en-US" sz="1900" b="1" dirty="0">
                <a:solidFill>
                  <a:schemeClr val="accent4">
                    <a:lumMod val="50000"/>
                  </a:schemeClr>
                </a:solidFill>
              </a:rPr>
              <a:t>风格录入方式，一对多表的录入一定不能有空行、不能漏掉序号。</a:t>
            </a:r>
          </a:p>
          <a:p>
            <a:pPr eaLnBrk="1" fontAlgn="auto" hangingPunct="1">
              <a:spcAft>
                <a:spcPts val="0"/>
              </a:spcAft>
              <a:buFont typeface="Wingdings 3" charset="2"/>
              <a:buChar char=""/>
              <a:defRPr/>
            </a:pPr>
            <a:r>
              <a:rPr lang="zh-CN" altLang="en-US" sz="1900" b="1" dirty="0">
                <a:solidFill>
                  <a:schemeClr val="accent4">
                    <a:lumMod val="50000"/>
                  </a:schemeClr>
                </a:solidFill>
              </a:rPr>
              <a:t>未填报调查数据的课题一定要给出合理的“未报原因”。这是我们产生下一年调查名单的重要依据之一。</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50650" y="726349"/>
            <a:ext cx="6686550" cy="5535613"/>
          </a:xfrm>
        </p:spPr>
        <p:txBody>
          <a:bodyPr rtlCol="0">
            <a:normAutofit lnSpcReduction="10000"/>
          </a:bodyPr>
          <a:lstStyle/>
          <a:p>
            <a:pPr marL="0" indent="0" eaLnBrk="1" fontAlgn="auto" hangingPunct="1">
              <a:spcAft>
                <a:spcPts val="0"/>
              </a:spcAft>
              <a:buFont typeface="Wingdings 3" charset="2"/>
              <a:buNone/>
              <a:defRPr/>
            </a:pPr>
            <a:r>
              <a:rPr lang="zh-CN" altLang="en-US" sz="2200" b="1" dirty="0">
                <a:solidFill>
                  <a:schemeClr val="tx1">
                    <a:lumMod val="75000"/>
                    <a:lumOff val="25000"/>
                  </a:schemeClr>
                </a:solidFill>
                <a:latin typeface="+mj-ea"/>
                <a:ea typeface="+mj-ea"/>
              </a:rPr>
              <a:t>（</a:t>
            </a:r>
            <a:r>
              <a:rPr lang="en-US" altLang="zh-CN" sz="2200" b="1" dirty="0">
                <a:solidFill>
                  <a:schemeClr val="tx1">
                    <a:lumMod val="75000"/>
                    <a:lumOff val="25000"/>
                  </a:schemeClr>
                </a:solidFill>
                <a:latin typeface="+mj-ea"/>
                <a:ea typeface="+mj-ea"/>
              </a:rPr>
              <a:t>2</a:t>
            </a:r>
            <a:r>
              <a:rPr lang="zh-CN" altLang="en-US" sz="2200" b="1" dirty="0">
                <a:solidFill>
                  <a:schemeClr val="tx1">
                    <a:lumMod val="75000"/>
                    <a:lumOff val="25000"/>
                  </a:schemeClr>
                </a:solidFill>
                <a:latin typeface="+mj-ea"/>
                <a:ea typeface="+mj-ea"/>
              </a:rPr>
              <a:t>）数据检查</a:t>
            </a:r>
            <a:endParaRPr lang="en-US" altLang="zh-CN" sz="2200" b="1" dirty="0">
              <a:solidFill>
                <a:schemeClr val="tx1">
                  <a:lumMod val="75000"/>
                  <a:lumOff val="25000"/>
                </a:schemeClr>
              </a:solidFill>
              <a:latin typeface="+mj-ea"/>
              <a:ea typeface="+mj-ea"/>
            </a:endParaRPr>
          </a:p>
          <a:p>
            <a:pPr eaLnBrk="1" fontAlgn="auto" hangingPunct="1">
              <a:spcAft>
                <a:spcPts val="0"/>
              </a:spcAft>
              <a:buFont typeface="Wingdings 3" charset="2"/>
              <a:buChar char=""/>
              <a:defRPr/>
            </a:pPr>
            <a:r>
              <a:rPr lang="zh-CN" altLang="en-US" sz="1900" b="1" dirty="0">
                <a:solidFill>
                  <a:schemeClr val="accent4">
                    <a:lumMod val="50000"/>
                  </a:schemeClr>
                </a:solidFill>
              </a:rPr>
              <a:t>数据平衡检查</a:t>
            </a:r>
            <a:r>
              <a:rPr lang="en-US" altLang="zh-CN" sz="1900" b="1" dirty="0">
                <a:solidFill>
                  <a:schemeClr val="accent4">
                    <a:lumMod val="50000"/>
                  </a:schemeClr>
                </a:solidFill>
              </a:rPr>
              <a:t>——</a:t>
            </a:r>
            <a:r>
              <a:rPr lang="zh-CN" altLang="en-US" sz="1900" b="1" dirty="0">
                <a:solidFill>
                  <a:schemeClr val="accent4">
                    <a:lumMod val="50000"/>
                  </a:schemeClr>
                </a:solidFill>
              </a:rPr>
              <a:t>要求所录入的数据要通过平衡检查。对于没有通过的警告性检查，应给出相应的说明</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en-US" sz="1900" b="1" dirty="0" smtClean="0">
                <a:solidFill>
                  <a:schemeClr val="accent4">
                    <a:lumMod val="50000"/>
                  </a:schemeClr>
                </a:solidFill>
              </a:rPr>
              <a:t>数据录入情况与对比检查</a:t>
            </a:r>
            <a:r>
              <a:rPr lang="en-US" altLang="zh-CN" sz="1900" b="1" dirty="0" smtClean="0">
                <a:solidFill>
                  <a:schemeClr val="accent4">
                    <a:lumMod val="50000"/>
                  </a:schemeClr>
                </a:solidFill>
              </a:rPr>
              <a:t>——</a:t>
            </a:r>
            <a:r>
              <a:rPr lang="zh-CN" altLang="en-US" sz="1900" b="1" dirty="0" smtClean="0">
                <a:solidFill>
                  <a:schemeClr val="accent4">
                    <a:lumMod val="50000"/>
                  </a:schemeClr>
                </a:solidFill>
              </a:rPr>
              <a:t>包括：数据报送情况（下发数、上报数、新增数、未报数</a:t>
            </a:r>
            <a:r>
              <a:rPr lang="zh-CN" altLang="en-US" sz="1900" b="1" dirty="0">
                <a:solidFill>
                  <a:schemeClr val="accent4">
                    <a:lumMod val="50000"/>
                  </a:schemeClr>
                </a:solidFill>
              </a:rPr>
              <a:t>）、代码一致性检查、核定清单检查（与下发清单核对是否有遗漏）、与上年部分数据对比检查、一对一表与一对多表之间及一对多表内的</a:t>
            </a:r>
            <a:r>
              <a:rPr lang="zh-CN" altLang="en-US" sz="1900" b="1" dirty="0" smtClean="0">
                <a:solidFill>
                  <a:schemeClr val="accent4">
                    <a:lumMod val="50000"/>
                  </a:schemeClr>
                </a:solidFill>
              </a:rPr>
              <a:t>检查（如：发明专利总数与附表</a:t>
            </a:r>
            <a:r>
              <a:rPr lang="en-US" altLang="zh-CN" sz="1900" b="1" dirty="0" smtClean="0">
                <a:solidFill>
                  <a:schemeClr val="accent4">
                    <a:lumMod val="50000"/>
                  </a:schemeClr>
                </a:solidFill>
              </a:rPr>
              <a:t>2</a:t>
            </a:r>
            <a:r>
              <a:rPr lang="zh-CN" altLang="en-US" sz="1900" b="1" dirty="0">
                <a:solidFill>
                  <a:schemeClr val="accent4">
                    <a:lumMod val="50000"/>
                  </a:schemeClr>
                </a:solidFill>
              </a:rPr>
              <a:t>的专利清单数目比较、附表</a:t>
            </a:r>
            <a:r>
              <a:rPr lang="en-US" altLang="zh-CN" sz="1900" b="1" dirty="0">
                <a:solidFill>
                  <a:schemeClr val="accent4">
                    <a:lumMod val="50000"/>
                  </a:schemeClr>
                </a:solidFill>
              </a:rPr>
              <a:t>1 </a:t>
            </a:r>
            <a:r>
              <a:rPr lang="zh-CN" altLang="en-US" sz="1900" b="1" dirty="0">
                <a:solidFill>
                  <a:schemeClr val="accent4">
                    <a:lumMod val="50000"/>
                  </a:schemeClr>
                </a:solidFill>
              </a:rPr>
              <a:t>的后续项目（课题）序号没有重复、附表</a:t>
            </a:r>
            <a:r>
              <a:rPr lang="en-US" altLang="zh-CN" sz="1900" b="1" dirty="0">
                <a:solidFill>
                  <a:schemeClr val="accent4">
                    <a:lumMod val="50000"/>
                  </a:schemeClr>
                </a:solidFill>
              </a:rPr>
              <a:t>2 </a:t>
            </a:r>
            <a:r>
              <a:rPr lang="zh-CN" altLang="en-US" sz="1900" b="1" dirty="0">
                <a:solidFill>
                  <a:schemeClr val="accent4">
                    <a:lumMod val="50000"/>
                  </a:schemeClr>
                </a:solidFill>
              </a:rPr>
              <a:t>的专利名单中序号没有重复）</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smtClean="0">
                <a:solidFill>
                  <a:schemeClr val="accent4">
                    <a:lumMod val="50000"/>
                  </a:schemeClr>
                </a:solidFill>
              </a:rPr>
              <a:t>数据</a:t>
            </a:r>
            <a:r>
              <a:rPr lang="zh-CN" altLang="en-US" sz="1900" b="1" dirty="0">
                <a:solidFill>
                  <a:schemeClr val="accent4">
                    <a:lumMod val="50000"/>
                  </a:schemeClr>
                </a:solidFill>
              </a:rPr>
              <a:t>综合</a:t>
            </a:r>
            <a:r>
              <a:rPr lang="zh-CN" altLang="en-US" sz="1900" b="1" dirty="0" smtClean="0">
                <a:solidFill>
                  <a:schemeClr val="accent4">
                    <a:lumMod val="50000"/>
                  </a:schemeClr>
                </a:solidFill>
              </a:rPr>
              <a:t>检查</a:t>
            </a:r>
            <a:r>
              <a:rPr lang="en-US" altLang="zh-CN" sz="1900" b="1" dirty="0" smtClean="0">
                <a:solidFill>
                  <a:schemeClr val="accent4">
                    <a:lumMod val="50000"/>
                  </a:schemeClr>
                </a:solidFill>
              </a:rPr>
              <a:t>——</a:t>
            </a:r>
            <a:r>
              <a:rPr lang="zh-CN" altLang="en-US" sz="1900" b="1" dirty="0">
                <a:solidFill>
                  <a:schemeClr val="accent4">
                    <a:lumMod val="50000"/>
                  </a:schemeClr>
                </a:solidFill>
              </a:rPr>
              <a:t>主要是通过人工来审核课题</a:t>
            </a:r>
            <a:r>
              <a:rPr lang="zh-CN" altLang="en-US" sz="1900" b="1" dirty="0" smtClean="0">
                <a:solidFill>
                  <a:schemeClr val="accent4">
                    <a:lumMod val="50000"/>
                  </a:schemeClr>
                </a:solidFill>
              </a:rPr>
              <a:t>的学科</a:t>
            </a:r>
            <a:r>
              <a:rPr lang="zh-CN" altLang="en-US" sz="1900" b="1" dirty="0">
                <a:solidFill>
                  <a:schemeClr val="accent4">
                    <a:lumMod val="50000"/>
                  </a:schemeClr>
                </a:solidFill>
              </a:rPr>
              <a:t>、行业、单位性质等填报得是否合理</a:t>
            </a:r>
            <a:r>
              <a:rPr lang="zh-CN" altLang="en-US" sz="1900" b="1" dirty="0" smtClean="0">
                <a:solidFill>
                  <a:schemeClr val="accent4">
                    <a:lumMod val="50000"/>
                  </a:schemeClr>
                </a:solidFill>
              </a:rPr>
              <a:t>。另外，还包括检查</a:t>
            </a:r>
            <a:r>
              <a:rPr lang="zh-CN" altLang="en-US" sz="1900" b="1" dirty="0">
                <a:solidFill>
                  <a:schemeClr val="accent4">
                    <a:lumMod val="50000"/>
                  </a:schemeClr>
                </a:solidFill>
              </a:rPr>
              <a:t>专利的指标是否一致以及是否有重复的专利</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课题属性指标的逻辑性审核</a:t>
            </a:r>
            <a:r>
              <a:rPr lang="en-US" altLang="zh-CN" sz="1900" b="1" dirty="0">
                <a:solidFill>
                  <a:schemeClr val="accent4">
                    <a:lumMod val="50000"/>
                  </a:schemeClr>
                </a:solidFill>
              </a:rPr>
              <a:t>——</a:t>
            </a:r>
            <a:r>
              <a:rPr lang="zh-CN" altLang="en-US" sz="1900" b="1" dirty="0">
                <a:solidFill>
                  <a:schemeClr val="accent4">
                    <a:lumMod val="50000"/>
                  </a:schemeClr>
                </a:solidFill>
              </a:rPr>
              <a:t>主要是利用课题</a:t>
            </a:r>
            <a:r>
              <a:rPr lang="zh-CN" altLang="en-US" sz="1900" b="1" dirty="0" smtClean="0">
                <a:solidFill>
                  <a:schemeClr val="accent4">
                    <a:lumMod val="50000"/>
                  </a:schemeClr>
                </a:solidFill>
              </a:rPr>
              <a:t>名称</a:t>
            </a:r>
            <a:r>
              <a:rPr lang="zh-CN" altLang="en-US" sz="1900" b="1" dirty="0">
                <a:solidFill>
                  <a:schemeClr val="accent4">
                    <a:lumMod val="50000"/>
                  </a:schemeClr>
                </a:solidFill>
              </a:rPr>
              <a:t>判断</a:t>
            </a:r>
            <a:r>
              <a:rPr lang="zh-CN" altLang="en-US" sz="1900" b="1" dirty="0" smtClean="0">
                <a:solidFill>
                  <a:schemeClr val="accent4">
                    <a:lumMod val="50000"/>
                  </a:schemeClr>
                </a:solidFill>
              </a:rPr>
              <a:t>行业指标填报</a:t>
            </a:r>
            <a:r>
              <a:rPr lang="zh-CN" altLang="en-US" sz="1900" b="1" dirty="0">
                <a:solidFill>
                  <a:schemeClr val="accent4">
                    <a:lumMod val="50000"/>
                  </a:schemeClr>
                </a:solidFill>
              </a:rPr>
              <a:t>的值是否合理</a:t>
            </a:r>
            <a:r>
              <a:rPr lang="zh-CN" altLang="en-US" sz="1900" b="1" dirty="0" smtClean="0">
                <a:solidFill>
                  <a:schemeClr val="accent4">
                    <a:lumMod val="50000"/>
                  </a:schemeClr>
                </a:solidFill>
              </a:rPr>
              <a:t>。</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产生上交检查清单</a:t>
            </a:r>
            <a:r>
              <a:rPr lang="en-US" altLang="zh-CN" sz="1900" b="1" dirty="0">
                <a:solidFill>
                  <a:schemeClr val="accent4">
                    <a:lumMod val="50000"/>
                  </a:schemeClr>
                </a:solidFill>
              </a:rPr>
              <a:t>——</a:t>
            </a:r>
            <a:r>
              <a:rPr lang="zh-CN" altLang="en-US" sz="1900" b="1" dirty="0">
                <a:solidFill>
                  <a:schemeClr val="accent4">
                    <a:lumMod val="50000"/>
                  </a:schemeClr>
                </a:solidFill>
              </a:rPr>
              <a:t>把数据平衡检查、报送基本情况、代码变更情况、上年部分指标对比检查等一揽子进行，并产生相应的检查结果文件。 </a:t>
            </a:r>
          </a:p>
          <a:p>
            <a:pPr eaLnBrk="1" fontAlgn="auto" hangingPunct="1">
              <a:spcAft>
                <a:spcPts val="0"/>
              </a:spcAft>
              <a:buFont typeface="Wingdings 3" charset="2"/>
              <a:buChar char=""/>
              <a:defRPr/>
            </a:pPr>
            <a:endParaRPr lang="zh-CN" altLang="en-US" sz="19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6863" y="730250"/>
            <a:ext cx="6684962" cy="512763"/>
          </a:xfrm>
        </p:spPr>
        <p:txBody>
          <a:bodyPr rtlCol="0">
            <a:noAutofit/>
          </a:bodyPr>
          <a:lstStyle/>
          <a:p>
            <a:pPr eaLnBrk="1" fontAlgn="auto" hangingPunct="1">
              <a:spcAft>
                <a:spcPts val="0"/>
              </a:spcAft>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4</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、数据汇总</a:t>
            </a:r>
          </a:p>
        </p:txBody>
      </p:sp>
      <p:sp>
        <p:nvSpPr>
          <p:cNvPr id="3" name="内容占位符 2"/>
          <p:cNvSpPr>
            <a:spLocks noGrp="1"/>
          </p:cNvSpPr>
          <p:nvPr>
            <p:ph idx="1"/>
          </p:nvPr>
        </p:nvSpPr>
        <p:spPr>
          <a:xfrm>
            <a:off x="1566863" y="1243013"/>
            <a:ext cx="6686550" cy="4873625"/>
          </a:xfrm>
        </p:spPr>
        <p:txBody>
          <a:bodyPr rtlCol="0">
            <a:normAutofit/>
          </a:bodyPr>
          <a:lstStyle/>
          <a:p>
            <a:pPr eaLnBrk="1" fontAlgn="auto" hangingPunct="1">
              <a:spcAft>
                <a:spcPts val="0"/>
              </a:spcAft>
              <a:buFont typeface="Wingdings 3" charset="2"/>
              <a:buChar char=""/>
              <a:defRPr/>
            </a:pPr>
            <a:r>
              <a:rPr lang="zh-CN" altLang="en-US" sz="1900" b="1" dirty="0">
                <a:solidFill>
                  <a:schemeClr val="accent4">
                    <a:lumMod val="50000"/>
                  </a:schemeClr>
                </a:solidFill>
              </a:rPr>
              <a:t>数据汇总的过程</a:t>
            </a:r>
            <a:r>
              <a:rPr lang="zh-CN" altLang="en-US" sz="1900" b="1" dirty="0" smtClean="0">
                <a:solidFill>
                  <a:schemeClr val="accent4">
                    <a:lumMod val="50000"/>
                  </a:schemeClr>
                </a:solidFill>
              </a:rPr>
              <a:t>有</a:t>
            </a:r>
            <a:r>
              <a:rPr lang="en-US" altLang="zh-CN" sz="1900" b="1" dirty="0" smtClean="0">
                <a:solidFill>
                  <a:schemeClr val="accent4">
                    <a:lumMod val="50000"/>
                  </a:schemeClr>
                </a:solidFill>
              </a:rPr>
              <a:t>2</a:t>
            </a:r>
            <a:r>
              <a:rPr lang="zh-CN" altLang="en-US" sz="1900" b="1" dirty="0" smtClean="0">
                <a:solidFill>
                  <a:schemeClr val="accent4">
                    <a:lumMod val="50000"/>
                  </a:schemeClr>
                </a:solidFill>
              </a:rPr>
              <a:t>个</a:t>
            </a:r>
            <a:r>
              <a:rPr lang="zh-CN" altLang="en-US" sz="1900" b="1" dirty="0">
                <a:solidFill>
                  <a:schemeClr val="accent4">
                    <a:lumMod val="50000"/>
                  </a:schemeClr>
                </a:solidFill>
              </a:rPr>
              <a:t>步骤</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marL="457200" lvl="1" indent="0" eaLnBrk="1" fontAlgn="auto" hangingPunct="1">
              <a:spcAft>
                <a:spcPts val="0"/>
              </a:spcAft>
              <a:buNone/>
              <a:defRPr/>
            </a:pPr>
            <a:endParaRPr lang="en-US" altLang="zh-CN" sz="1700" b="1" dirty="0" smtClean="0">
              <a:solidFill>
                <a:schemeClr val="accent4">
                  <a:lumMod val="50000"/>
                </a:schemeClr>
              </a:solidFill>
            </a:endParaRPr>
          </a:p>
          <a:p>
            <a:pPr marL="457200" lvl="1" indent="0" eaLnBrk="1" fontAlgn="auto" hangingPunct="1">
              <a:spcAft>
                <a:spcPts val="0"/>
              </a:spcAft>
              <a:buNone/>
              <a:defRPr/>
            </a:pPr>
            <a:endParaRPr lang="en-US" altLang="zh-CN" sz="1700" b="1" dirty="0" smtClean="0">
              <a:solidFill>
                <a:schemeClr val="accent4">
                  <a:lumMod val="50000"/>
                </a:schemeClr>
              </a:solidFill>
            </a:endParaRPr>
          </a:p>
          <a:p>
            <a:pPr marL="457200" lvl="1" indent="0" eaLnBrk="1" fontAlgn="auto" hangingPunct="1">
              <a:spcAft>
                <a:spcPts val="0"/>
              </a:spcAft>
              <a:buNone/>
              <a:defRPr/>
            </a:pPr>
            <a:endParaRPr lang="en-US" altLang="zh-CN" sz="1700" b="1" dirty="0">
              <a:solidFill>
                <a:schemeClr val="accent4">
                  <a:lumMod val="50000"/>
                </a:schemeClr>
              </a:solidFill>
            </a:endParaRPr>
          </a:p>
          <a:p>
            <a:pPr marL="457200" lvl="1" indent="0" eaLnBrk="1" fontAlgn="auto" hangingPunct="1">
              <a:spcAft>
                <a:spcPts val="0"/>
              </a:spcAft>
              <a:buNone/>
              <a:defRPr/>
            </a:pPr>
            <a:endParaRPr lang="en-US" altLang="zh-CN" sz="17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smtClean="0">
                <a:solidFill>
                  <a:schemeClr val="accent4">
                    <a:lumMod val="50000"/>
                  </a:schemeClr>
                </a:solidFill>
              </a:rPr>
              <a:t>输出的汇总表是</a:t>
            </a:r>
            <a:r>
              <a:rPr lang="en-US" altLang="zh-CN" sz="1900" b="1" dirty="0" smtClean="0">
                <a:solidFill>
                  <a:schemeClr val="accent4">
                    <a:lumMod val="50000"/>
                  </a:schemeClr>
                </a:solidFill>
              </a:rPr>
              <a:t>CLL</a:t>
            </a:r>
            <a:r>
              <a:rPr lang="zh-CN" altLang="en-US" sz="1900" b="1" dirty="0" smtClean="0">
                <a:solidFill>
                  <a:schemeClr val="accent4">
                    <a:lumMod val="50000"/>
                  </a:schemeClr>
                </a:solidFill>
              </a:rPr>
              <a:t>格式的文件，为了使用方便，可在</a:t>
            </a:r>
            <a:r>
              <a:rPr lang="zh-CN" altLang="en-US" sz="2000" b="1" dirty="0">
                <a:solidFill>
                  <a:schemeClr val="accent4">
                    <a:lumMod val="50000"/>
                  </a:schemeClr>
                </a:solidFill>
              </a:rPr>
              <a:t>汇总表</a:t>
            </a:r>
            <a:r>
              <a:rPr lang="zh-CN" altLang="en-US" sz="2000" b="1" dirty="0" smtClean="0">
                <a:solidFill>
                  <a:schemeClr val="accent4">
                    <a:lumMod val="50000"/>
                  </a:schemeClr>
                </a:solidFill>
              </a:rPr>
              <a:t>输出结果画面的下方点击“另存为</a:t>
            </a:r>
            <a:r>
              <a:rPr lang="en-US" altLang="zh-CN" sz="2000" b="1" dirty="0" smtClean="0">
                <a:solidFill>
                  <a:schemeClr val="accent4">
                    <a:lumMod val="50000"/>
                  </a:schemeClr>
                </a:solidFill>
              </a:rPr>
              <a:t>Excel</a:t>
            </a:r>
            <a:r>
              <a:rPr lang="zh-CN" altLang="en-US" sz="2000" b="1" dirty="0" smtClean="0">
                <a:solidFill>
                  <a:schemeClr val="accent4">
                    <a:lumMod val="50000"/>
                  </a:schemeClr>
                </a:solidFill>
              </a:rPr>
              <a:t>文件”。</a:t>
            </a:r>
            <a:endParaRPr lang="en-US" altLang="zh-CN" sz="2000" b="1" dirty="0" smtClean="0">
              <a:solidFill>
                <a:schemeClr val="accent4">
                  <a:lumMod val="50000"/>
                </a:schemeClr>
              </a:solidFill>
            </a:endParaRPr>
          </a:p>
          <a:p>
            <a:pPr eaLnBrk="1" fontAlgn="auto" hangingPunct="1">
              <a:spcAft>
                <a:spcPts val="0"/>
              </a:spcAft>
              <a:buFont typeface="Wingdings 3" charset="2"/>
              <a:buChar char=""/>
              <a:defRPr/>
            </a:pPr>
            <a:r>
              <a:rPr lang="zh-CN" altLang="en-US" sz="2000" b="1" dirty="0" smtClean="0">
                <a:solidFill>
                  <a:schemeClr val="accent4">
                    <a:lumMod val="50000"/>
                  </a:schemeClr>
                </a:solidFill>
              </a:rPr>
              <a:t>一旦输出了汇总表，下次想看时，可在汇总输出的选择画面中点击“查看汇总表”。</a:t>
            </a:r>
            <a:endParaRPr lang="en-US" altLang="zh-CN" sz="1900" b="1" dirty="0">
              <a:solidFill>
                <a:schemeClr val="accent4">
                  <a:lumMod val="50000"/>
                </a:schemeClr>
              </a:solidFill>
            </a:endParaRPr>
          </a:p>
        </p:txBody>
      </p:sp>
      <p:graphicFrame>
        <p:nvGraphicFramePr>
          <p:cNvPr id="4" name="图示 3"/>
          <p:cNvGraphicFramePr/>
          <p:nvPr>
            <p:extLst>
              <p:ext uri="{D42A27DB-BD31-4B8C-83A1-F6EECF244321}">
                <p14:modId xmlns:p14="http://schemas.microsoft.com/office/powerpoint/2010/main" val="1376273586"/>
              </p:ext>
            </p:extLst>
          </p:nvPr>
        </p:nvGraphicFramePr>
        <p:xfrm>
          <a:off x="2386150" y="1753056"/>
          <a:ext cx="4876799" cy="1284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a:xfrm>
            <a:off x="1944688" y="623888"/>
            <a:ext cx="5380037" cy="1281112"/>
          </a:xfrm>
        </p:spPr>
        <p:txBody>
          <a:bodyPr/>
          <a:lstStyle/>
          <a:p>
            <a:pPr algn="ctr" eaLnBrk="1" hangingPunct="1"/>
            <a:r>
              <a:rPr lang="zh-CN" altLang="en-US" b="1" smtClean="0">
                <a:solidFill>
                  <a:srgbClr val="643E25"/>
                </a:solidFill>
                <a:latin typeface="微软雅黑" pitchFamily="34" charset="-122"/>
                <a:ea typeface="微软雅黑" pitchFamily="34" charset="-122"/>
              </a:rPr>
              <a:t>二、有关说明</a:t>
            </a:r>
          </a:p>
        </p:txBody>
      </p:sp>
      <p:pic>
        <p:nvPicPr>
          <p:cNvPr id="33796" name="Picture 4"/>
          <p:cNvPicPr>
            <a:picLocks noChangeAspect="1" noChangeArrowheads="1"/>
          </p:cNvPicPr>
          <p:nvPr/>
        </p:nvPicPr>
        <p:blipFill>
          <a:blip r:embed="rId2"/>
          <a:srcRect/>
          <a:stretch>
            <a:fillRect/>
          </a:stretch>
        </p:blipFill>
        <p:spPr bwMode="auto">
          <a:xfrm>
            <a:off x="3654425" y="1995488"/>
            <a:ext cx="1917700" cy="337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25563" y="401638"/>
            <a:ext cx="7543800" cy="5756275"/>
          </a:xfrm>
        </p:spPr>
        <p:txBody>
          <a:bodyPr rtlCol="0">
            <a:norm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、数据文件说明</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2400" b="1" dirty="0">
                <a:solidFill>
                  <a:schemeClr val="accent4">
                    <a:lumMod val="50000"/>
                  </a:schemeClr>
                </a:solidFill>
                <a:latin typeface="黑体" panose="02010609060101010101" pitchFamily="49" charset="-122"/>
                <a:ea typeface="黑体" panose="02010609060101010101" pitchFamily="49" charset="-122"/>
              </a:rPr>
              <a:t>科技机构</a:t>
            </a:r>
            <a:endParaRPr lang="en-US" altLang="zh-CN" sz="2400" b="1" dirty="0">
              <a:solidFill>
                <a:schemeClr val="accent4">
                  <a:lumMod val="50000"/>
                </a:schemeClr>
              </a:solidFill>
              <a:latin typeface="黑体" panose="02010609060101010101" pitchFamily="49" charset="-122"/>
              <a:ea typeface="黑体" panose="02010609060101010101" pitchFamily="49" charset="-122"/>
            </a:endParaRPr>
          </a:p>
          <a:p>
            <a:pPr lvl="1" eaLnBrk="1" fontAlgn="auto" hangingPunct="1">
              <a:spcAft>
                <a:spcPts val="0"/>
              </a:spcAft>
              <a:buFont typeface="Wingdings" panose="05000000000000000000" pitchFamily="2" charset="2"/>
              <a:buChar char="u"/>
              <a:defRPr/>
            </a:pPr>
            <a:r>
              <a:rPr lang="zh-CN" altLang="en-US" sz="1900" b="1" dirty="0">
                <a:solidFill>
                  <a:schemeClr val="accent4">
                    <a:lumMod val="50000"/>
                  </a:schemeClr>
                </a:solidFill>
              </a:rPr>
              <a:t>数据文件的分类：</a:t>
            </a:r>
            <a:endParaRPr lang="en-US" altLang="zh-CN" sz="1900" b="1" dirty="0">
              <a:solidFill>
                <a:schemeClr val="accent4">
                  <a:lumMod val="50000"/>
                </a:schemeClr>
              </a:solidFill>
            </a:endParaRPr>
          </a:p>
          <a:p>
            <a:pPr marL="685800" lvl="2" indent="0" eaLnBrk="1" fontAlgn="auto" hangingPunct="1">
              <a:spcAft>
                <a:spcPts val="0"/>
              </a:spcAft>
              <a:buFont typeface="Wingdings 3" charset="2"/>
              <a:buNone/>
              <a:defRPr/>
            </a:pPr>
            <a:endParaRPr lang="en-US" altLang="zh-CN" sz="1700" dirty="0" smtClean="0">
              <a:solidFill>
                <a:schemeClr val="tx1">
                  <a:lumMod val="75000"/>
                  <a:lumOff val="25000"/>
                </a:schemeClr>
              </a:solidFill>
            </a:endParaRPr>
          </a:p>
          <a:p>
            <a:pPr marL="685800" lvl="2" indent="0" eaLnBrk="1" fontAlgn="auto" hangingPunct="1">
              <a:spcAft>
                <a:spcPts val="0"/>
              </a:spcAft>
              <a:buFont typeface="Wingdings 3" charset="2"/>
              <a:buNone/>
              <a:defRPr/>
            </a:pPr>
            <a:endParaRPr lang="en-US" altLang="zh-CN" sz="1700" dirty="0">
              <a:solidFill>
                <a:schemeClr val="tx1">
                  <a:lumMod val="75000"/>
                  <a:lumOff val="25000"/>
                </a:schemeClr>
              </a:solidFill>
            </a:endParaRPr>
          </a:p>
          <a:p>
            <a:pPr marL="685800" lvl="2" indent="0" eaLnBrk="1" fontAlgn="auto" hangingPunct="1">
              <a:spcAft>
                <a:spcPts val="0"/>
              </a:spcAft>
              <a:buFont typeface="Wingdings 3" charset="2"/>
              <a:buNone/>
              <a:defRPr/>
            </a:pPr>
            <a:endParaRPr lang="en-US" altLang="zh-CN" sz="1700" dirty="0" smtClean="0">
              <a:solidFill>
                <a:schemeClr val="tx1">
                  <a:lumMod val="75000"/>
                  <a:lumOff val="25000"/>
                </a:schemeClr>
              </a:solidFill>
            </a:endParaRPr>
          </a:p>
          <a:p>
            <a:pPr marL="685800" lvl="2" indent="0" eaLnBrk="1" fontAlgn="auto" hangingPunct="1">
              <a:spcAft>
                <a:spcPts val="0"/>
              </a:spcAft>
              <a:buFont typeface="Wingdings 3" charset="2"/>
              <a:buNone/>
              <a:defRPr/>
            </a:pPr>
            <a:endParaRPr lang="en-US" altLang="zh-CN" sz="1700" dirty="0">
              <a:solidFill>
                <a:schemeClr val="tx1">
                  <a:lumMod val="75000"/>
                  <a:lumOff val="25000"/>
                </a:schemeClr>
              </a:solidFill>
            </a:endParaRPr>
          </a:p>
          <a:p>
            <a:pPr marL="685800" lvl="2" indent="0" eaLnBrk="1" fontAlgn="auto" hangingPunct="1">
              <a:spcAft>
                <a:spcPts val="0"/>
              </a:spcAft>
              <a:buFont typeface="Wingdings 3" charset="2"/>
              <a:buNone/>
              <a:defRPr/>
            </a:pPr>
            <a:endParaRPr lang="en-US" altLang="zh-CN" sz="1700" dirty="0">
              <a:solidFill>
                <a:schemeClr val="tx1">
                  <a:lumMod val="75000"/>
                  <a:lumOff val="25000"/>
                </a:schemeClr>
              </a:solidFill>
            </a:endParaRPr>
          </a:p>
          <a:p>
            <a:pPr lvl="1" eaLnBrk="1" fontAlgn="auto" hangingPunct="1">
              <a:spcAft>
                <a:spcPts val="0"/>
              </a:spcAft>
              <a:buFont typeface="Wingdings" panose="05000000000000000000" pitchFamily="2" charset="2"/>
              <a:buChar char="u"/>
              <a:defRPr/>
            </a:pPr>
            <a:r>
              <a:rPr lang="zh-CN" altLang="en-US" sz="1900" b="1" dirty="0">
                <a:solidFill>
                  <a:schemeClr val="accent4">
                    <a:lumMod val="50000"/>
                  </a:schemeClr>
                </a:solidFill>
              </a:rPr>
              <a:t>系统中的机构名单文件为</a:t>
            </a:r>
            <a:r>
              <a:rPr lang="en-US" altLang="zh-CN" sz="1900" b="1" dirty="0">
                <a:solidFill>
                  <a:schemeClr val="accent4">
                    <a:lumMod val="50000"/>
                  </a:schemeClr>
                </a:solidFill>
              </a:rPr>
              <a:t>NBJG</a:t>
            </a:r>
            <a:r>
              <a:rPr lang="zh-CN" altLang="en-US" sz="1900" b="1" dirty="0">
                <a:solidFill>
                  <a:schemeClr val="accent4">
                    <a:lumMod val="50000"/>
                  </a:schemeClr>
                </a:solidFill>
              </a:rPr>
              <a:t>？</a:t>
            </a:r>
            <a:r>
              <a:rPr lang="en-US" altLang="zh-CN" sz="1900" b="1" dirty="0">
                <a:solidFill>
                  <a:schemeClr val="accent4">
                    <a:lumMod val="50000"/>
                  </a:schemeClr>
                </a:solidFill>
              </a:rPr>
              <a:t>. DBF</a:t>
            </a:r>
            <a:r>
              <a:rPr lang="zh-CN" altLang="en-US" sz="1900" b="1" dirty="0">
                <a:solidFill>
                  <a:schemeClr val="accent4">
                    <a:lumMod val="50000"/>
                  </a:schemeClr>
                </a:solidFill>
              </a:rPr>
              <a:t>，而下发的机构调查名单文件是</a:t>
            </a:r>
            <a:r>
              <a:rPr lang="en-US" altLang="zh-CN" sz="1900" b="1" dirty="0">
                <a:solidFill>
                  <a:schemeClr val="accent4">
                    <a:lumMod val="50000"/>
                  </a:schemeClr>
                </a:solidFill>
              </a:rPr>
              <a:t>NBJG</a:t>
            </a:r>
            <a:r>
              <a:rPr lang="zh-CN" altLang="en-US" sz="1900" b="1" dirty="0">
                <a:solidFill>
                  <a:schemeClr val="accent4">
                    <a:lumMod val="50000"/>
                  </a:schemeClr>
                </a:solidFill>
              </a:rPr>
              <a:t>？</a:t>
            </a:r>
            <a:r>
              <a:rPr lang="en-US" altLang="zh-CN" sz="1900" b="1" dirty="0">
                <a:solidFill>
                  <a:schemeClr val="accent4">
                    <a:lumMod val="50000"/>
                  </a:schemeClr>
                </a:solidFill>
              </a:rPr>
              <a:t>QD.DBF</a:t>
            </a:r>
            <a:r>
              <a:rPr lang="zh-CN" altLang="en-US" sz="1900" b="1" dirty="0">
                <a:solidFill>
                  <a:schemeClr val="accent4">
                    <a:lumMod val="50000"/>
                  </a:schemeClr>
                </a:solidFill>
              </a:rPr>
              <a:t>（还没有进入系统的下发名单是</a:t>
            </a:r>
            <a:r>
              <a:rPr lang="en-US" altLang="zh-CN" sz="1900" b="1" dirty="0">
                <a:solidFill>
                  <a:schemeClr val="accent4">
                    <a:lumMod val="50000"/>
                  </a:schemeClr>
                </a:solidFill>
              </a:rPr>
              <a:t>NBJG</a:t>
            </a:r>
            <a:r>
              <a:rPr lang="zh-CN" altLang="en-US" sz="1900" b="1" dirty="0">
                <a:solidFill>
                  <a:schemeClr val="accent4">
                    <a:lumMod val="50000"/>
                  </a:schemeClr>
                </a:solidFill>
              </a:rPr>
              <a:t>？</a:t>
            </a:r>
            <a:r>
              <a:rPr lang="en-US" altLang="zh-CN" sz="1900" b="1" dirty="0" err="1">
                <a:solidFill>
                  <a:schemeClr val="accent4">
                    <a:lumMod val="50000"/>
                  </a:schemeClr>
                </a:solidFill>
              </a:rPr>
              <a:t>QDnn.DBF</a:t>
            </a:r>
            <a:r>
              <a:rPr lang="zh-CN" altLang="en-US" sz="1900" b="1" dirty="0">
                <a:solidFill>
                  <a:schemeClr val="accent4">
                    <a:lumMod val="50000"/>
                  </a:schemeClr>
                </a:solidFill>
              </a:rPr>
              <a:t>），使用不同名称的原因是防止直接把下发的机构调查清单复制到系统的数据目录中。</a:t>
            </a:r>
            <a:endParaRPr lang="en-US" altLang="zh-CN" sz="1900" b="1" dirty="0">
              <a:solidFill>
                <a:schemeClr val="accent4">
                  <a:lumMod val="50000"/>
                </a:schemeClr>
              </a:solidFill>
            </a:endParaRPr>
          </a:p>
          <a:p>
            <a:pPr lvl="1" eaLnBrk="1" fontAlgn="auto" hangingPunct="1">
              <a:spcAft>
                <a:spcPts val="0"/>
              </a:spcAft>
              <a:buFont typeface="Wingdings" panose="05000000000000000000" pitchFamily="2" charset="2"/>
              <a:buChar char="u"/>
              <a:defRPr/>
            </a:pPr>
            <a:r>
              <a:rPr lang="zh-CN" altLang="en-US" sz="1900" b="1" dirty="0">
                <a:solidFill>
                  <a:schemeClr val="accent4">
                    <a:lumMod val="50000"/>
                  </a:schemeClr>
                </a:solidFill>
              </a:rPr>
              <a:t>数据备份后的文件名在原文件名后加了年份，其目的是防止直接将备份的数据复制到系统的数据目录中（备份的</a:t>
            </a:r>
            <a:r>
              <a:rPr lang="en-US" altLang="zh-CN" sz="1900" b="1" dirty="0">
                <a:solidFill>
                  <a:schemeClr val="accent4">
                    <a:lumMod val="50000"/>
                  </a:schemeClr>
                </a:solidFill>
              </a:rPr>
              <a:t>DBF</a:t>
            </a:r>
            <a:r>
              <a:rPr lang="zh-CN" altLang="en-US" sz="1900" b="1" dirty="0">
                <a:solidFill>
                  <a:schemeClr val="accent4">
                    <a:lumMod val="50000"/>
                  </a:schemeClr>
                </a:solidFill>
              </a:rPr>
              <a:t>是自由表，系统中的</a:t>
            </a:r>
            <a:r>
              <a:rPr lang="en-US" altLang="zh-CN" sz="1900" b="1" dirty="0">
                <a:solidFill>
                  <a:schemeClr val="accent4">
                    <a:lumMod val="50000"/>
                  </a:schemeClr>
                </a:solidFill>
              </a:rPr>
              <a:t>DBF</a:t>
            </a:r>
            <a:r>
              <a:rPr lang="zh-CN" altLang="en-US" sz="1900" b="1" dirty="0">
                <a:solidFill>
                  <a:schemeClr val="accent4">
                    <a:lumMod val="50000"/>
                  </a:schemeClr>
                </a:solidFill>
              </a:rPr>
              <a:t>是数据库的表，两类的属性不同）。</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endParaRPr lang="zh-CN" altLang="en-US" b="1" dirty="0">
              <a:solidFill>
                <a:schemeClr val="tx1">
                  <a:lumMod val="75000"/>
                  <a:lumOff val="25000"/>
                </a:schemeClr>
              </a:solidFill>
            </a:endParaRPr>
          </a:p>
        </p:txBody>
      </p:sp>
      <p:graphicFrame>
        <p:nvGraphicFramePr>
          <p:cNvPr id="4" name="图示 3"/>
          <p:cNvGraphicFramePr/>
          <p:nvPr>
            <p:extLst>
              <p:ext uri="{D42A27DB-BD31-4B8C-83A1-F6EECF244321}">
                <p14:modId xmlns:p14="http://schemas.microsoft.com/office/powerpoint/2010/main" val="2946117812"/>
              </p:ext>
            </p:extLst>
          </p:nvPr>
        </p:nvGraphicFramePr>
        <p:xfrm>
          <a:off x="1445622" y="1811382"/>
          <a:ext cx="8081554" cy="1763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41513" y="733425"/>
            <a:ext cx="6686550" cy="5447567"/>
          </a:xfrm>
        </p:spPr>
        <p:txBody>
          <a:bodyPr rtlCol="0">
            <a:normAutofit/>
          </a:bodyPr>
          <a:lstStyle/>
          <a:p>
            <a:pPr eaLnBrk="1" fontAlgn="auto" hangingPunct="1">
              <a:spcAft>
                <a:spcPts val="0"/>
              </a:spcAft>
              <a:buFont typeface="Wingdings 3" charset="2"/>
              <a:buChar char=""/>
              <a:defRPr/>
            </a:pPr>
            <a:r>
              <a:rPr lang="zh-CN" altLang="en-US" sz="2400" b="1" dirty="0">
                <a:solidFill>
                  <a:schemeClr val="accent4">
                    <a:lumMod val="50000"/>
                  </a:schemeClr>
                </a:solidFill>
                <a:latin typeface="黑体" panose="02010609060101010101" pitchFamily="49" charset="-122"/>
                <a:ea typeface="黑体" panose="02010609060101010101" pitchFamily="49" charset="-122"/>
              </a:rPr>
              <a:t>计划项目</a:t>
            </a:r>
            <a:endParaRPr lang="en-US" altLang="zh-CN" sz="2400" b="1" dirty="0">
              <a:solidFill>
                <a:schemeClr val="accent4">
                  <a:lumMod val="50000"/>
                </a:schemeClr>
              </a:solidFill>
              <a:latin typeface="黑体" panose="02010609060101010101" pitchFamily="49" charset="-122"/>
              <a:ea typeface="黑体" panose="02010609060101010101" pitchFamily="49" charset="-122"/>
            </a:endParaRPr>
          </a:p>
          <a:p>
            <a:pPr lvl="1" eaLnBrk="1" fontAlgn="auto" hangingPunct="1">
              <a:spcAft>
                <a:spcPts val="0"/>
              </a:spcAft>
              <a:buFont typeface="Wingdings" panose="05000000000000000000" pitchFamily="2" charset="2"/>
              <a:buChar char="u"/>
              <a:defRPr/>
            </a:pPr>
            <a:r>
              <a:rPr lang="zh-CN" altLang="en-US" sz="1900" b="1" dirty="0" smtClean="0">
                <a:solidFill>
                  <a:schemeClr val="accent4">
                    <a:lumMod val="50000"/>
                  </a:schemeClr>
                </a:solidFill>
              </a:rPr>
              <a:t>系统</a:t>
            </a:r>
            <a:r>
              <a:rPr lang="zh-CN" altLang="en-US" sz="1900" b="1" dirty="0">
                <a:solidFill>
                  <a:schemeClr val="accent4">
                    <a:lumMod val="50000"/>
                  </a:schemeClr>
                </a:solidFill>
              </a:rPr>
              <a:t>中的清单文件为：</a:t>
            </a:r>
            <a:r>
              <a:rPr lang="en-US" altLang="zh-CN" sz="1900" b="1" dirty="0" smtClean="0">
                <a:solidFill>
                  <a:schemeClr val="accent4">
                    <a:lumMod val="50000"/>
                  </a:schemeClr>
                </a:solidFill>
              </a:rPr>
              <a:t>JH31SN.DBF</a:t>
            </a:r>
            <a:r>
              <a:rPr lang="zh-CN" altLang="en-US" sz="1900" b="1" dirty="0" smtClean="0">
                <a:solidFill>
                  <a:schemeClr val="accent4">
                    <a:lumMod val="50000"/>
                  </a:schemeClr>
                </a:solidFill>
              </a:rPr>
              <a:t>，</a:t>
            </a:r>
            <a:r>
              <a:rPr lang="zh-CN" altLang="en-US" sz="1900" b="1" dirty="0">
                <a:solidFill>
                  <a:schemeClr val="accent4">
                    <a:lumMod val="50000"/>
                  </a:schemeClr>
                </a:solidFill>
              </a:rPr>
              <a:t>下发的调查清单文件为：</a:t>
            </a:r>
            <a:r>
              <a:rPr lang="en-US" altLang="zh-CN" sz="1900" b="1" dirty="0" smtClean="0">
                <a:solidFill>
                  <a:schemeClr val="accent4">
                    <a:lumMod val="50000"/>
                  </a:schemeClr>
                </a:solidFill>
              </a:rPr>
              <a:t>JH31QD.DBF</a:t>
            </a:r>
            <a:r>
              <a:rPr lang="zh-CN" altLang="en-US" sz="1900" b="1" dirty="0" smtClean="0">
                <a:solidFill>
                  <a:schemeClr val="accent4">
                    <a:lumMod val="50000"/>
                  </a:schemeClr>
                </a:solidFill>
              </a:rPr>
              <a:t>（没有进入系统的下发清单文件为：</a:t>
            </a:r>
            <a:r>
              <a:rPr lang="en-US" altLang="zh-CN" sz="1900" b="1" dirty="0" smtClean="0">
                <a:solidFill>
                  <a:schemeClr val="accent4">
                    <a:lumMod val="50000"/>
                  </a:schemeClr>
                </a:solidFill>
              </a:rPr>
              <a:t>JH31QDnn.DBF</a:t>
            </a:r>
            <a:r>
              <a:rPr lang="zh-CN" altLang="en-US" sz="1900" b="1" dirty="0" smtClean="0">
                <a:solidFill>
                  <a:schemeClr val="accent4">
                    <a:lumMod val="50000"/>
                  </a:schemeClr>
                </a:solidFill>
              </a:rPr>
              <a:t>，其中的</a:t>
            </a:r>
            <a:r>
              <a:rPr lang="en-US" altLang="zh-CN" sz="1900" b="1" dirty="0" err="1" smtClean="0">
                <a:solidFill>
                  <a:schemeClr val="accent4">
                    <a:lumMod val="50000"/>
                  </a:schemeClr>
                </a:solidFill>
              </a:rPr>
              <a:t>nn</a:t>
            </a:r>
            <a:r>
              <a:rPr lang="zh-CN" altLang="en-US" sz="1900" b="1" dirty="0" smtClean="0">
                <a:solidFill>
                  <a:schemeClr val="accent4">
                    <a:lumMod val="50000"/>
                  </a:schemeClr>
                </a:solidFill>
              </a:rPr>
              <a:t>为调查年份）， 调查的数据文件为：</a:t>
            </a:r>
            <a:endParaRPr lang="en-US" altLang="zh-CN" sz="1900" b="1" dirty="0">
              <a:solidFill>
                <a:schemeClr val="accent4">
                  <a:lumMod val="50000"/>
                </a:schemeClr>
              </a:solidFill>
            </a:endParaRPr>
          </a:p>
          <a:p>
            <a:pPr marL="685800" lvl="2" indent="0" eaLnBrk="1" fontAlgn="auto" hangingPunct="1">
              <a:spcAft>
                <a:spcPts val="0"/>
              </a:spcAft>
              <a:buFont typeface="Wingdings 3" charset="2"/>
              <a:buNone/>
              <a:defRPr/>
            </a:pPr>
            <a:endParaRPr lang="en-US" altLang="zh-CN" sz="1600" dirty="0" smtClean="0">
              <a:solidFill>
                <a:schemeClr val="accent2"/>
              </a:solidFill>
              <a:latin typeface="楷体" panose="02010609060101010101" pitchFamily="49" charset="-122"/>
              <a:ea typeface="楷体" panose="02010609060101010101" pitchFamily="49" charset="-122"/>
            </a:endParaRPr>
          </a:p>
          <a:p>
            <a:pPr marL="685800" lvl="2" indent="0" eaLnBrk="1" fontAlgn="auto" hangingPunct="1">
              <a:spcAft>
                <a:spcPts val="0"/>
              </a:spcAft>
              <a:buFont typeface="Wingdings 3" charset="2"/>
              <a:buNone/>
              <a:defRPr/>
            </a:pPr>
            <a:endParaRPr lang="en-US" altLang="zh-CN" sz="1600" dirty="0">
              <a:solidFill>
                <a:schemeClr val="accent2"/>
              </a:solidFill>
              <a:latin typeface="楷体" panose="02010609060101010101" pitchFamily="49" charset="-122"/>
              <a:ea typeface="楷体" panose="02010609060101010101" pitchFamily="49" charset="-122"/>
            </a:endParaRPr>
          </a:p>
          <a:p>
            <a:pPr marL="685800" lvl="2" indent="0" eaLnBrk="1" fontAlgn="auto" hangingPunct="1">
              <a:spcAft>
                <a:spcPts val="0"/>
              </a:spcAft>
              <a:buFont typeface="Wingdings 3" charset="2"/>
              <a:buNone/>
              <a:defRPr/>
            </a:pPr>
            <a:endParaRPr lang="en-US" altLang="zh-CN" sz="1600" dirty="0" smtClean="0">
              <a:solidFill>
                <a:schemeClr val="accent2"/>
              </a:solidFill>
              <a:latin typeface="楷体" panose="02010609060101010101" pitchFamily="49" charset="-122"/>
              <a:ea typeface="楷体" panose="02010609060101010101" pitchFamily="49" charset="-122"/>
            </a:endParaRPr>
          </a:p>
          <a:p>
            <a:pPr marL="685800" lvl="2" indent="0" eaLnBrk="1" fontAlgn="auto" hangingPunct="1">
              <a:spcAft>
                <a:spcPts val="0"/>
              </a:spcAft>
              <a:buFont typeface="Wingdings 3" charset="2"/>
              <a:buNone/>
              <a:defRPr/>
            </a:pPr>
            <a:r>
              <a:rPr lang="zh-CN" altLang="en-US" sz="1600" dirty="0">
                <a:solidFill>
                  <a:schemeClr val="accent2"/>
                </a:solidFill>
                <a:latin typeface="楷体" panose="02010609060101010101" pitchFamily="49" charset="-122"/>
                <a:ea typeface="楷体" panose="02010609060101010101" pitchFamily="49" charset="-122"/>
              </a:rPr>
              <a:t/>
            </a:r>
            <a:br>
              <a:rPr lang="zh-CN" altLang="en-US" sz="1600" dirty="0">
                <a:solidFill>
                  <a:schemeClr val="accent2"/>
                </a:solidFill>
                <a:latin typeface="楷体" panose="02010609060101010101" pitchFamily="49" charset="-122"/>
                <a:ea typeface="楷体" panose="02010609060101010101" pitchFamily="49" charset="-122"/>
              </a:rPr>
            </a:br>
            <a:endParaRPr lang="zh-CN" altLang="en-US" sz="1600" dirty="0" smtClean="0">
              <a:solidFill>
                <a:schemeClr val="accent2"/>
              </a:solidFill>
              <a:latin typeface="楷体" panose="02010609060101010101" pitchFamily="49" charset="-122"/>
              <a:ea typeface="楷体" panose="02010609060101010101" pitchFamily="49" charset="-122"/>
            </a:endParaRPr>
          </a:p>
          <a:p>
            <a:pPr lvl="1" eaLnBrk="1" fontAlgn="auto" hangingPunct="1">
              <a:spcAft>
                <a:spcPts val="0"/>
              </a:spcAft>
              <a:buFont typeface="Wingdings" panose="05000000000000000000" pitchFamily="2" charset="2"/>
              <a:buChar char="u"/>
              <a:defRPr/>
            </a:pPr>
            <a:r>
              <a:rPr lang="zh-CN" altLang="en-US" sz="1900" b="1" dirty="0" smtClean="0">
                <a:solidFill>
                  <a:schemeClr val="accent4">
                    <a:lumMod val="50000"/>
                  </a:schemeClr>
                </a:solidFill>
              </a:rPr>
              <a:t>数据备份后的文件名在原文件名后加了年份，其目的是防止直接将备份的数据复制到系统的数据目录中（备份的</a:t>
            </a:r>
            <a:r>
              <a:rPr lang="en-US" altLang="zh-CN" sz="1900" b="1" dirty="0" smtClean="0">
                <a:solidFill>
                  <a:schemeClr val="accent4">
                    <a:lumMod val="50000"/>
                  </a:schemeClr>
                </a:solidFill>
              </a:rPr>
              <a:t>DBF</a:t>
            </a:r>
            <a:r>
              <a:rPr lang="zh-CN" altLang="en-US" sz="1900" b="1" dirty="0" smtClean="0">
                <a:solidFill>
                  <a:schemeClr val="accent4">
                    <a:lumMod val="50000"/>
                  </a:schemeClr>
                </a:solidFill>
              </a:rPr>
              <a:t>是自由表，系统中的</a:t>
            </a:r>
            <a:r>
              <a:rPr lang="en-US" altLang="zh-CN" sz="1900" b="1" dirty="0" smtClean="0">
                <a:solidFill>
                  <a:schemeClr val="accent4">
                    <a:lumMod val="50000"/>
                  </a:schemeClr>
                </a:solidFill>
              </a:rPr>
              <a:t>DBF</a:t>
            </a:r>
            <a:r>
              <a:rPr lang="zh-CN" altLang="en-US" sz="1900" b="1" dirty="0" smtClean="0">
                <a:solidFill>
                  <a:schemeClr val="accent4">
                    <a:lumMod val="50000"/>
                  </a:schemeClr>
                </a:solidFill>
              </a:rPr>
              <a:t>是数据库的表，两类的属性不同）。</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endParaRPr lang="en-US" altLang="zh-CN" sz="2000" b="1" dirty="0">
              <a:solidFill>
                <a:schemeClr val="accent4">
                  <a:lumMod val="50000"/>
                </a:schemeClr>
              </a:solidFill>
            </a:endParaRPr>
          </a:p>
          <a:p>
            <a:pPr eaLnBrk="1" fontAlgn="auto" hangingPunct="1">
              <a:spcAft>
                <a:spcPts val="0"/>
              </a:spcAft>
              <a:buFont typeface="Wingdings 3" charset="2"/>
              <a:buChar char=""/>
              <a:defRPr/>
            </a:pPr>
            <a:endParaRPr lang="zh-CN" altLang="en-US" sz="1500" b="1" dirty="0">
              <a:solidFill>
                <a:schemeClr val="accent4">
                  <a:lumMod val="50000"/>
                </a:schemeClr>
              </a:solidFill>
            </a:endParaRPr>
          </a:p>
        </p:txBody>
      </p:sp>
      <p:graphicFrame>
        <p:nvGraphicFramePr>
          <p:cNvPr id="2" name="图示 1"/>
          <p:cNvGraphicFramePr/>
          <p:nvPr>
            <p:extLst>
              <p:ext uri="{D42A27DB-BD31-4B8C-83A1-F6EECF244321}">
                <p14:modId xmlns:p14="http://schemas.microsoft.com/office/powerpoint/2010/main" val="1207060455"/>
              </p:ext>
            </p:extLst>
          </p:nvPr>
        </p:nvGraphicFramePr>
        <p:xfrm>
          <a:off x="3135292" y="2560320"/>
          <a:ext cx="4612502" cy="152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41513" y="723900"/>
            <a:ext cx="6686550" cy="5634038"/>
          </a:xfrm>
        </p:spPr>
        <p:txBody>
          <a:bodyPr rtlCol="0">
            <a:norm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2</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、功能说明</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b="1" dirty="0">
                <a:solidFill>
                  <a:schemeClr val="accent4">
                    <a:lumMod val="50000"/>
                  </a:schemeClr>
                </a:solidFill>
              </a:rPr>
              <a:t>主画面的正上方有一个选择机构类别</a:t>
            </a:r>
            <a:r>
              <a:rPr lang="zh-CN" altLang="en-US" b="1" dirty="0" smtClean="0">
                <a:solidFill>
                  <a:schemeClr val="accent4">
                    <a:lumMod val="50000"/>
                  </a:schemeClr>
                </a:solidFill>
              </a:rPr>
              <a:t>的选择框</a:t>
            </a:r>
            <a:r>
              <a:rPr lang="zh-CN" altLang="en-US" b="1" dirty="0">
                <a:solidFill>
                  <a:schemeClr val="accent4">
                    <a:lumMod val="50000"/>
                  </a:schemeClr>
                </a:solidFill>
              </a:rPr>
              <a:t>（计划</a:t>
            </a:r>
            <a:r>
              <a:rPr lang="zh-CN" altLang="en-US" b="1" dirty="0" smtClean="0">
                <a:solidFill>
                  <a:schemeClr val="accent4">
                    <a:lumMod val="50000"/>
                  </a:schemeClr>
                </a:solidFill>
              </a:rPr>
              <a:t>系统只有跟踪调查一类，因此不需选择计划类别），</a:t>
            </a:r>
            <a:r>
              <a:rPr lang="zh-CN" altLang="en-US" b="1" dirty="0">
                <a:solidFill>
                  <a:schemeClr val="accent4">
                    <a:lumMod val="50000"/>
                  </a:schemeClr>
                </a:solidFill>
              </a:rPr>
              <a:t>一旦选择了某个类别，之后与数据有关的操作都是针对该类别来进行。</a:t>
            </a:r>
            <a:endParaRPr lang="en-US" altLang="zh-CN" b="1" dirty="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主画面的右上角有一个管理者功能的按钮“     ”，这是为国家级数据管理设置的一个入口控制，省市及下属部门或被调查机构一般不用该功能。</a:t>
            </a:r>
            <a:endParaRPr lang="en-US" altLang="zh-CN" b="1" dirty="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主画面的右上方有一个“     ”按钮，在使用中有什么不清楚的地方，可以点击这个按钮来查看相应的说明。</a:t>
            </a:r>
            <a:endParaRPr lang="en-US" altLang="zh-CN" b="1" dirty="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如果调查工作需要分解到地区或调查对象来录入，机构年报的调查只需将安装系统下发到调查的部门或单位；而计划项目的调查，除了将本系统的安装程序下发外，还需要将调查名单按对应关系分离出来一同下发。</a:t>
            </a:r>
            <a:endParaRPr lang="en-US" altLang="zh-CN" b="1" dirty="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系统在分离调查名单后并没有将已分离的名单从系统中删除</a:t>
            </a:r>
            <a:r>
              <a:rPr lang="zh-CN" altLang="en-US" b="1" dirty="0" smtClean="0">
                <a:solidFill>
                  <a:schemeClr val="accent4">
                    <a:lumMod val="50000"/>
                  </a:schemeClr>
                </a:solidFill>
              </a:rPr>
              <a:t>。其他地区</a:t>
            </a:r>
            <a:r>
              <a:rPr lang="en-US" altLang="zh-CN" b="1" dirty="0" smtClean="0">
                <a:solidFill>
                  <a:schemeClr val="accent4">
                    <a:lumMod val="50000"/>
                  </a:schemeClr>
                </a:solidFill>
              </a:rPr>
              <a:t>/</a:t>
            </a:r>
            <a:r>
              <a:rPr lang="zh-CN" altLang="en-US" b="1" dirty="0" smtClean="0">
                <a:solidFill>
                  <a:schemeClr val="accent4">
                    <a:lumMod val="50000"/>
                  </a:schemeClr>
                </a:solidFill>
              </a:rPr>
              <a:t>单位录入</a:t>
            </a:r>
            <a:r>
              <a:rPr lang="zh-CN" altLang="en-US" b="1" dirty="0">
                <a:solidFill>
                  <a:schemeClr val="accent4">
                    <a:lumMod val="50000"/>
                  </a:schemeClr>
                </a:solidFill>
              </a:rPr>
              <a:t>的数据在往系统追加时，相同的名单系统不会重复追加，只是把报送的状态信息回写到系统清单文件的相应记录中。</a:t>
            </a:r>
          </a:p>
          <a:p>
            <a:pPr eaLnBrk="1" fontAlgn="auto" hangingPunct="1">
              <a:spcAft>
                <a:spcPts val="0"/>
              </a:spcAft>
              <a:buFont typeface="Wingdings 3" charset="2"/>
              <a:buChar char=""/>
              <a:defRPr/>
            </a:pPr>
            <a:endParaRPr lang="zh-CN" altLang="en-US" sz="1500" b="1" dirty="0">
              <a:solidFill>
                <a:schemeClr val="accent4">
                  <a:lumMod val="50000"/>
                </a:schemeClr>
              </a:solidFill>
            </a:endParaRPr>
          </a:p>
        </p:txBody>
      </p:sp>
      <p:pic>
        <p:nvPicPr>
          <p:cNvPr id="36866" name="图片 3"/>
          <p:cNvPicPr>
            <a:picLocks noChangeAspect="1"/>
          </p:cNvPicPr>
          <p:nvPr/>
        </p:nvPicPr>
        <p:blipFill>
          <a:blip r:embed="rId2"/>
          <a:srcRect/>
          <a:stretch>
            <a:fillRect/>
          </a:stretch>
        </p:blipFill>
        <p:spPr bwMode="auto">
          <a:xfrm>
            <a:off x="6834188" y="2244725"/>
            <a:ext cx="228600" cy="200025"/>
          </a:xfrm>
          <a:prstGeom prst="rect">
            <a:avLst/>
          </a:prstGeom>
          <a:noFill/>
          <a:ln w="9525">
            <a:noFill/>
            <a:miter lim="800000"/>
            <a:headEnd/>
            <a:tailEnd/>
          </a:ln>
        </p:spPr>
      </p:pic>
      <p:pic>
        <p:nvPicPr>
          <p:cNvPr id="36867" name="图片 5"/>
          <p:cNvPicPr>
            <a:picLocks noChangeAspect="1"/>
          </p:cNvPicPr>
          <p:nvPr/>
        </p:nvPicPr>
        <p:blipFill>
          <a:blip r:embed="rId3"/>
          <a:srcRect/>
          <a:stretch>
            <a:fillRect/>
          </a:stretch>
        </p:blipFill>
        <p:spPr bwMode="auto">
          <a:xfrm>
            <a:off x="4956175" y="3178175"/>
            <a:ext cx="222250" cy="24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52563" y="635000"/>
            <a:ext cx="5984875" cy="1281113"/>
          </a:xfrm>
        </p:spPr>
        <p:txBody>
          <a:bodyPr rtlCol="0">
            <a:normAutofit/>
          </a:bodyPr>
          <a:lstStyle/>
          <a:p>
            <a:pPr algn="ctr" eaLnBrk="1" fontAlgn="auto" hangingPunct="1">
              <a:spcAft>
                <a:spcPts val="0"/>
              </a:spcAft>
              <a:defRPr/>
            </a:pPr>
            <a:r>
              <a:rPr lang="zh-CN" altLang="en-US" b="1" dirty="0" smtClean="0">
                <a:solidFill>
                  <a:schemeClr val="accent3">
                    <a:lumMod val="75000"/>
                  </a:schemeClr>
                </a:solidFill>
                <a:latin typeface="微软雅黑" panose="020B0503020204020204" pitchFamily="34" charset="-122"/>
                <a:ea typeface="微软雅黑" panose="020B0503020204020204" pitchFamily="34" charset="-122"/>
              </a:rPr>
              <a:t>一、系统</a:t>
            </a:r>
            <a:r>
              <a:rPr lang="zh-CN" altLang="en-US" b="1" dirty="0">
                <a:solidFill>
                  <a:schemeClr val="accent3">
                    <a:lumMod val="75000"/>
                  </a:schemeClr>
                </a:solidFill>
                <a:latin typeface="微软雅黑" panose="020B0503020204020204" pitchFamily="34" charset="-122"/>
                <a:ea typeface="微软雅黑" panose="020B0503020204020204" pitchFamily="34" charset="-122"/>
              </a:rPr>
              <a:t>使用要点</a:t>
            </a:r>
            <a:endParaRPr lang="zh-CN" altLang="en-US" dirty="0">
              <a:solidFill>
                <a:schemeClr val="tx1">
                  <a:lumMod val="85000"/>
                  <a:lumOff val="15000"/>
                </a:schemeClr>
              </a:solidFill>
            </a:endParaRPr>
          </a:p>
        </p:txBody>
      </p:sp>
      <p:pic>
        <p:nvPicPr>
          <p:cNvPr id="19458" name="图片 1"/>
          <p:cNvPicPr>
            <a:picLocks noChangeAspect="1"/>
          </p:cNvPicPr>
          <p:nvPr/>
        </p:nvPicPr>
        <p:blipFill>
          <a:blip r:embed="rId3"/>
          <a:srcRect/>
          <a:stretch>
            <a:fillRect/>
          </a:stretch>
        </p:blipFill>
        <p:spPr bwMode="auto">
          <a:xfrm>
            <a:off x="3348038" y="1916113"/>
            <a:ext cx="2798762" cy="308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1513" y="747713"/>
            <a:ext cx="6683375" cy="457200"/>
          </a:xfrm>
        </p:spPr>
        <p:txBody>
          <a:bodyPr rtlCol="0">
            <a:normAutofit/>
          </a:bodyPr>
          <a:lstStyle/>
          <a:p>
            <a:pPr eaLnBrk="1" fontAlgn="auto" hangingPunct="1">
              <a:spcAft>
                <a:spcPts val="0"/>
              </a:spcAft>
              <a:defRPr/>
            </a:pP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功能说明（续）</a:t>
            </a:r>
          </a:p>
        </p:txBody>
      </p:sp>
      <p:sp>
        <p:nvSpPr>
          <p:cNvPr id="3" name="内容占位符 2"/>
          <p:cNvSpPr>
            <a:spLocks noGrp="1"/>
          </p:cNvSpPr>
          <p:nvPr>
            <p:ph idx="1"/>
          </p:nvPr>
        </p:nvSpPr>
        <p:spPr>
          <a:xfrm>
            <a:off x="1941513" y="1293813"/>
            <a:ext cx="6686550" cy="3997325"/>
          </a:xfrm>
        </p:spPr>
        <p:txBody>
          <a:bodyPr rtlCol="0">
            <a:normAutofit/>
          </a:bodyPr>
          <a:lstStyle/>
          <a:p>
            <a:pPr eaLnBrk="1" fontAlgn="auto" hangingPunct="1">
              <a:spcAft>
                <a:spcPts val="0"/>
              </a:spcAft>
              <a:buFont typeface="Wingdings 3" charset="2"/>
              <a:buChar char=""/>
              <a:defRPr/>
            </a:pPr>
            <a:r>
              <a:rPr lang="zh-CN" altLang="en-US" sz="1900" b="1" dirty="0">
                <a:solidFill>
                  <a:schemeClr val="accent4">
                    <a:lumMod val="50000"/>
                  </a:schemeClr>
                </a:solidFill>
              </a:rPr>
              <a:t>在机构年报系统中，中科院下属机构的数据中，课题基本情况表的数据是通过另外的管理系统产生出来的。</a:t>
            </a:r>
            <a:r>
              <a:rPr lang="zh-CN" altLang="en-US" sz="1900" b="1" dirty="0" smtClean="0">
                <a:solidFill>
                  <a:schemeClr val="accent4">
                    <a:lumMod val="50000"/>
                  </a:schemeClr>
                </a:solidFill>
              </a:rPr>
              <a:t>然后单独追加</a:t>
            </a:r>
            <a:r>
              <a:rPr lang="zh-CN" altLang="en-US" sz="1900" b="1" dirty="0">
                <a:solidFill>
                  <a:schemeClr val="accent4">
                    <a:lumMod val="50000"/>
                  </a:schemeClr>
                </a:solidFill>
              </a:rPr>
              <a:t>到本系统中。这样有可能造成课题基本情况表的数据没有自动生成到课题综合表中。如果发现这种情况，请在主画面的“数据处理”功能下，选择“课题基础表生成课题综合表”功能。</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endParaRPr lang="zh-CN" altLang="en-US"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4688" y="712788"/>
            <a:ext cx="6683375" cy="471487"/>
          </a:xfrm>
        </p:spPr>
        <p:txBody>
          <a:bodyPr rtlCol="0">
            <a:normAutofit/>
          </a:bodyPr>
          <a:lstStyle/>
          <a:p>
            <a:pPr eaLnBrk="1" fontAlgn="auto" hangingPunct="1">
              <a:spcAft>
                <a:spcPts val="0"/>
              </a:spcAft>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3</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、行业填报说明</a:t>
            </a:r>
          </a:p>
        </p:txBody>
      </p:sp>
      <p:sp>
        <p:nvSpPr>
          <p:cNvPr id="3" name="内容占位符 2"/>
          <p:cNvSpPr>
            <a:spLocks noGrp="1"/>
          </p:cNvSpPr>
          <p:nvPr>
            <p:ph idx="1"/>
          </p:nvPr>
        </p:nvSpPr>
        <p:spPr>
          <a:xfrm>
            <a:off x="1941513" y="1431925"/>
            <a:ext cx="6686550" cy="3859213"/>
          </a:xfrm>
        </p:spPr>
        <p:txBody>
          <a:bodyPr rtlCol="0">
            <a:normAutofit/>
          </a:bodyPr>
          <a:lstStyle/>
          <a:p>
            <a:pPr eaLnBrk="1" fontAlgn="auto" hangingPunct="1">
              <a:spcAft>
                <a:spcPts val="0"/>
              </a:spcAft>
              <a:buFont typeface="Wingdings 3" charset="2"/>
              <a:buChar char=""/>
              <a:defRPr/>
            </a:pPr>
            <a:r>
              <a:rPr lang="zh-CN" altLang="en-US" sz="1900" b="1" dirty="0">
                <a:solidFill>
                  <a:schemeClr val="accent4">
                    <a:lumMod val="50000"/>
                  </a:schemeClr>
                </a:solidFill>
              </a:rPr>
              <a:t>由于行业代码的填写容易不准确，而系统的平衡检查只能检查所填的值是否在规定范围内，不能判断其合理性。为了提高行业代码填报的准确性，本系统在“数据平衡检查”中增加了行业、学科等属性指标与上年填报值的对比检查，请统计人员要认真核实。</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课题基础表的行业是服务的行业。请不要将有服务目标的课题都填成“科学研究”，特别是那些非</a:t>
            </a:r>
            <a:r>
              <a:rPr lang="en-US" altLang="zh-CN" sz="1900" b="1" dirty="0">
                <a:solidFill>
                  <a:schemeClr val="accent4">
                    <a:lumMod val="50000"/>
                  </a:schemeClr>
                </a:solidFill>
              </a:rPr>
              <a:t>R&amp;D</a:t>
            </a:r>
            <a:r>
              <a:rPr lang="zh-CN" altLang="en-US" sz="1900" b="1" dirty="0">
                <a:solidFill>
                  <a:schemeClr val="accent4">
                    <a:lumMod val="50000"/>
                  </a:schemeClr>
                </a:solidFill>
              </a:rPr>
              <a:t>的课题，其行业不允许填在“科学研究”中。</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endParaRPr lang="zh-CN" altLang="en-US"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64776" y="623888"/>
            <a:ext cx="7169624" cy="557212"/>
          </a:xfrm>
        </p:spPr>
        <p:txBody>
          <a:bodyPr rtlCol="0">
            <a:normAutofit/>
          </a:bodyPr>
          <a:lstStyle/>
          <a:p>
            <a:pPr eaLnBrk="1" fontAlgn="auto" hangingPunct="1">
              <a:spcAft>
                <a:spcPts val="0"/>
              </a:spcAft>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4</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、软件的主要变化</a:t>
            </a:r>
          </a:p>
        </p:txBody>
      </p:sp>
      <p:sp>
        <p:nvSpPr>
          <p:cNvPr id="3" name="内容占位符 2"/>
          <p:cNvSpPr>
            <a:spLocks noGrp="1"/>
          </p:cNvSpPr>
          <p:nvPr>
            <p:ph idx="1"/>
          </p:nvPr>
        </p:nvSpPr>
        <p:spPr>
          <a:xfrm>
            <a:off x="1364776" y="1258888"/>
            <a:ext cx="7169624" cy="4652962"/>
          </a:xfrm>
        </p:spPr>
        <p:txBody>
          <a:bodyPr rtlCol="0">
            <a:normAutofit/>
          </a:bodyPr>
          <a:lstStyle/>
          <a:p>
            <a:pPr eaLnBrk="1" fontAlgn="auto" hangingPunct="1">
              <a:spcAft>
                <a:spcPts val="0"/>
              </a:spcAft>
              <a:buFont typeface="Wingdings 3" charset="2"/>
              <a:buChar char=""/>
              <a:defRPr/>
            </a:pP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科技机构年报</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软件的改进</a:t>
            </a:r>
            <a:endPar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endParaRPr>
          </a:p>
          <a:p>
            <a:pPr marL="742950" lvl="2" indent="-342900" eaLnBrk="1" fontAlgn="auto" hangingPunct="1">
              <a:spcAft>
                <a:spcPts val="0"/>
              </a:spcAft>
              <a:buFont typeface="+mj-ea"/>
              <a:buAutoNum type="circleNumDbPlain"/>
              <a:defRPr/>
            </a:pPr>
            <a:r>
              <a:rPr lang="zh-CN" altLang="en-US" sz="1700" b="1" dirty="0" smtClean="0">
                <a:solidFill>
                  <a:schemeClr val="accent4">
                    <a:lumMod val="50000"/>
                  </a:schemeClr>
                </a:solidFill>
              </a:rPr>
              <a:t>主</a:t>
            </a:r>
            <a:r>
              <a:rPr lang="zh-CN" altLang="en-US" sz="1700" b="1" dirty="0">
                <a:solidFill>
                  <a:schemeClr val="accent4">
                    <a:lumMod val="50000"/>
                  </a:schemeClr>
                </a:solidFill>
              </a:rPr>
              <a:t>画面的风格做了一点调整，使用了半透明的磁贴风格</a:t>
            </a:r>
            <a:r>
              <a:rPr lang="zh-CN" altLang="en-US" sz="1700" b="1" dirty="0" smtClean="0">
                <a:solidFill>
                  <a:schemeClr val="accent4">
                    <a:lumMod val="50000"/>
                  </a:schemeClr>
                </a:solidFill>
              </a:rPr>
              <a:t>。</a:t>
            </a:r>
            <a:endParaRPr lang="en-US" altLang="zh-CN" sz="1700" b="1" dirty="0" smtClean="0">
              <a:solidFill>
                <a:schemeClr val="accent4">
                  <a:lumMod val="50000"/>
                </a:schemeClr>
              </a:solidFill>
            </a:endParaRPr>
          </a:p>
          <a:p>
            <a:pPr marL="742950" lvl="2" indent="-342900" eaLnBrk="1" fontAlgn="auto" hangingPunct="1">
              <a:spcAft>
                <a:spcPts val="0"/>
              </a:spcAft>
              <a:buFont typeface="+mj-ea"/>
              <a:buAutoNum type="circleNumDbPlain"/>
              <a:defRPr/>
            </a:pPr>
            <a:r>
              <a:rPr lang="zh-CN" altLang="en-US" sz="1700" b="1" dirty="0" smtClean="0">
                <a:solidFill>
                  <a:schemeClr val="accent4">
                    <a:lumMod val="50000"/>
                  </a:schemeClr>
                </a:solidFill>
              </a:rPr>
              <a:t>主</a:t>
            </a:r>
            <a:r>
              <a:rPr lang="zh-CN" altLang="en-US" sz="1700" b="1" dirty="0">
                <a:solidFill>
                  <a:schemeClr val="accent4">
                    <a:lumMod val="50000"/>
                  </a:schemeClr>
                </a:solidFill>
              </a:rPr>
              <a:t>画面的左上方的“选择机构类型”处，如果选择了某类机构，其下方就会显示该类机构</a:t>
            </a:r>
            <a:r>
              <a:rPr lang="zh-CN" altLang="en-US" sz="1700" b="1" dirty="0" smtClean="0">
                <a:solidFill>
                  <a:schemeClr val="accent4">
                    <a:lumMod val="50000"/>
                  </a:schemeClr>
                </a:solidFill>
              </a:rPr>
              <a:t>的名单</a:t>
            </a:r>
            <a:r>
              <a:rPr lang="zh-CN" altLang="en-US" sz="1700" b="1" dirty="0">
                <a:solidFill>
                  <a:schemeClr val="accent4">
                    <a:lumMod val="50000"/>
                  </a:schemeClr>
                </a:solidFill>
              </a:rPr>
              <a:t>数量及已经录入的数量。</a:t>
            </a:r>
            <a:endParaRPr lang="zh-CN" altLang="zh-CN" sz="1700" b="1" dirty="0">
              <a:solidFill>
                <a:schemeClr val="accent4">
                  <a:lumMod val="50000"/>
                </a:schemeClr>
              </a:solidFill>
            </a:endParaRPr>
          </a:p>
          <a:p>
            <a:pPr marL="742950" lvl="2" indent="-342900" eaLnBrk="1" fontAlgn="auto" hangingPunct="1">
              <a:spcAft>
                <a:spcPts val="0"/>
              </a:spcAft>
              <a:buFont typeface="+mj-ea"/>
              <a:buAutoNum type="circleNumDbPlain"/>
              <a:defRPr/>
            </a:pPr>
            <a:r>
              <a:rPr lang="zh-CN" altLang="en-US" sz="1700" b="1" dirty="0" smtClean="0">
                <a:solidFill>
                  <a:schemeClr val="accent4">
                    <a:lumMod val="50000"/>
                  </a:schemeClr>
                </a:solidFill>
              </a:rPr>
              <a:t>对</a:t>
            </a:r>
            <a:r>
              <a:rPr lang="zh-CN" altLang="en-US" sz="1700" b="1" dirty="0">
                <a:solidFill>
                  <a:schemeClr val="accent4">
                    <a:lumMod val="50000"/>
                  </a:schemeClr>
                </a:solidFill>
              </a:rPr>
              <a:t>有</a:t>
            </a:r>
            <a:r>
              <a:rPr lang="en-US" altLang="zh-CN" sz="1700" b="1" dirty="0">
                <a:solidFill>
                  <a:schemeClr val="accent4">
                    <a:lumMod val="50000"/>
                  </a:schemeClr>
                </a:solidFill>
              </a:rPr>
              <a:t>R&amp;D</a:t>
            </a:r>
            <a:r>
              <a:rPr lang="zh-CN" altLang="en-US" sz="1700" b="1" dirty="0">
                <a:solidFill>
                  <a:schemeClr val="accent4">
                    <a:lumMod val="50000"/>
                  </a:schemeClr>
                </a:solidFill>
              </a:rPr>
              <a:t>活动的单位，其调查数据</a:t>
            </a:r>
            <a:r>
              <a:rPr lang="zh-CN" altLang="en-US" sz="1700" b="1" dirty="0" smtClean="0">
                <a:solidFill>
                  <a:schemeClr val="accent4">
                    <a:lumMod val="50000"/>
                  </a:schemeClr>
                </a:solidFill>
              </a:rPr>
              <a:t>是否排除在当年汇总之外，</a:t>
            </a:r>
            <a:r>
              <a:rPr lang="zh-CN" altLang="en-US" sz="1700" b="1" dirty="0">
                <a:solidFill>
                  <a:schemeClr val="accent4">
                    <a:lumMod val="50000"/>
                  </a:schemeClr>
                </a:solidFill>
              </a:rPr>
              <a:t>在数据录入画面（</a:t>
            </a:r>
            <a:r>
              <a:rPr lang="en-US" altLang="zh-CN" sz="1700" b="1" dirty="0">
                <a:solidFill>
                  <a:schemeClr val="accent4">
                    <a:lumMod val="50000"/>
                  </a:schemeClr>
                </a:solidFill>
              </a:rPr>
              <a:t>FoxPro</a:t>
            </a:r>
            <a:r>
              <a:rPr lang="zh-CN" altLang="en-US" sz="1700" b="1" dirty="0">
                <a:solidFill>
                  <a:schemeClr val="accent4">
                    <a:lumMod val="50000"/>
                  </a:schemeClr>
                </a:solidFill>
              </a:rPr>
              <a:t>风格的画面）的第一页中有一个选择。当然，必须先进行管理者登录后才有这个选择</a:t>
            </a:r>
            <a:r>
              <a:rPr lang="zh-CN" altLang="en-US" sz="1700" b="1" dirty="0" smtClean="0">
                <a:solidFill>
                  <a:schemeClr val="accent4">
                    <a:lumMod val="50000"/>
                  </a:schemeClr>
                </a:solidFill>
              </a:rPr>
              <a:t>。如果某机构数据排除在当年汇总之外，在录入主画面的机构名单中</a:t>
            </a:r>
            <a:r>
              <a:rPr lang="en-US" altLang="zh-CN" sz="1700" b="1" dirty="0" smtClean="0">
                <a:solidFill>
                  <a:schemeClr val="accent4">
                    <a:lumMod val="50000"/>
                  </a:schemeClr>
                </a:solidFill>
              </a:rPr>
              <a:t>BA02</a:t>
            </a:r>
            <a:r>
              <a:rPr lang="zh-CN" altLang="en-US" sz="1700" b="1" dirty="0" smtClean="0">
                <a:solidFill>
                  <a:schemeClr val="accent4">
                    <a:lumMod val="50000"/>
                  </a:schemeClr>
                </a:solidFill>
              </a:rPr>
              <a:t>是红色的。</a:t>
            </a:r>
            <a:endParaRPr lang="zh-CN" altLang="en-US" sz="1700" b="1" dirty="0">
              <a:solidFill>
                <a:schemeClr val="accent4">
                  <a:lumMod val="50000"/>
                </a:schemeClr>
              </a:solidFill>
            </a:endParaRPr>
          </a:p>
        </p:txBody>
      </p:sp>
      <p:pic>
        <p:nvPicPr>
          <p:cNvPr id="4" name="图片 3"/>
          <p:cNvPicPr>
            <a:picLocks noChangeAspect="1"/>
          </p:cNvPicPr>
          <p:nvPr/>
        </p:nvPicPr>
        <p:blipFill>
          <a:blip r:embed="rId2"/>
          <a:stretch>
            <a:fillRect/>
          </a:stretch>
        </p:blipFill>
        <p:spPr>
          <a:xfrm>
            <a:off x="3235201" y="3851031"/>
            <a:ext cx="5181594" cy="2796086"/>
          </a:xfrm>
          <a:prstGeom prst="rect">
            <a:avLst/>
          </a:prstGeom>
        </p:spPr>
      </p:pic>
      <p:sp>
        <p:nvSpPr>
          <p:cNvPr id="5" name="椭圆 4"/>
          <p:cNvSpPr/>
          <p:nvPr/>
        </p:nvSpPr>
        <p:spPr>
          <a:xfrm>
            <a:off x="3130063" y="6392007"/>
            <a:ext cx="2092569" cy="334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1063869" y="5090747"/>
            <a:ext cx="1433146" cy="984738"/>
          </a:xfrm>
          <a:prstGeom prst="wedgeRoundRectCallout">
            <a:avLst>
              <a:gd name="adj1" fmla="val 110455"/>
              <a:gd name="adj2" fmla="val 832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是就填“</a:t>
            </a:r>
            <a:r>
              <a:rPr lang="en-US" altLang="zh-CN" dirty="0" smtClean="0"/>
              <a:t>Y</a:t>
            </a:r>
            <a:r>
              <a:rPr lang="zh-CN" altLang="en-US" dirty="0" smtClean="0"/>
              <a:t>”，否就不填</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9588" y="598488"/>
            <a:ext cx="6589712" cy="600075"/>
          </a:xfrm>
        </p:spPr>
        <p:txBody>
          <a:bodyPr rtlCol="0">
            <a:normAutofit/>
          </a:bodyPr>
          <a:lstStyle/>
          <a:p>
            <a:pPr eaLnBrk="1" fontAlgn="auto" hangingPunct="1">
              <a:spcAft>
                <a:spcPts val="0"/>
              </a:spcAft>
              <a:defRPr/>
            </a:pPr>
            <a:r>
              <a:rPr lang="zh-CN" altLang="en-US" sz="2400" b="1" dirty="0">
                <a:solidFill>
                  <a:schemeClr val="accent3">
                    <a:lumMod val="75000"/>
                  </a:schemeClr>
                </a:solidFill>
                <a:latin typeface="微软雅黑" panose="020B0503020204020204" pitchFamily="34" charset="-122"/>
                <a:ea typeface="微软雅黑" panose="020B0503020204020204" pitchFamily="34" charset="-122"/>
              </a:rPr>
              <a:t>科技机构年报软件的</a:t>
            </a:r>
            <a:r>
              <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rPr>
              <a:t>改进（续</a:t>
            </a:r>
            <a:r>
              <a:rPr lang="en-US" altLang="zh-CN" sz="2400" b="1" dirty="0" smtClean="0">
                <a:solidFill>
                  <a:schemeClr val="accent3">
                    <a:lumMod val="75000"/>
                  </a:schemeClr>
                </a:solidFill>
                <a:latin typeface="微软雅黑" panose="020B0503020204020204" pitchFamily="34" charset="-122"/>
                <a:ea typeface="微软雅黑" panose="020B0503020204020204" pitchFamily="34" charset="-122"/>
              </a:rPr>
              <a:t>1</a:t>
            </a:r>
            <a:r>
              <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85000"/>
                  <a:lumOff val="15000"/>
                </a:schemeClr>
              </a:solidFill>
            </a:endParaRPr>
          </a:p>
        </p:txBody>
      </p:sp>
      <p:sp>
        <p:nvSpPr>
          <p:cNvPr id="3" name="内容占位符 2"/>
          <p:cNvSpPr>
            <a:spLocks noGrp="1"/>
          </p:cNvSpPr>
          <p:nvPr>
            <p:ph idx="1"/>
          </p:nvPr>
        </p:nvSpPr>
        <p:spPr>
          <a:xfrm>
            <a:off x="1847304" y="1447800"/>
            <a:ext cx="7392489" cy="4367213"/>
          </a:xfrm>
        </p:spPr>
        <p:txBody>
          <a:bodyPr rtlCol="0">
            <a:normAutofit/>
          </a:bodyPr>
          <a:lstStyle/>
          <a:p>
            <a:pPr marL="342900" lvl="1" indent="-342900" eaLnBrk="1" fontAlgn="auto" hangingPunct="1">
              <a:spcAft>
                <a:spcPts val="0"/>
              </a:spcAft>
              <a:buFont typeface="Wingdings 3" charset="2"/>
              <a:buChar char=""/>
              <a:defRPr/>
            </a:pPr>
            <a:r>
              <a:rPr lang="zh-CN" altLang="en-US" sz="2200" b="1" dirty="0" smtClean="0">
                <a:solidFill>
                  <a:schemeClr val="accent3">
                    <a:lumMod val="75000"/>
                  </a:schemeClr>
                </a:solidFill>
                <a:latin typeface="微软雅黑" panose="020B0503020204020204" pitchFamily="34" charset="-122"/>
                <a:ea typeface="微软雅黑" panose="020B0503020204020204" pitchFamily="34" charset="-122"/>
              </a:rPr>
              <a:t>修正</a:t>
            </a:r>
            <a:r>
              <a:rPr lang="en-US" altLang="zh-CN" sz="2200" b="1" dirty="0">
                <a:solidFill>
                  <a:schemeClr val="accent3">
                    <a:lumMod val="75000"/>
                  </a:schemeClr>
                </a:solidFill>
                <a:latin typeface="微软雅黑" panose="020B0503020204020204" pitchFamily="34" charset="-122"/>
                <a:ea typeface="微软雅黑" panose="020B0503020204020204" pitchFamily="34" charset="-122"/>
              </a:rPr>
              <a:t>/</a:t>
            </a:r>
            <a:r>
              <a:rPr lang="zh-CN" altLang="en-US" sz="2200" b="1" dirty="0">
                <a:solidFill>
                  <a:schemeClr val="accent3">
                    <a:lumMod val="75000"/>
                  </a:schemeClr>
                </a:solidFill>
                <a:latin typeface="微软雅黑" panose="020B0503020204020204" pitchFamily="34" charset="-122"/>
                <a:ea typeface="微软雅黑" panose="020B0503020204020204" pitchFamily="34" charset="-122"/>
              </a:rPr>
              <a:t>增加的平衡</a:t>
            </a:r>
            <a:r>
              <a:rPr lang="zh-CN" altLang="en-US" sz="2200" b="1" dirty="0" smtClean="0">
                <a:solidFill>
                  <a:schemeClr val="accent3">
                    <a:lumMod val="75000"/>
                  </a:schemeClr>
                </a:solidFill>
                <a:latin typeface="微软雅黑" panose="020B0503020204020204" pitchFamily="34" charset="-122"/>
                <a:ea typeface="微软雅黑" panose="020B0503020204020204" pitchFamily="34" charset="-122"/>
              </a:rPr>
              <a:t>关系</a:t>
            </a:r>
            <a:endParaRPr lang="zh-CN" altLang="zh-CN" sz="2200" b="1" dirty="0">
              <a:solidFill>
                <a:schemeClr val="accent3">
                  <a:lumMod val="75000"/>
                </a:schemeClr>
              </a:solidFill>
              <a:latin typeface="微软雅黑" panose="020B0503020204020204" pitchFamily="34" charset="-122"/>
              <a:ea typeface="微软雅黑" panose="020B0503020204020204" pitchFamily="34" charset="-122"/>
            </a:endParaRPr>
          </a:p>
          <a:p>
            <a:pPr marL="742950" lvl="2" indent="-342900" eaLnBrk="1" fontAlgn="auto" hangingPunct="1">
              <a:spcAft>
                <a:spcPts val="0"/>
              </a:spcAft>
              <a:buFont typeface="+mj-ea"/>
              <a:buAutoNum type="circleNumDbPlain"/>
              <a:defRPr/>
            </a:pPr>
            <a:r>
              <a:rPr lang="zh-CN" altLang="en-US" sz="1800" b="1" dirty="0" smtClean="0">
                <a:solidFill>
                  <a:schemeClr val="accent4">
                    <a:lumMod val="50000"/>
                  </a:schemeClr>
                </a:solidFill>
              </a:rPr>
              <a:t>研究</a:t>
            </a:r>
            <a:r>
              <a:rPr lang="zh-CN" altLang="en-US" sz="1800" b="1" dirty="0">
                <a:solidFill>
                  <a:schemeClr val="accent4">
                    <a:lumMod val="50000"/>
                  </a:schemeClr>
                </a:solidFill>
              </a:rPr>
              <a:t>机构修改收入与支出差别大的检查条件：</a:t>
            </a:r>
          </a:p>
          <a:p>
            <a:pPr marL="0" lvl="1" indent="0" eaLnBrk="1" fontAlgn="auto" hangingPunct="1">
              <a:spcAft>
                <a:spcPts val="0"/>
              </a:spcAft>
              <a:buNone/>
              <a:defRPr/>
            </a:pPr>
            <a:r>
              <a:rPr lang="en-US" altLang="zh-CN" sz="1800" b="1" dirty="0">
                <a:solidFill>
                  <a:srgbClr val="00B0F0"/>
                </a:solidFill>
              </a:rPr>
              <a:t>FI0000/(FE0000+FE4000)&gt;=0.4 AND FI0000/(FE0000+FE4000)&lt;=1.6</a:t>
            </a:r>
          </a:p>
          <a:p>
            <a:pPr marL="400050" lvl="2" indent="0" eaLnBrk="1" fontAlgn="auto" hangingPunct="1">
              <a:spcAft>
                <a:spcPts val="0"/>
              </a:spcAft>
              <a:buNone/>
              <a:defRPr/>
            </a:pPr>
            <a:r>
              <a:rPr lang="zh-CN" altLang="en-US" sz="1800" b="1" dirty="0">
                <a:solidFill>
                  <a:schemeClr val="accent2">
                    <a:lumMod val="75000"/>
                  </a:schemeClr>
                </a:solidFill>
              </a:rPr>
              <a:t>（加上了外部支出</a:t>
            </a:r>
            <a:r>
              <a:rPr lang="zh-CN" altLang="en-US" sz="1800" b="1" dirty="0" smtClean="0">
                <a:solidFill>
                  <a:schemeClr val="accent2">
                    <a:lumMod val="75000"/>
                  </a:schemeClr>
                </a:solidFill>
              </a:rPr>
              <a:t>）</a:t>
            </a:r>
            <a:endParaRPr lang="zh-CN" altLang="zh-CN" sz="1800" b="1" dirty="0">
              <a:solidFill>
                <a:schemeClr val="accent2">
                  <a:lumMod val="75000"/>
                </a:schemeClr>
              </a:solidFill>
            </a:endParaRPr>
          </a:p>
          <a:p>
            <a:pPr marL="742950" lvl="2" indent="-342900" eaLnBrk="1" fontAlgn="auto" hangingPunct="1">
              <a:spcAft>
                <a:spcPts val="0"/>
              </a:spcAft>
              <a:buFont typeface="+mj-ea"/>
              <a:buAutoNum type="circleNumDbPlain" startAt="2"/>
              <a:defRPr/>
            </a:pPr>
            <a:r>
              <a:rPr lang="zh-CN" altLang="en-US" sz="1800" b="1" dirty="0" smtClean="0">
                <a:solidFill>
                  <a:schemeClr val="accent4">
                    <a:lumMod val="50000"/>
                  </a:schemeClr>
                </a:solidFill>
              </a:rPr>
              <a:t>研究</a:t>
            </a:r>
            <a:r>
              <a:rPr lang="zh-CN" altLang="en-US" sz="1800" b="1" dirty="0">
                <a:solidFill>
                  <a:schemeClr val="accent4">
                    <a:lumMod val="50000"/>
                  </a:schemeClr>
                </a:solidFill>
              </a:rPr>
              <a:t>机构增加人员费用的有关检查</a:t>
            </a:r>
          </a:p>
          <a:p>
            <a:pPr marL="0" lvl="1" indent="0" eaLnBrk="1" fontAlgn="auto" hangingPunct="1">
              <a:spcAft>
                <a:spcPts val="0"/>
              </a:spcAft>
              <a:buNone/>
              <a:defRPr/>
            </a:pPr>
            <a:r>
              <a:rPr lang="en-US" altLang="zh-CN" sz="1800" b="1" dirty="0">
                <a:solidFill>
                  <a:srgbClr val="00B0F0"/>
                </a:solidFill>
              </a:rPr>
              <a:t>FE0100+FE0240+FE0250+FE0340+FE0360&gt;=FE1100</a:t>
            </a:r>
          </a:p>
          <a:p>
            <a:pPr marL="400050" lvl="2" indent="0" eaLnBrk="1" fontAlgn="auto" hangingPunct="1">
              <a:spcAft>
                <a:spcPts val="0"/>
              </a:spcAft>
              <a:buNone/>
              <a:defRPr/>
            </a:pPr>
            <a:r>
              <a:rPr lang="zh-CN" altLang="en-US" sz="1800" b="1" dirty="0">
                <a:solidFill>
                  <a:schemeClr val="accent2">
                    <a:lumMod val="75000"/>
                  </a:schemeClr>
                </a:solidFill>
              </a:rPr>
              <a:t>本单位涉及人员的各种费用（</a:t>
            </a:r>
            <a:r>
              <a:rPr lang="en-US" altLang="zh-CN" sz="1800" b="1" dirty="0">
                <a:solidFill>
                  <a:schemeClr val="accent2">
                    <a:lumMod val="75000"/>
                  </a:schemeClr>
                </a:solidFill>
              </a:rPr>
              <a:t>FE0100+FE0240+FE0250+FE0340+FE0360</a:t>
            </a:r>
            <a:r>
              <a:rPr lang="zh-CN" altLang="en-US" sz="1800" b="1" dirty="0">
                <a:solidFill>
                  <a:schemeClr val="accent2">
                    <a:lumMod val="75000"/>
                  </a:schemeClr>
                </a:solidFill>
              </a:rPr>
              <a:t>）</a:t>
            </a:r>
            <a:r>
              <a:rPr lang="en-US" altLang="zh-CN" sz="1800" b="1" dirty="0">
                <a:solidFill>
                  <a:schemeClr val="accent2">
                    <a:lumMod val="75000"/>
                  </a:schemeClr>
                </a:solidFill>
              </a:rPr>
              <a:t>&gt;= </a:t>
            </a:r>
            <a:r>
              <a:rPr lang="zh-CN" altLang="en-US" sz="1800" b="1" dirty="0">
                <a:solidFill>
                  <a:schemeClr val="accent2">
                    <a:lumMod val="75000"/>
                  </a:schemeClr>
                </a:solidFill>
              </a:rPr>
              <a:t>科技活动的人员劳动报酬（</a:t>
            </a:r>
            <a:r>
              <a:rPr lang="en-US" altLang="zh-CN" sz="1800" b="1" dirty="0">
                <a:solidFill>
                  <a:schemeClr val="accent2">
                    <a:lumMod val="75000"/>
                  </a:schemeClr>
                </a:solidFill>
              </a:rPr>
              <a:t>FE1100</a:t>
            </a:r>
            <a:r>
              <a:rPr lang="zh-CN" altLang="en-US" sz="1800" b="1" dirty="0">
                <a:solidFill>
                  <a:schemeClr val="accent2">
                    <a:lumMod val="75000"/>
                  </a:schemeClr>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4688" y="623888"/>
            <a:ext cx="6589712" cy="601662"/>
          </a:xfrm>
        </p:spPr>
        <p:txBody>
          <a:bodyPr rtlCol="0">
            <a:normAutofit/>
          </a:bodyPr>
          <a:lstStyle/>
          <a:p>
            <a:pPr eaLnBrk="1" fontAlgn="auto" hangingPunct="1">
              <a:spcAft>
                <a:spcPts val="0"/>
              </a:spcAft>
              <a:defRPr/>
            </a:pPr>
            <a:r>
              <a:rPr lang="zh-CN" altLang="en-US" sz="2400" b="1" dirty="0">
                <a:solidFill>
                  <a:schemeClr val="accent3">
                    <a:lumMod val="75000"/>
                  </a:schemeClr>
                </a:solidFill>
                <a:latin typeface="微软雅黑" panose="020B0503020204020204" pitchFamily="34" charset="-122"/>
                <a:ea typeface="微软雅黑" panose="020B0503020204020204" pitchFamily="34" charset="-122"/>
              </a:rPr>
              <a:t>科技机构年报软件的</a:t>
            </a:r>
            <a:r>
              <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rPr>
              <a:t>改进（续</a:t>
            </a:r>
            <a:r>
              <a:rPr lang="en-US" altLang="zh-CN" sz="2400" b="1" dirty="0" smtClean="0">
                <a:solidFill>
                  <a:schemeClr val="accent3">
                    <a:lumMod val="75000"/>
                  </a:schemeClr>
                </a:solidFill>
                <a:latin typeface="微软雅黑" panose="020B0503020204020204" pitchFamily="34" charset="-122"/>
                <a:ea typeface="微软雅黑" panose="020B0503020204020204" pitchFamily="34" charset="-122"/>
              </a:rPr>
              <a:t>2</a:t>
            </a:r>
            <a:r>
              <a:rPr lang="zh-CN" altLang="en-US" sz="2400" b="1" dirty="0" smtClean="0">
                <a:solidFill>
                  <a:schemeClr val="accent3">
                    <a:lumMod val="75000"/>
                  </a:schemeClr>
                </a:solidFill>
                <a:latin typeface="微软雅黑" panose="020B0503020204020204" pitchFamily="34" charset="-122"/>
                <a:ea typeface="微软雅黑" panose="020B0503020204020204" pitchFamily="34" charset="-122"/>
              </a:rPr>
              <a:t>）</a:t>
            </a:r>
            <a:endParaRPr lang="zh-CN" altLang="en-US" sz="2400" dirty="0">
              <a:solidFill>
                <a:schemeClr val="tx1">
                  <a:lumMod val="85000"/>
                  <a:lumOff val="15000"/>
                </a:schemeClr>
              </a:solidFill>
            </a:endParaRPr>
          </a:p>
        </p:txBody>
      </p:sp>
      <p:sp>
        <p:nvSpPr>
          <p:cNvPr id="3" name="内容占位符 2"/>
          <p:cNvSpPr>
            <a:spLocks noGrp="1"/>
          </p:cNvSpPr>
          <p:nvPr>
            <p:ph idx="1"/>
          </p:nvPr>
        </p:nvSpPr>
        <p:spPr>
          <a:xfrm>
            <a:off x="1943100" y="1544638"/>
            <a:ext cx="6591300" cy="4794616"/>
          </a:xfrm>
        </p:spPr>
        <p:txBody>
          <a:bodyPr rtlCol="0">
            <a:normAutofit lnSpcReduction="10000"/>
          </a:bodyPr>
          <a:lstStyle/>
          <a:p>
            <a:pPr marL="457200" lvl="1" indent="-457200" eaLnBrk="1" fontAlgn="auto" hangingPunct="1">
              <a:spcAft>
                <a:spcPts val="0"/>
              </a:spcAft>
              <a:buFont typeface="+mj-ea"/>
              <a:buAutoNum type="circleNumDbPlain" startAt="3"/>
              <a:defRPr/>
            </a:pPr>
            <a:r>
              <a:rPr lang="zh-CN" altLang="en-US" sz="2000" b="1" dirty="0" smtClean="0">
                <a:solidFill>
                  <a:schemeClr val="accent4">
                    <a:lumMod val="50000"/>
                  </a:schemeClr>
                </a:solidFill>
              </a:rPr>
              <a:t>研究</a:t>
            </a:r>
            <a:r>
              <a:rPr lang="zh-CN" altLang="en-US" sz="2000" b="1" dirty="0">
                <a:solidFill>
                  <a:schemeClr val="accent4">
                    <a:lumMod val="50000"/>
                  </a:schemeClr>
                </a:solidFill>
              </a:rPr>
              <a:t>机构将两年变化情况中的人员总数检查放到了平衡检查中</a:t>
            </a:r>
          </a:p>
          <a:p>
            <a:pPr marL="0" lvl="1" indent="0" eaLnBrk="1" fontAlgn="auto" hangingPunct="1">
              <a:spcAft>
                <a:spcPts val="0"/>
              </a:spcAft>
              <a:buNone/>
              <a:defRPr/>
            </a:pPr>
            <a:r>
              <a:rPr lang="en-US" altLang="zh-CN" sz="1800" b="1" dirty="0">
                <a:solidFill>
                  <a:srgbClr val="00B0F0"/>
                </a:solidFill>
              </a:rPr>
              <a:t>(A01_5.PE1010-PB1000+PB2000)&lt;=NBJGA.</a:t>
            </a:r>
            <a:r>
              <a:rPr lang="zh-CN" altLang="en-US" sz="1800" b="1" dirty="0">
                <a:solidFill>
                  <a:srgbClr val="00B0F0"/>
                </a:solidFill>
              </a:rPr>
              <a:t>上年</a:t>
            </a:r>
            <a:r>
              <a:rPr lang="en-US" altLang="zh-CN" sz="1800" b="1" dirty="0">
                <a:solidFill>
                  <a:srgbClr val="00B0F0"/>
                </a:solidFill>
              </a:rPr>
              <a:t>PE1010*1.1 AND (A01_5.PE1010-PB1000+PB2000)&gt;=NBJGA.</a:t>
            </a:r>
            <a:r>
              <a:rPr lang="zh-CN" altLang="en-US" sz="1800" b="1" dirty="0">
                <a:solidFill>
                  <a:srgbClr val="00B0F0"/>
                </a:solidFill>
              </a:rPr>
              <a:t>上年</a:t>
            </a:r>
            <a:r>
              <a:rPr lang="en-US" altLang="zh-CN" sz="1800" b="1" dirty="0">
                <a:solidFill>
                  <a:srgbClr val="00B0F0"/>
                </a:solidFill>
              </a:rPr>
              <a:t>PE1010*0.9</a:t>
            </a:r>
          </a:p>
          <a:p>
            <a:pPr marL="400050" lvl="2" indent="0" eaLnBrk="1" fontAlgn="auto" hangingPunct="1">
              <a:spcAft>
                <a:spcPts val="0"/>
              </a:spcAft>
              <a:buNone/>
              <a:defRPr/>
            </a:pPr>
            <a:r>
              <a:rPr lang="zh-CN" altLang="en-US" sz="1800" b="1" dirty="0">
                <a:solidFill>
                  <a:schemeClr val="accent2">
                    <a:lumMod val="75000"/>
                  </a:schemeClr>
                </a:solidFill>
              </a:rPr>
              <a:t>当年从业人员（</a:t>
            </a:r>
            <a:r>
              <a:rPr lang="en-US" altLang="zh-CN" sz="1800" b="1" dirty="0">
                <a:solidFill>
                  <a:schemeClr val="accent2">
                    <a:lumMod val="75000"/>
                  </a:schemeClr>
                </a:solidFill>
              </a:rPr>
              <a:t>PE1010</a:t>
            </a:r>
            <a:r>
              <a:rPr lang="zh-CN" altLang="en-US" sz="1800" b="1" dirty="0">
                <a:solidFill>
                  <a:schemeClr val="accent2">
                    <a:lumMod val="75000"/>
                  </a:schemeClr>
                </a:solidFill>
              </a:rPr>
              <a:t>）</a:t>
            </a:r>
            <a:r>
              <a:rPr lang="en-US" altLang="zh-CN" sz="1800" b="1" dirty="0">
                <a:solidFill>
                  <a:schemeClr val="accent2">
                    <a:lumMod val="75000"/>
                  </a:schemeClr>
                </a:solidFill>
              </a:rPr>
              <a:t>- </a:t>
            </a:r>
            <a:r>
              <a:rPr lang="zh-CN" altLang="en-US" sz="1800" b="1" dirty="0">
                <a:solidFill>
                  <a:schemeClr val="accent2">
                    <a:lumMod val="75000"/>
                  </a:schemeClr>
                </a:solidFill>
              </a:rPr>
              <a:t>当年新增人员（</a:t>
            </a:r>
            <a:r>
              <a:rPr lang="en-US" altLang="zh-CN" sz="1800" b="1" dirty="0">
                <a:solidFill>
                  <a:schemeClr val="accent2">
                    <a:lumMod val="75000"/>
                  </a:schemeClr>
                </a:solidFill>
              </a:rPr>
              <a:t>PB1000</a:t>
            </a:r>
            <a:r>
              <a:rPr lang="zh-CN" altLang="en-US" sz="1800" b="1" dirty="0">
                <a:solidFill>
                  <a:schemeClr val="accent2">
                    <a:lumMod val="75000"/>
                  </a:schemeClr>
                </a:solidFill>
              </a:rPr>
              <a:t>）</a:t>
            </a:r>
            <a:r>
              <a:rPr lang="en-US" altLang="zh-CN" sz="1800" b="1" dirty="0">
                <a:solidFill>
                  <a:schemeClr val="accent2">
                    <a:lumMod val="75000"/>
                  </a:schemeClr>
                </a:solidFill>
              </a:rPr>
              <a:t>+ </a:t>
            </a:r>
            <a:r>
              <a:rPr lang="zh-CN" altLang="en-US" sz="1800" b="1" dirty="0">
                <a:solidFill>
                  <a:schemeClr val="accent2">
                    <a:lumMod val="75000"/>
                  </a:schemeClr>
                </a:solidFill>
              </a:rPr>
              <a:t>当年减少人员（</a:t>
            </a:r>
            <a:r>
              <a:rPr lang="en-US" altLang="zh-CN" sz="1800" b="1" dirty="0">
                <a:solidFill>
                  <a:schemeClr val="accent2">
                    <a:lumMod val="75000"/>
                  </a:schemeClr>
                </a:solidFill>
              </a:rPr>
              <a:t>PB2000</a:t>
            </a:r>
            <a:r>
              <a:rPr lang="zh-CN" altLang="en-US" sz="1800" b="1" dirty="0">
                <a:solidFill>
                  <a:schemeClr val="accent2">
                    <a:lumMod val="75000"/>
                  </a:schemeClr>
                </a:solidFill>
              </a:rPr>
              <a:t>） 应与上年的从业人员相差不大。</a:t>
            </a:r>
            <a:endParaRPr lang="zh-CN" altLang="zh-CN" sz="1800" b="1" dirty="0">
              <a:solidFill>
                <a:schemeClr val="accent2">
                  <a:lumMod val="75000"/>
                </a:schemeClr>
              </a:solidFill>
            </a:endParaRPr>
          </a:p>
          <a:p>
            <a:pPr marL="457200" lvl="1" indent="-457200" eaLnBrk="1" fontAlgn="auto" hangingPunct="1">
              <a:spcAft>
                <a:spcPts val="0"/>
              </a:spcAft>
              <a:buFont typeface="+mj-ea"/>
              <a:buAutoNum type="circleNumDbPlain" startAt="4"/>
              <a:defRPr/>
            </a:pPr>
            <a:r>
              <a:rPr lang="zh-CN" altLang="en-US" sz="2000" b="1" dirty="0" smtClean="0">
                <a:solidFill>
                  <a:schemeClr val="accent4">
                    <a:lumMod val="50000"/>
                  </a:schemeClr>
                </a:solidFill>
              </a:rPr>
              <a:t>县</a:t>
            </a:r>
            <a:r>
              <a:rPr lang="zh-CN" altLang="en-US" sz="2000" b="1" dirty="0">
                <a:solidFill>
                  <a:schemeClr val="accent4">
                    <a:lumMod val="50000"/>
                  </a:schemeClr>
                </a:solidFill>
              </a:rPr>
              <a:t>属机构增加对外科技服务量的检查</a:t>
            </a:r>
          </a:p>
          <a:p>
            <a:pPr marL="0" lvl="1" indent="0" eaLnBrk="1" fontAlgn="auto" hangingPunct="1">
              <a:spcAft>
                <a:spcPts val="0"/>
              </a:spcAft>
              <a:buNone/>
              <a:defRPr/>
            </a:pPr>
            <a:r>
              <a:rPr lang="en-US" altLang="zh-CN" sz="1800" b="1" dirty="0">
                <a:solidFill>
                  <a:srgbClr val="00B0F0"/>
                </a:solidFill>
              </a:rPr>
              <a:t>CT20&lt;=D01_5.PE1010</a:t>
            </a:r>
          </a:p>
          <a:p>
            <a:pPr marL="457200" lvl="1" indent="-457200" eaLnBrk="1" fontAlgn="auto" hangingPunct="1">
              <a:spcAft>
                <a:spcPts val="0"/>
              </a:spcAft>
              <a:buFont typeface="+mj-ea"/>
              <a:buAutoNum type="circleNumDbPlain" startAt="5"/>
              <a:defRPr/>
            </a:pPr>
            <a:r>
              <a:rPr lang="zh-CN" altLang="en-US" sz="2000" b="1" dirty="0" smtClean="0">
                <a:solidFill>
                  <a:schemeClr val="accent4">
                    <a:lumMod val="50000"/>
                  </a:schemeClr>
                </a:solidFill>
              </a:rPr>
              <a:t>县</a:t>
            </a:r>
            <a:r>
              <a:rPr lang="zh-CN" altLang="en-US" sz="2000" b="1" dirty="0">
                <a:solidFill>
                  <a:schemeClr val="accent4">
                    <a:lumMod val="50000"/>
                  </a:schemeClr>
                </a:solidFill>
              </a:rPr>
              <a:t>属机构增加人员费用的有关检查</a:t>
            </a:r>
          </a:p>
          <a:p>
            <a:pPr marL="0" lvl="1" indent="0" eaLnBrk="1" fontAlgn="auto" hangingPunct="1">
              <a:spcAft>
                <a:spcPts val="0"/>
              </a:spcAft>
              <a:buNone/>
              <a:defRPr/>
            </a:pPr>
            <a:r>
              <a:rPr lang="en-US" altLang="zh-CN" sz="1800" b="1" dirty="0">
                <a:solidFill>
                  <a:srgbClr val="00B0F0"/>
                </a:solidFill>
              </a:rPr>
              <a:t>FE0100+FE0250+FE0340+FE0360&gt;=FE1100</a:t>
            </a:r>
          </a:p>
          <a:p>
            <a:pPr marL="400050" lvl="2" indent="0" eaLnBrk="1" fontAlgn="auto" hangingPunct="1">
              <a:spcAft>
                <a:spcPts val="0"/>
              </a:spcAft>
              <a:buNone/>
              <a:defRPr/>
            </a:pPr>
            <a:r>
              <a:rPr lang="zh-CN" altLang="en-US" sz="1800" b="1" dirty="0">
                <a:solidFill>
                  <a:schemeClr val="accent2">
                    <a:lumMod val="75000"/>
                  </a:schemeClr>
                </a:solidFill>
              </a:rPr>
              <a:t>单位的工资福利支出</a:t>
            </a:r>
            <a:r>
              <a:rPr lang="en-US" altLang="zh-CN" sz="1800" b="1" dirty="0">
                <a:solidFill>
                  <a:schemeClr val="accent2">
                    <a:lumMod val="75000"/>
                  </a:schemeClr>
                </a:solidFill>
              </a:rPr>
              <a:t>(FE0100)+</a:t>
            </a:r>
            <a:r>
              <a:rPr lang="zh-CN" altLang="en-US" sz="1800" b="1" dirty="0">
                <a:solidFill>
                  <a:schemeClr val="accent2">
                    <a:lumMod val="75000"/>
                  </a:schemeClr>
                </a:solidFill>
              </a:rPr>
              <a:t>奖金</a:t>
            </a:r>
            <a:r>
              <a:rPr lang="en-US" altLang="zh-CN" sz="1800" b="1" dirty="0">
                <a:solidFill>
                  <a:schemeClr val="accent2">
                    <a:lumMod val="75000"/>
                  </a:schemeClr>
                </a:solidFill>
              </a:rPr>
              <a:t>(FE0250)+</a:t>
            </a:r>
            <a:r>
              <a:rPr lang="zh-CN" altLang="en-US" sz="1800" b="1" dirty="0">
                <a:solidFill>
                  <a:schemeClr val="accent2">
                    <a:lumMod val="75000"/>
                  </a:schemeClr>
                </a:solidFill>
              </a:rPr>
              <a:t>商品和劳务支出中的劳务费</a:t>
            </a:r>
            <a:r>
              <a:rPr lang="en-US" altLang="zh-CN" sz="1800" b="1" dirty="0">
                <a:solidFill>
                  <a:schemeClr val="accent2">
                    <a:lumMod val="75000"/>
                  </a:schemeClr>
                </a:solidFill>
              </a:rPr>
              <a:t>(E0340)+</a:t>
            </a:r>
            <a:r>
              <a:rPr lang="zh-CN" altLang="en-US" sz="1800" b="1" dirty="0">
                <a:solidFill>
                  <a:schemeClr val="accent2">
                    <a:lumMod val="75000"/>
                  </a:schemeClr>
                </a:solidFill>
              </a:rPr>
              <a:t>福利费</a:t>
            </a:r>
            <a:r>
              <a:rPr lang="en-US" altLang="zh-CN" sz="1800" b="1" dirty="0">
                <a:solidFill>
                  <a:schemeClr val="accent2">
                    <a:lumMod val="75000"/>
                  </a:schemeClr>
                </a:solidFill>
              </a:rPr>
              <a:t>(FE0360)&gt;= </a:t>
            </a:r>
            <a:r>
              <a:rPr lang="zh-CN" altLang="en-US" sz="1800" b="1" dirty="0">
                <a:solidFill>
                  <a:schemeClr val="accent2">
                    <a:lumMod val="75000"/>
                  </a:schemeClr>
                </a:solidFill>
              </a:rPr>
              <a:t>科技活动支出中的人员劳动报酬</a:t>
            </a:r>
            <a:r>
              <a:rPr lang="en-US" altLang="zh-CN" sz="1800" b="1" dirty="0">
                <a:solidFill>
                  <a:schemeClr val="accent2">
                    <a:lumMod val="75000"/>
                  </a:schemeClr>
                </a:solidFill>
              </a:rPr>
              <a:t>(FE1100)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86346" y="689791"/>
            <a:ext cx="6591300" cy="5447323"/>
          </a:xfrm>
        </p:spPr>
        <p:txBody>
          <a:bodyPr rtlCol="0">
            <a:normAutofit/>
          </a:bodyPr>
          <a:lstStyle/>
          <a:p>
            <a:pPr eaLnBrk="1" fontAlgn="auto" hangingPunct="1">
              <a:spcAft>
                <a:spcPts val="0"/>
              </a:spcAft>
              <a:buFont typeface="Wingdings 3" charset="2"/>
              <a:buChar char=""/>
              <a:defRPr/>
            </a:pP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国家科技</a:t>
            </a:r>
            <a:r>
              <a:rPr lang="zh-CN" altLang="zh-CN" sz="2000" b="1" dirty="0">
                <a:solidFill>
                  <a:schemeClr val="accent3">
                    <a:lumMod val="75000"/>
                  </a:schemeClr>
                </a:solidFill>
                <a:latin typeface="微软雅黑" panose="020B0503020204020204" pitchFamily="34" charset="-122"/>
                <a:ea typeface="微软雅黑" panose="020B0503020204020204" pitchFamily="34" charset="-122"/>
              </a:rPr>
              <a:t>计划</a:t>
            </a: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项目</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跟踪</a:t>
            </a: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调查系统</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的改进</a:t>
            </a:r>
            <a:endParaRPr lang="en-US" altLang="zh-CN" sz="2000" dirty="0" smtClean="0">
              <a:solidFill>
                <a:schemeClr val="accent3">
                  <a:lumMod val="75000"/>
                </a:schemeClr>
              </a:solidFill>
              <a:latin typeface="微软雅黑" panose="020B0503020204020204" pitchFamily="34" charset="-122"/>
              <a:ea typeface="微软雅黑" panose="020B0503020204020204" pitchFamily="34" charset="-122"/>
            </a:endParaRPr>
          </a:p>
          <a:p>
            <a:pPr marL="742950" lvl="2" indent="-342900" eaLnBrk="1" fontAlgn="auto" hangingPunct="1">
              <a:spcAft>
                <a:spcPts val="0"/>
              </a:spcAft>
              <a:buFont typeface="+mj-ea"/>
              <a:buAutoNum type="circleNumDbPlain"/>
              <a:defRPr/>
            </a:pPr>
            <a:r>
              <a:rPr lang="zh-CN" altLang="en-US" sz="1800" b="1" dirty="0" smtClean="0">
                <a:solidFill>
                  <a:schemeClr val="accent4">
                    <a:lumMod val="50000"/>
                  </a:schemeClr>
                </a:solidFill>
              </a:rPr>
              <a:t>系统</a:t>
            </a:r>
            <a:r>
              <a:rPr lang="zh-CN" altLang="en-US" sz="1800" b="1" dirty="0">
                <a:solidFill>
                  <a:schemeClr val="accent4">
                    <a:lumMod val="50000"/>
                  </a:schemeClr>
                </a:solidFill>
              </a:rPr>
              <a:t>启动后的主画面采用了</a:t>
            </a:r>
            <a:r>
              <a:rPr lang="en-US" altLang="zh-CN" sz="1800" b="1" dirty="0">
                <a:solidFill>
                  <a:schemeClr val="accent4">
                    <a:lumMod val="50000"/>
                  </a:schemeClr>
                </a:solidFill>
              </a:rPr>
              <a:t>windows 8</a:t>
            </a:r>
            <a:r>
              <a:rPr lang="zh-CN" altLang="en-US" sz="1800" b="1" dirty="0">
                <a:solidFill>
                  <a:schemeClr val="accent4">
                    <a:lumMod val="50000"/>
                  </a:schemeClr>
                </a:solidFill>
              </a:rPr>
              <a:t>以后版本的平板模式，布局稍有改动</a:t>
            </a:r>
            <a:r>
              <a:rPr lang="zh-CN" altLang="en-US" sz="1800" b="1" dirty="0" smtClean="0">
                <a:solidFill>
                  <a:schemeClr val="accent4">
                    <a:lumMod val="50000"/>
                  </a:schemeClr>
                </a:solidFill>
              </a:rPr>
              <a:t>。</a:t>
            </a:r>
            <a:endParaRPr lang="zh-CN" altLang="zh-CN" sz="1800" b="1" dirty="0">
              <a:solidFill>
                <a:schemeClr val="accent4">
                  <a:lumMod val="50000"/>
                </a:schemeClr>
              </a:solidFill>
            </a:endParaRPr>
          </a:p>
          <a:p>
            <a:pPr marL="742950" lvl="2" indent="-342900" eaLnBrk="1" fontAlgn="auto" hangingPunct="1">
              <a:spcAft>
                <a:spcPts val="0"/>
              </a:spcAft>
              <a:buFont typeface="+mj-ea"/>
              <a:buAutoNum type="circleNumDbPlain"/>
              <a:defRPr/>
            </a:pPr>
            <a:r>
              <a:rPr lang="zh-CN" altLang="en-US" sz="1800" b="1" dirty="0" smtClean="0">
                <a:solidFill>
                  <a:schemeClr val="accent4">
                    <a:lumMod val="50000"/>
                  </a:schemeClr>
                </a:solidFill>
              </a:rPr>
              <a:t>数据录入</a:t>
            </a:r>
            <a:r>
              <a:rPr lang="zh-CN" altLang="en-US" sz="1800" b="1" dirty="0">
                <a:solidFill>
                  <a:schemeClr val="accent4">
                    <a:lumMod val="50000"/>
                  </a:schemeClr>
                </a:solidFill>
              </a:rPr>
              <a:t>的主画面（列调查名单的画面），原来有</a:t>
            </a:r>
            <a:r>
              <a:rPr lang="en-US" altLang="zh-CN" sz="1800" b="1" dirty="0">
                <a:solidFill>
                  <a:schemeClr val="accent4">
                    <a:lumMod val="50000"/>
                  </a:schemeClr>
                </a:solidFill>
              </a:rPr>
              <a:t>2</a:t>
            </a:r>
            <a:r>
              <a:rPr lang="zh-CN" altLang="en-US" sz="1800" b="1" dirty="0">
                <a:solidFill>
                  <a:schemeClr val="accent4">
                    <a:lumMod val="50000"/>
                  </a:schemeClr>
                </a:solidFill>
              </a:rPr>
              <a:t>种形式（录入格式是</a:t>
            </a:r>
            <a:r>
              <a:rPr lang="en-US" altLang="zh-CN" sz="1800" b="1" dirty="0">
                <a:solidFill>
                  <a:schemeClr val="accent4">
                    <a:lumMod val="50000"/>
                  </a:schemeClr>
                </a:solidFill>
              </a:rPr>
              <a:t>Excel</a:t>
            </a:r>
            <a:r>
              <a:rPr lang="zh-CN" altLang="en-US" sz="1800" b="1" dirty="0">
                <a:solidFill>
                  <a:schemeClr val="accent4">
                    <a:lumMod val="50000"/>
                  </a:schemeClr>
                </a:solidFill>
              </a:rPr>
              <a:t>风格的是一种形式，录入格式是</a:t>
            </a:r>
            <a:r>
              <a:rPr lang="en-US" altLang="zh-CN" sz="1800" b="1" dirty="0">
                <a:solidFill>
                  <a:schemeClr val="accent4">
                    <a:lumMod val="50000"/>
                  </a:schemeClr>
                </a:solidFill>
              </a:rPr>
              <a:t>FoxPro</a:t>
            </a:r>
            <a:r>
              <a:rPr lang="zh-CN" altLang="en-US" sz="1800" b="1" dirty="0">
                <a:solidFill>
                  <a:schemeClr val="accent4">
                    <a:lumMod val="50000"/>
                  </a:schemeClr>
                </a:solidFill>
              </a:rPr>
              <a:t>风格的是另一种形式）。当调查名单数量比较多时（比如超过</a:t>
            </a:r>
            <a:r>
              <a:rPr lang="en-US" altLang="zh-CN" sz="1800" b="1" dirty="0">
                <a:solidFill>
                  <a:schemeClr val="accent4">
                    <a:lumMod val="50000"/>
                  </a:schemeClr>
                </a:solidFill>
              </a:rPr>
              <a:t>1000</a:t>
            </a:r>
            <a:r>
              <a:rPr lang="zh-CN" altLang="en-US" sz="1800" b="1" dirty="0">
                <a:solidFill>
                  <a:schemeClr val="accent4">
                    <a:lumMod val="50000"/>
                  </a:schemeClr>
                </a:solidFill>
              </a:rPr>
              <a:t>个），在选择了</a:t>
            </a:r>
            <a:r>
              <a:rPr lang="en-US" altLang="zh-CN" sz="1800" b="1" dirty="0">
                <a:solidFill>
                  <a:schemeClr val="accent4">
                    <a:lumMod val="50000"/>
                  </a:schemeClr>
                </a:solidFill>
              </a:rPr>
              <a:t>Excel</a:t>
            </a:r>
            <a:r>
              <a:rPr lang="zh-CN" altLang="en-US" sz="1800" b="1" dirty="0">
                <a:solidFill>
                  <a:schemeClr val="accent4">
                    <a:lumMod val="50000"/>
                  </a:schemeClr>
                </a:solidFill>
              </a:rPr>
              <a:t>录入风格后，显示名单的时间就比较长。新系统在使用者是“科技统计管理部门”时，改成只用一种方式显示调查名单，即还原</a:t>
            </a:r>
            <a:r>
              <a:rPr lang="en-US" altLang="zh-CN" sz="1800" b="1" dirty="0">
                <a:solidFill>
                  <a:schemeClr val="accent4">
                    <a:lumMod val="50000"/>
                  </a:schemeClr>
                </a:solidFill>
              </a:rPr>
              <a:t>2013</a:t>
            </a:r>
            <a:r>
              <a:rPr lang="zh-CN" altLang="en-US" sz="1800" b="1" dirty="0">
                <a:solidFill>
                  <a:schemeClr val="accent4">
                    <a:lumMod val="50000"/>
                  </a:schemeClr>
                </a:solidFill>
              </a:rPr>
              <a:t>年的风格，只是显示的栏目增加了“课题承担单位”一列。而使用者是“课题承担方”时（课题的数量不会那么多），调查名单的显示形式与数据录入界面的风格有关</a:t>
            </a:r>
            <a:r>
              <a:rPr lang="zh-CN" altLang="en-US" sz="1800" b="1" dirty="0" smtClean="0">
                <a:solidFill>
                  <a:schemeClr val="accent4">
                    <a:lumMod val="50000"/>
                  </a:schemeClr>
                </a:solidFill>
              </a:rPr>
              <a:t>。</a:t>
            </a:r>
            <a:endParaRPr lang="zh-CN" altLang="zh-CN" sz="1800" b="1" dirty="0">
              <a:solidFill>
                <a:schemeClr val="accent4">
                  <a:lumMod val="50000"/>
                </a:schemeClr>
              </a:solidFill>
            </a:endParaRPr>
          </a:p>
          <a:p>
            <a:pPr marL="742950" lvl="2" indent="-342900" eaLnBrk="1" fontAlgn="auto" hangingPunct="1">
              <a:spcAft>
                <a:spcPts val="0"/>
              </a:spcAft>
              <a:buFont typeface="+mj-ea"/>
              <a:buAutoNum type="circleNumDbPlain"/>
              <a:defRPr/>
            </a:pPr>
            <a:r>
              <a:rPr lang="zh-CN" altLang="en-US" sz="1800" b="1" dirty="0" smtClean="0">
                <a:solidFill>
                  <a:schemeClr val="accent4">
                    <a:lumMod val="50000"/>
                  </a:schemeClr>
                </a:solidFill>
              </a:rPr>
              <a:t>在</a:t>
            </a:r>
            <a:r>
              <a:rPr lang="zh-CN" altLang="en-US" sz="1800" b="1" dirty="0">
                <a:solidFill>
                  <a:schemeClr val="accent4">
                    <a:lumMod val="50000"/>
                  </a:schemeClr>
                </a:solidFill>
              </a:rPr>
              <a:t>“数据追加”功能中，点击“了解追加数据的情况”按钮，在窗口的右边会列出要追加数据的记录情况。如果还想进一步了解更详细的情况，鼠标双击某一行，则可以查看该表的所有详细信息</a:t>
            </a:r>
            <a:r>
              <a:rPr lang="zh-CN" altLang="en-US" sz="1800" b="1" dirty="0" smtClean="0">
                <a:solidFill>
                  <a:schemeClr val="accent4">
                    <a:lumMod val="50000"/>
                  </a:schemeClr>
                </a:solidFill>
              </a:rPr>
              <a:t>。</a:t>
            </a:r>
            <a:endParaRPr lang="zh-CN" altLang="zh-CN" sz="18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4688" y="623888"/>
            <a:ext cx="6589712" cy="463550"/>
          </a:xfrm>
        </p:spPr>
        <p:txBody>
          <a:bodyPr rtlCol="0">
            <a:normAutofit/>
          </a:bodyPr>
          <a:lstStyle/>
          <a:p>
            <a:pPr eaLnBrk="1" fontAlgn="auto" hangingPunct="1">
              <a:spcAft>
                <a:spcPts val="0"/>
              </a:spcAft>
              <a:defRPr/>
            </a:pP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国家科技</a:t>
            </a:r>
            <a:r>
              <a:rPr lang="zh-CN" altLang="zh-CN" sz="2000" b="1" dirty="0">
                <a:solidFill>
                  <a:schemeClr val="accent3">
                    <a:lumMod val="75000"/>
                  </a:schemeClr>
                </a:solidFill>
                <a:latin typeface="微软雅黑" panose="020B0503020204020204" pitchFamily="34" charset="-122"/>
                <a:ea typeface="微软雅黑" panose="020B0503020204020204" pitchFamily="34" charset="-122"/>
              </a:rPr>
              <a:t>计划</a:t>
            </a: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项目</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跟踪</a:t>
            </a: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调查系统</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的</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改进（续</a:t>
            </a:r>
            <a:r>
              <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rPr>
              <a:t>1</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a:t>
            </a:r>
            <a:endParaRPr lang="zh-CN" altLang="en-US" sz="200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43100" y="1276350"/>
            <a:ext cx="6591300" cy="5046663"/>
          </a:xfrm>
        </p:spPr>
        <p:txBody>
          <a:bodyPr rtlCol="0">
            <a:noAutofit/>
          </a:bodyPr>
          <a:lstStyle/>
          <a:p>
            <a:pPr marL="742950" lvl="2" indent="-342900" eaLnBrk="1" fontAlgn="auto" hangingPunct="1">
              <a:spcAft>
                <a:spcPts val="0"/>
              </a:spcAft>
              <a:buFont typeface="+mj-ea"/>
              <a:buAutoNum type="circleNumDbPlain" startAt="4"/>
              <a:defRPr/>
            </a:pPr>
            <a:r>
              <a:rPr lang="en-US" altLang="zh-CN" sz="1800" b="1" dirty="0" smtClean="0">
                <a:solidFill>
                  <a:schemeClr val="accent4">
                    <a:lumMod val="50000"/>
                  </a:schemeClr>
                </a:solidFill>
              </a:rPr>
              <a:t>4.3</a:t>
            </a:r>
            <a:r>
              <a:rPr lang="zh-CN" altLang="en-US" sz="1800" b="1" dirty="0">
                <a:solidFill>
                  <a:schemeClr val="accent4">
                    <a:lumMod val="50000"/>
                  </a:schemeClr>
                </a:solidFill>
              </a:rPr>
              <a:t>问中减排量都是万为单位，为了能填写较小的数值，这几项指标允许填一位小数</a:t>
            </a:r>
            <a:r>
              <a:rPr lang="zh-CN" altLang="en-US" sz="1800" b="1" dirty="0" smtClean="0">
                <a:solidFill>
                  <a:schemeClr val="accent4">
                    <a:lumMod val="50000"/>
                  </a:schemeClr>
                </a:solidFill>
              </a:rPr>
              <a:t>。</a:t>
            </a:r>
            <a:endParaRPr lang="zh-CN" altLang="zh-CN" sz="1800" b="1" dirty="0">
              <a:solidFill>
                <a:schemeClr val="accent4">
                  <a:lumMod val="50000"/>
                </a:schemeClr>
              </a:solidFill>
            </a:endParaRPr>
          </a:p>
          <a:p>
            <a:pPr marL="742950" lvl="2" indent="-342900" eaLnBrk="1" fontAlgn="auto" hangingPunct="1">
              <a:spcAft>
                <a:spcPts val="0"/>
              </a:spcAft>
              <a:buFont typeface="+mj-ea"/>
              <a:buAutoNum type="circleNumDbPlain" startAt="4"/>
              <a:defRPr/>
            </a:pPr>
            <a:r>
              <a:rPr lang="en-US" altLang="zh-CN" sz="1800" b="1" dirty="0" smtClean="0">
                <a:solidFill>
                  <a:schemeClr val="accent4">
                    <a:lumMod val="50000"/>
                  </a:schemeClr>
                </a:solidFill>
              </a:rPr>
              <a:t>“</a:t>
            </a:r>
            <a:r>
              <a:rPr lang="zh-CN" altLang="en-US" sz="1800" b="1" dirty="0">
                <a:solidFill>
                  <a:schemeClr val="accent4">
                    <a:lumMod val="50000"/>
                  </a:schemeClr>
                </a:solidFill>
              </a:rPr>
              <a:t>调查数据整理”中增加了一对多表中多余空记录的清理</a:t>
            </a:r>
            <a:r>
              <a:rPr lang="zh-CN" altLang="en-US" sz="1800" b="1" dirty="0" smtClean="0">
                <a:solidFill>
                  <a:schemeClr val="accent4">
                    <a:lumMod val="50000"/>
                  </a:schemeClr>
                </a:solidFill>
              </a:rPr>
              <a:t>。</a:t>
            </a:r>
            <a:endParaRPr lang="en-US" altLang="zh-CN" sz="1800" b="1" dirty="0" smtClean="0">
              <a:solidFill>
                <a:schemeClr val="accent4">
                  <a:lumMod val="50000"/>
                </a:schemeClr>
              </a:solidFill>
            </a:endParaRPr>
          </a:p>
          <a:p>
            <a:pPr marL="342900" lvl="1" indent="-342900" eaLnBrk="1" fontAlgn="auto" hangingPunct="1">
              <a:spcAft>
                <a:spcPts val="0"/>
              </a:spcAft>
              <a:buFont typeface="Wingdings 3" charset="2"/>
              <a:buChar char=""/>
              <a:defRPr/>
            </a:pP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修正</a:t>
            </a:r>
            <a:r>
              <a:rPr lang="en-US" altLang="zh-CN" sz="2000" b="1" dirty="0">
                <a:solidFill>
                  <a:schemeClr val="accent3">
                    <a:lumMod val="75000"/>
                  </a:schemeClr>
                </a:solidFill>
                <a:latin typeface="微软雅黑" panose="020B0503020204020204" pitchFamily="34" charset="-122"/>
                <a:ea typeface="微软雅黑" panose="020B0503020204020204" pitchFamily="34" charset="-122"/>
              </a:rPr>
              <a:t>/</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追加的平衡关系</a:t>
            </a:r>
            <a:endPar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endParaRPr>
          </a:p>
          <a:p>
            <a:pPr marL="742950" lvl="2" indent="-342900" eaLnBrk="1" fontAlgn="auto" hangingPunct="1">
              <a:spcAft>
                <a:spcPts val="0"/>
              </a:spcAft>
              <a:buFont typeface="+mj-ea"/>
              <a:buAutoNum type="circleNumDbPlain"/>
              <a:defRPr/>
            </a:pPr>
            <a:r>
              <a:rPr lang="en-US" altLang="zh-CN" sz="1800" b="1" dirty="0">
                <a:solidFill>
                  <a:srgbClr val="00B0F0"/>
                </a:solidFill>
              </a:rPr>
              <a:t>GD210&gt;=JH31PRO.</a:t>
            </a:r>
            <a:r>
              <a:rPr lang="zh-CN" altLang="en-US" sz="1800" b="1" dirty="0">
                <a:solidFill>
                  <a:srgbClr val="00B0F0"/>
                </a:solidFill>
              </a:rPr>
              <a:t>上年</a:t>
            </a:r>
            <a:r>
              <a:rPr lang="en-US" altLang="zh-CN" sz="1800" b="1" dirty="0">
                <a:solidFill>
                  <a:srgbClr val="00B0F0"/>
                </a:solidFill>
              </a:rPr>
              <a:t>GD210</a:t>
            </a:r>
          </a:p>
          <a:p>
            <a:pPr marL="400050" lvl="2" indent="0" eaLnBrk="1" fontAlgn="auto" hangingPunct="1">
              <a:spcAft>
                <a:spcPts val="0"/>
              </a:spcAft>
              <a:buNone/>
              <a:defRPr/>
            </a:pP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第</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4.2</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问，累计新增产值</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(GD210)&gt;=</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上年填报的</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GD210</a:t>
            </a:r>
          </a:p>
          <a:p>
            <a:pPr marL="742950" lvl="2" indent="-342900" eaLnBrk="1" fontAlgn="auto" hangingPunct="1">
              <a:spcAft>
                <a:spcPts val="0"/>
              </a:spcAft>
              <a:buFont typeface="+mj-ea"/>
              <a:buAutoNum type="circleNumDbPlain" startAt="2"/>
              <a:defRPr/>
            </a:pPr>
            <a:r>
              <a:rPr lang="en-US" altLang="zh-CN" sz="1800" b="1" dirty="0">
                <a:solidFill>
                  <a:srgbClr val="00B0F0"/>
                </a:solidFill>
              </a:rPr>
              <a:t>GD220&gt;=JH31PRO.</a:t>
            </a:r>
            <a:r>
              <a:rPr lang="zh-CN" altLang="en-US" sz="1800" b="1" dirty="0">
                <a:solidFill>
                  <a:srgbClr val="00B0F0"/>
                </a:solidFill>
              </a:rPr>
              <a:t>上年</a:t>
            </a:r>
            <a:r>
              <a:rPr lang="en-US" altLang="zh-CN" sz="1800" b="1" dirty="0">
                <a:solidFill>
                  <a:srgbClr val="00B0F0"/>
                </a:solidFill>
              </a:rPr>
              <a:t>GD220</a:t>
            </a:r>
          </a:p>
          <a:p>
            <a:pPr marL="400050" lvl="2" indent="0" eaLnBrk="1" fontAlgn="auto" hangingPunct="1">
              <a:spcAft>
                <a:spcPts val="0"/>
              </a:spcAft>
              <a:buNone/>
              <a:defRPr/>
            </a:pP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第</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4.2</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问，累计出口额</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(GD220)&gt;=</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上年填报的</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GD220</a:t>
            </a:r>
          </a:p>
          <a:p>
            <a:pPr marL="742950" lvl="2" indent="-342900" eaLnBrk="1" fontAlgn="auto" hangingPunct="1">
              <a:spcAft>
                <a:spcPts val="0"/>
              </a:spcAft>
              <a:buFont typeface="+mj-ea"/>
              <a:buAutoNum type="circleNumDbPlain" startAt="3"/>
              <a:defRPr/>
            </a:pPr>
            <a:r>
              <a:rPr lang="en-US" altLang="zh-CN" sz="1800" b="1" dirty="0">
                <a:solidFill>
                  <a:srgbClr val="00B0F0"/>
                </a:solidFill>
              </a:rPr>
              <a:t>GD240&gt;=JH31PRO.</a:t>
            </a:r>
            <a:r>
              <a:rPr lang="zh-CN" altLang="en-US" sz="1800" b="1" dirty="0">
                <a:solidFill>
                  <a:srgbClr val="00B0F0"/>
                </a:solidFill>
              </a:rPr>
              <a:t>上年</a:t>
            </a:r>
            <a:r>
              <a:rPr lang="en-US" altLang="zh-CN" sz="1800" b="1" dirty="0">
                <a:solidFill>
                  <a:srgbClr val="00B0F0"/>
                </a:solidFill>
              </a:rPr>
              <a:t>GD240</a:t>
            </a:r>
          </a:p>
          <a:p>
            <a:pPr marL="400050" lvl="2" indent="0" eaLnBrk="1" fontAlgn="auto" hangingPunct="1">
              <a:spcAft>
                <a:spcPts val="0"/>
              </a:spcAft>
              <a:buNone/>
              <a:defRPr/>
            </a:pP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第</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4.2</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问，累计实缴税金</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(GD240)&gt;=</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上年填报的</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GD240</a:t>
            </a:r>
          </a:p>
          <a:p>
            <a:pPr marL="742950" lvl="2" indent="-342900" eaLnBrk="1" fontAlgn="auto" hangingPunct="1">
              <a:spcAft>
                <a:spcPts val="0"/>
              </a:spcAft>
              <a:buFont typeface="+mj-ea"/>
              <a:buAutoNum type="circleNumDbPlain" startAt="4"/>
              <a:defRPr/>
            </a:pPr>
            <a:r>
              <a:rPr lang="en-US" altLang="zh-CN" sz="1800" b="1" dirty="0">
                <a:solidFill>
                  <a:srgbClr val="00B0F0"/>
                </a:solidFill>
              </a:rPr>
              <a:t>GD310&gt;=JH31PRO.</a:t>
            </a:r>
            <a:r>
              <a:rPr lang="zh-CN" altLang="en-US" sz="1800" b="1" dirty="0">
                <a:solidFill>
                  <a:srgbClr val="00B0F0"/>
                </a:solidFill>
              </a:rPr>
              <a:t>上年</a:t>
            </a:r>
            <a:r>
              <a:rPr lang="en-US" altLang="zh-CN" sz="1800" b="1" dirty="0">
                <a:solidFill>
                  <a:srgbClr val="00B0F0"/>
                </a:solidFill>
              </a:rPr>
              <a:t>GD310</a:t>
            </a:r>
          </a:p>
          <a:p>
            <a:pPr marL="400050" lvl="2" indent="0" eaLnBrk="1" fontAlgn="auto" hangingPunct="1">
              <a:spcAft>
                <a:spcPts val="0"/>
              </a:spcAft>
              <a:buNone/>
              <a:defRPr/>
            </a:pP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第</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4.3</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问，累计减排废气</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(GD310)&gt;=</a:t>
            </a:r>
            <a:r>
              <a:rPr lang="zh-CN" altLang="en-US" sz="1800" b="1" dirty="0">
                <a:solidFill>
                  <a:schemeClr val="accent3">
                    <a:lumMod val="75000"/>
                  </a:schemeClr>
                </a:solidFill>
                <a:latin typeface="微软雅黑" panose="020B0503020204020204" pitchFamily="34" charset="-122"/>
                <a:ea typeface="微软雅黑" panose="020B0503020204020204" pitchFamily="34" charset="-122"/>
              </a:rPr>
              <a:t>上年填报的</a:t>
            </a:r>
            <a:r>
              <a:rPr lang="en-US" altLang="zh-CN" sz="1800" b="1" dirty="0">
                <a:solidFill>
                  <a:schemeClr val="accent3">
                    <a:lumMod val="75000"/>
                  </a:schemeClr>
                </a:solidFill>
                <a:latin typeface="微软雅黑" panose="020B0503020204020204" pitchFamily="34" charset="-122"/>
                <a:ea typeface="微软雅黑" panose="020B0503020204020204" pitchFamily="34" charset="-122"/>
              </a:rPr>
              <a:t>GD310</a:t>
            </a:r>
          </a:p>
          <a:p>
            <a:pPr marL="742950" lvl="2" indent="-342900" eaLnBrk="1" fontAlgn="auto" hangingPunct="1">
              <a:spcAft>
                <a:spcPts val="0"/>
              </a:spcAft>
              <a:buFont typeface="+mj-ea"/>
              <a:buAutoNum type="circleNumDbPlain"/>
              <a:defRPr/>
            </a:pPr>
            <a:endParaRPr lang="zh-CN" altLang="zh-CN" sz="1800" b="1" dirty="0">
              <a:solidFill>
                <a:schemeClr val="accent3">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4688" y="623888"/>
            <a:ext cx="6589712" cy="463550"/>
          </a:xfrm>
        </p:spPr>
        <p:txBody>
          <a:bodyPr rtlCol="0">
            <a:normAutofit/>
          </a:bodyPr>
          <a:lstStyle/>
          <a:p>
            <a:pPr eaLnBrk="1" fontAlgn="auto" hangingPunct="1">
              <a:spcAft>
                <a:spcPts val="0"/>
              </a:spcAft>
              <a:defRPr/>
            </a:pP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国家科技</a:t>
            </a:r>
            <a:r>
              <a:rPr lang="zh-CN" altLang="zh-CN" sz="2000" b="1" dirty="0">
                <a:solidFill>
                  <a:schemeClr val="accent3">
                    <a:lumMod val="75000"/>
                  </a:schemeClr>
                </a:solidFill>
                <a:latin typeface="微软雅黑" panose="020B0503020204020204" pitchFamily="34" charset="-122"/>
                <a:ea typeface="微软雅黑" panose="020B0503020204020204" pitchFamily="34" charset="-122"/>
              </a:rPr>
              <a:t>计划</a:t>
            </a: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项目</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跟踪</a:t>
            </a:r>
            <a:r>
              <a:rPr lang="zh-CN" altLang="zh-CN" sz="2000" b="1" dirty="0" smtClean="0">
                <a:solidFill>
                  <a:schemeClr val="accent3">
                    <a:lumMod val="75000"/>
                  </a:schemeClr>
                </a:solidFill>
                <a:latin typeface="微软雅黑" panose="020B0503020204020204" pitchFamily="34" charset="-122"/>
                <a:ea typeface="微软雅黑" panose="020B0503020204020204" pitchFamily="34" charset="-122"/>
              </a:rPr>
              <a:t>调查系统</a:t>
            </a:r>
            <a:r>
              <a:rPr lang="zh-CN" altLang="en-US" sz="2000" b="1" dirty="0">
                <a:solidFill>
                  <a:schemeClr val="accent3">
                    <a:lumMod val="75000"/>
                  </a:schemeClr>
                </a:solidFill>
                <a:latin typeface="微软雅黑" panose="020B0503020204020204" pitchFamily="34" charset="-122"/>
                <a:ea typeface="微软雅黑" panose="020B0503020204020204" pitchFamily="34" charset="-122"/>
              </a:rPr>
              <a:t>的</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改进（续</a:t>
            </a:r>
            <a:r>
              <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rPr>
              <a:t>2</a:t>
            </a:r>
            <a:r>
              <a:rPr lang="zh-CN" altLang="en-US" sz="2000" b="1" dirty="0" smtClean="0">
                <a:solidFill>
                  <a:schemeClr val="accent3">
                    <a:lumMod val="75000"/>
                  </a:schemeClr>
                </a:solidFill>
                <a:latin typeface="微软雅黑" panose="020B0503020204020204" pitchFamily="34" charset="-122"/>
                <a:ea typeface="微软雅黑" panose="020B0503020204020204" pitchFamily="34" charset="-122"/>
              </a:rPr>
              <a:t>）</a:t>
            </a:r>
            <a:endParaRPr lang="zh-CN" altLang="en-US" sz="200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43100" y="1276350"/>
            <a:ext cx="6591300" cy="5046663"/>
          </a:xfrm>
        </p:spPr>
        <p:txBody>
          <a:bodyPr rtlCol="0">
            <a:noAutofit/>
          </a:bodyPr>
          <a:lstStyle/>
          <a:p>
            <a:pPr marL="742950" lvl="2" indent="-342900" eaLnBrk="1" fontAlgn="auto" hangingPunct="1">
              <a:spcAft>
                <a:spcPts val="0"/>
              </a:spcAft>
              <a:buFont typeface="+mj-ea"/>
              <a:buAutoNum type="circleNumDbPlain" startAt="5"/>
              <a:defRPr/>
            </a:pPr>
            <a:r>
              <a:rPr lang="en-US" altLang="zh-CN" sz="1800" b="1" dirty="0">
                <a:solidFill>
                  <a:srgbClr val="00B0F0"/>
                </a:solidFill>
              </a:rPr>
              <a:t>GD320&gt;=JH31PRO.</a:t>
            </a:r>
            <a:r>
              <a:rPr lang="zh-CN" altLang="en-US" sz="1800" b="1" dirty="0">
                <a:solidFill>
                  <a:srgbClr val="00B0F0"/>
                </a:solidFill>
              </a:rPr>
              <a:t>上年</a:t>
            </a:r>
            <a:r>
              <a:rPr lang="en-US" altLang="zh-CN" sz="1800" b="1" dirty="0">
                <a:solidFill>
                  <a:srgbClr val="00B0F0"/>
                </a:solidFill>
              </a:rPr>
              <a:t>GD320</a:t>
            </a:r>
          </a:p>
          <a:p>
            <a:pPr marL="400050" lvl="2" indent="0" eaLnBrk="1" fontAlgn="auto" hangingPunct="1">
              <a:spcAft>
                <a:spcPts val="0"/>
              </a:spcAft>
              <a:buNone/>
              <a:defRPr/>
            </a:pPr>
            <a:r>
              <a:rPr lang="zh-CN" altLang="en-US" sz="1800" b="1" dirty="0">
                <a:solidFill>
                  <a:schemeClr val="accent4">
                    <a:lumMod val="50000"/>
                  </a:schemeClr>
                </a:solidFill>
              </a:rPr>
              <a:t>第</a:t>
            </a:r>
            <a:r>
              <a:rPr lang="en-US" altLang="zh-CN" sz="1800" b="1" dirty="0">
                <a:solidFill>
                  <a:schemeClr val="accent4">
                    <a:lumMod val="50000"/>
                  </a:schemeClr>
                </a:solidFill>
              </a:rPr>
              <a:t>4.3</a:t>
            </a:r>
            <a:r>
              <a:rPr lang="zh-CN" altLang="en-US" sz="1800" b="1" dirty="0">
                <a:solidFill>
                  <a:schemeClr val="accent4">
                    <a:lumMod val="50000"/>
                  </a:schemeClr>
                </a:solidFill>
              </a:rPr>
              <a:t>问，累计减排废水</a:t>
            </a:r>
            <a:r>
              <a:rPr lang="en-US" altLang="zh-CN" sz="1800" b="1" dirty="0">
                <a:solidFill>
                  <a:schemeClr val="accent4">
                    <a:lumMod val="50000"/>
                  </a:schemeClr>
                </a:solidFill>
              </a:rPr>
              <a:t>(GD320)&gt;=</a:t>
            </a:r>
            <a:r>
              <a:rPr lang="zh-CN" altLang="en-US" sz="1800" b="1" dirty="0">
                <a:solidFill>
                  <a:schemeClr val="accent4">
                    <a:lumMod val="50000"/>
                  </a:schemeClr>
                </a:solidFill>
              </a:rPr>
              <a:t>上年填报的</a:t>
            </a:r>
            <a:r>
              <a:rPr lang="en-US" altLang="zh-CN" sz="1800" b="1" dirty="0">
                <a:solidFill>
                  <a:schemeClr val="accent4">
                    <a:lumMod val="50000"/>
                  </a:schemeClr>
                </a:solidFill>
              </a:rPr>
              <a:t>GD320</a:t>
            </a:r>
          </a:p>
          <a:p>
            <a:pPr marL="742950" lvl="2" indent="-342900" eaLnBrk="1" fontAlgn="auto" hangingPunct="1">
              <a:spcAft>
                <a:spcPts val="0"/>
              </a:spcAft>
              <a:buFont typeface="+mj-ea"/>
              <a:buAutoNum type="circleNumDbPlain" startAt="5"/>
              <a:defRPr/>
            </a:pPr>
            <a:r>
              <a:rPr lang="en-US" altLang="zh-CN" sz="1800" b="1" dirty="0">
                <a:solidFill>
                  <a:srgbClr val="00B0F0"/>
                </a:solidFill>
              </a:rPr>
              <a:t>GD330&gt;=JH31PRO.</a:t>
            </a:r>
            <a:r>
              <a:rPr lang="zh-CN" altLang="en-US" sz="1800" b="1" dirty="0">
                <a:solidFill>
                  <a:srgbClr val="00B0F0"/>
                </a:solidFill>
              </a:rPr>
              <a:t>上年</a:t>
            </a:r>
            <a:r>
              <a:rPr lang="en-US" altLang="zh-CN" sz="1800" b="1" dirty="0">
                <a:solidFill>
                  <a:srgbClr val="00B0F0"/>
                </a:solidFill>
              </a:rPr>
              <a:t>GD330</a:t>
            </a:r>
          </a:p>
          <a:p>
            <a:pPr marL="400050" lvl="2" indent="0" eaLnBrk="1" fontAlgn="auto" hangingPunct="1">
              <a:spcAft>
                <a:spcPts val="0"/>
              </a:spcAft>
              <a:buNone/>
              <a:defRPr/>
            </a:pPr>
            <a:r>
              <a:rPr lang="zh-CN" altLang="en-US" sz="1800" b="1" dirty="0">
                <a:solidFill>
                  <a:schemeClr val="accent4">
                    <a:lumMod val="50000"/>
                  </a:schemeClr>
                </a:solidFill>
              </a:rPr>
              <a:t>第</a:t>
            </a:r>
            <a:r>
              <a:rPr lang="en-US" altLang="zh-CN" sz="1800" b="1" dirty="0">
                <a:solidFill>
                  <a:schemeClr val="accent4">
                    <a:lumMod val="50000"/>
                  </a:schemeClr>
                </a:solidFill>
              </a:rPr>
              <a:t>4.3</a:t>
            </a:r>
            <a:r>
              <a:rPr lang="zh-CN" altLang="en-US" sz="1800" b="1" dirty="0">
                <a:solidFill>
                  <a:schemeClr val="accent4">
                    <a:lumMod val="50000"/>
                  </a:schemeClr>
                </a:solidFill>
              </a:rPr>
              <a:t>问，累计减排废物</a:t>
            </a:r>
            <a:r>
              <a:rPr lang="en-US" altLang="zh-CN" sz="1800" b="1" dirty="0">
                <a:solidFill>
                  <a:schemeClr val="accent4">
                    <a:lumMod val="50000"/>
                  </a:schemeClr>
                </a:solidFill>
              </a:rPr>
              <a:t>(GD330)&gt;=</a:t>
            </a:r>
            <a:r>
              <a:rPr lang="zh-CN" altLang="en-US" sz="1800" b="1" dirty="0">
                <a:solidFill>
                  <a:schemeClr val="accent4">
                    <a:lumMod val="50000"/>
                  </a:schemeClr>
                </a:solidFill>
              </a:rPr>
              <a:t>上年填报的</a:t>
            </a:r>
            <a:r>
              <a:rPr lang="en-US" altLang="zh-CN" sz="1800" b="1" dirty="0">
                <a:solidFill>
                  <a:schemeClr val="accent4">
                    <a:lumMod val="50000"/>
                  </a:schemeClr>
                </a:solidFill>
              </a:rPr>
              <a:t>GD330</a:t>
            </a:r>
          </a:p>
          <a:p>
            <a:pPr marL="742950" lvl="2" indent="-342900" eaLnBrk="1" fontAlgn="auto" hangingPunct="1">
              <a:spcAft>
                <a:spcPts val="0"/>
              </a:spcAft>
              <a:buFont typeface="+mj-ea"/>
              <a:buAutoNum type="circleNumDbPlain" startAt="5"/>
              <a:defRPr/>
            </a:pPr>
            <a:r>
              <a:rPr lang="en-US" altLang="zh-CN" sz="1800" b="1" dirty="0">
                <a:solidFill>
                  <a:srgbClr val="00B0F0"/>
                </a:solidFill>
              </a:rPr>
              <a:t>GD340&gt;=JH31PRO.</a:t>
            </a:r>
            <a:r>
              <a:rPr lang="zh-CN" altLang="en-US" sz="1800" b="1" dirty="0">
                <a:solidFill>
                  <a:srgbClr val="00B0F0"/>
                </a:solidFill>
              </a:rPr>
              <a:t>上年</a:t>
            </a:r>
            <a:r>
              <a:rPr lang="en-US" altLang="zh-CN" sz="1800" b="1" dirty="0">
                <a:solidFill>
                  <a:srgbClr val="00B0F0"/>
                </a:solidFill>
              </a:rPr>
              <a:t>GD340</a:t>
            </a:r>
          </a:p>
          <a:p>
            <a:pPr marL="400050" lvl="2" indent="0" eaLnBrk="1" fontAlgn="auto" hangingPunct="1">
              <a:spcAft>
                <a:spcPts val="0"/>
              </a:spcAft>
              <a:buNone/>
              <a:defRPr/>
            </a:pPr>
            <a:r>
              <a:rPr lang="zh-CN" altLang="en-US" sz="1800" b="1" dirty="0">
                <a:solidFill>
                  <a:schemeClr val="accent4">
                    <a:lumMod val="50000"/>
                  </a:schemeClr>
                </a:solidFill>
              </a:rPr>
              <a:t>第</a:t>
            </a:r>
            <a:r>
              <a:rPr lang="en-US" altLang="zh-CN" sz="1800" b="1" dirty="0">
                <a:solidFill>
                  <a:schemeClr val="accent4">
                    <a:lumMod val="50000"/>
                  </a:schemeClr>
                </a:solidFill>
              </a:rPr>
              <a:t>4.3</a:t>
            </a:r>
            <a:r>
              <a:rPr lang="zh-CN" altLang="en-US" sz="1800" b="1" dirty="0">
                <a:solidFill>
                  <a:schemeClr val="accent4">
                    <a:lumMod val="50000"/>
                  </a:schemeClr>
                </a:solidFill>
              </a:rPr>
              <a:t>问，累计节水</a:t>
            </a:r>
            <a:r>
              <a:rPr lang="en-US" altLang="zh-CN" sz="1800" b="1" dirty="0">
                <a:solidFill>
                  <a:schemeClr val="accent4">
                    <a:lumMod val="50000"/>
                  </a:schemeClr>
                </a:solidFill>
              </a:rPr>
              <a:t>(GD340)&gt;=</a:t>
            </a:r>
            <a:r>
              <a:rPr lang="zh-CN" altLang="en-US" sz="1800" b="1" dirty="0">
                <a:solidFill>
                  <a:schemeClr val="accent4">
                    <a:lumMod val="50000"/>
                  </a:schemeClr>
                </a:solidFill>
              </a:rPr>
              <a:t>上年填报的</a:t>
            </a:r>
            <a:r>
              <a:rPr lang="en-US" altLang="zh-CN" sz="1800" b="1" dirty="0">
                <a:solidFill>
                  <a:schemeClr val="accent4">
                    <a:lumMod val="50000"/>
                  </a:schemeClr>
                </a:solidFill>
              </a:rPr>
              <a:t>GD340</a:t>
            </a:r>
          </a:p>
          <a:p>
            <a:pPr marL="742950" lvl="2" indent="-342900" eaLnBrk="1" fontAlgn="auto" hangingPunct="1">
              <a:spcAft>
                <a:spcPts val="0"/>
              </a:spcAft>
              <a:buFont typeface="+mj-ea"/>
              <a:buAutoNum type="circleNumDbPlain" startAt="5"/>
              <a:defRPr/>
            </a:pPr>
            <a:r>
              <a:rPr lang="en-US" altLang="zh-CN" sz="1800" b="1" dirty="0">
                <a:solidFill>
                  <a:srgbClr val="00B0F0"/>
                </a:solidFill>
              </a:rPr>
              <a:t>GD350&gt;=JH31PRO.</a:t>
            </a:r>
            <a:r>
              <a:rPr lang="zh-CN" altLang="en-US" sz="1800" b="1" dirty="0">
                <a:solidFill>
                  <a:srgbClr val="00B0F0"/>
                </a:solidFill>
              </a:rPr>
              <a:t>上年</a:t>
            </a:r>
            <a:r>
              <a:rPr lang="en-US" altLang="zh-CN" sz="1800" b="1" dirty="0">
                <a:solidFill>
                  <a:srgbClr val="00B0F0"/>
                </a:solidFill>
              </a:rPr>
              <a:t>GD350</a:t>
            </a:r>
          </a:p>
          <a:p>
            <a:pPr marL="400050" lvl="2" indent="0" eaLnBrk="1" fontAlgn="auto" hangingPunct="1">
              <a:spcAft>
                <a:spcPts val="0"/>
              </a:spcAft>
              <a:buNone/>
              <a:defRPr/>
            </a:pPr>
            <a:r>
              <a:rPr lang="zh-CN" altLang="en-US" sz="1800" b="1" dirty="0">
                <a:solidFill>
                  <a:schemeClr val="accent4">
                    <a:lumMod val="50000"/>
                  </a:schemeClr>
                </a:solidFill>
              </a:rPr>
              <a:t>第</a:t>
            </a:r>
            <a:r>
              <a:rPr lang="en-US" altLang="zh-CN" sz="1800" b="1" dirty="0">
                <a:solidFill>
                  <a:schemeClr val="accent4">
                    <a:lumMod val="50000"/>
                  </a:schemeClr>
                </a:solidFill>
              </a:rPr>
              <a:t>4.3</a:t>
            </a:r>
            <a:r>
              <a:rPr lang="zh-CN" altLang="en-US" sz="1800" b="1" dirty="0">
                <a:solidFill>
                  <a:schemeClr val="accent4">
                    <a:lumMod val="50000"/>
                  </a:schemeClr>
                </a:solidFill>
              </a:rPr>
              <a:t>问，累计节约电、煤、油、气折算标煤</a:t>
            </a:r>
            <a:r>
              <a:rPr lang="en-US" altLang="zh-CN" sz="1800" b="1" dirty="0">
                <a:solidFill>
                  <a:schemeClr val="accent4">
                    <a:lumMod val="50000"/>
                  </a:schemeClr>
                </a:solidFill>
              </a:rPr>
              <a:t>(GD350)&gt;=</a:t>
            </a:r>
            <a:r>
              <a:rPr lang="zh-CN" altLang="en-US" sz="1800" b="1" dirty="0">
                <a:solidFill>
                  <a:schemeClr val="accent4">
                    <a:lumMod val="50000"/>
                  </a:schemeClr>
                </a:solidFill>
              </a:rPr>
              <a:t>上年填报的</a:t>
            </a:r>
            <a:r>
              <a:rPr lang="en-US" altLang="zh-CN" sz="1800" b="1" dirty="0">
                <a:solidFill>
                  <a:schemeClr val="accent4">
                    <a:lumMod val="50000"/>
                  </a:schemeClr>
                </a:solidFill>
              </a:rPr>
              <a:t>GD350</a:t>
            </a:r>
          </a:p>
        </p:txBody>
      </p:sp>
    </p:spTree>
    <p:extLst>
      <p:ext uri="{BB962C8B-B14F-4D97-AF65-F5344CB8AC3E}">
        <p14:creationId xmlns:p14="http://schemas.microsoft.com/office/powerpoint/2010/main" val="1063260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pPr eaLnBrk="1" hangingPunct="1"/>
            <a:r>
              <a:rPr lang="zh-CN" altLang="en-US" b="1" dirty="0" smtClean="0">
                <a:solidFill>
                  <a:srgbClr val="643E25"/>
                </a:solidFill>
                <a:latin typeface="微软雅黑" pitchFamily="34" charset="-122"/>
                <a:ea typeface="微软雅黑" pitchFamily="34" charset="-122"/>
              </a:rPr>
              <a:t>三、使用中的注意事项</a:t>
            </a:r>
          </a:p>
        </p:txBody>
      </p:sp>
      <p:pic>
        <p:nvPicPr>
          <p:cNvPr id="45058" name="Picture 4"/>
          <p:cNvPicPr>
            <a:picLocks noChangeAspect="1" noChangeArrowheads="1"/>
          </p:cNvPicPr>
          <p:nvPr/>
        </p:nvPicPr>
        <p:blipFill>
          <a:blip r:embed="rId2"/>
          <a:srcRect/>
          <a:stretch>
            <a:fillRect/>
          </a:stretch>
        </p:blipFill>
        <p:spPr bwMode="auto">
          <a:xfrm>
            <a:off x="3311525" y="2274888"/>
            <a:ext cx="2870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内容占位符 2"/>
          <p:cNvSpPr>
            <a:spLocks noGrp="1"/>
          </p:cNvSpPr>
          <p:nvPr>
            <p:ph idx="1"/>
          </p:nvPr>
        </p:nvSpPr>
        <p:spPr>
          <a:xfrm>
            <a:off x="1925515" y="647823"/>
            <a:ext cx="6591300" cy="5876070"/>
          </a:xfrm>
        </p:spPr>
        <p:txBody>
          <a:bodyPr/>
          <a:lstStyle/>
          <a:p>
            <a:pPr eaLnBrk="1" hangingPunct="1"/>
            <a:r>
              <a:rPr lang="zh-CN" altLang="en-US" sz="2000" b="1" dirty="0" smtClean="0">
                <a:solidFill>
                  <a:srgbClr val="5A4324"/>
                </a:solidFill>
              </a:rPr>
              <a:t>在录入画面中删除某个机构的名单后，不能接着马上追加该机构的清单，如果发现删除错了，得先退出录入画面，然后再次进入录入画面才能追加该机构清单（计划调查系统也是如此）。 </a:t>
            </a:r>
          </a:p>
          <a:p>
            <a:pPr eaLnBrk="1" hangingPunct="1"/>
            <a:r>
              <a:rPr lang="zh-CN" altLang="en-US" sz="2000" b="1" dirty="0" smtClean="0">
                <a:solidFill>
                  <a:srgbClr val="5A4324"/>
                </a:solidFill>
              </a:rPr>
              <a:t>建议计算机的屏幕设置为</a:t>
            </a:r>
            <a:r>
              <a:rPr lang="en-US" altLang="zh-CN" sz="2000" b="1" dirty="0" smtClean="0">
                <a:solidFill>
                  <a:srgbClr val="5A4324"/>
                </a:solidFill>
              </a:rPr>
              <a:t>1024×768</a:t>
            </a:r>
            <a:r>
              <a:rPr lang="zh-CN" altLang="en-US" sz="2000" b="1" dirty="0" smtClean="0">
                <a:solidFill>
                  <a:srgbClr val="5A4324"/>
                </a:solidFill>
              </a:rPr>
              <a:t>及其以上的分辩率，如果设为</a:t>
            </a:r>
            <a:r>
              <a:rPr lang="en-US" altLang="zh-CN" sz="2000" b="1" dirty="0" smtClean="0">
                <a:solidFill>
                  <a:srgbClr val="5A4324"/>
                </a:solidFill>
              </a:rPr>
              <a:t>800×600</a:t>
            </a:r>
            <a:r>
              <a:rPr lang="zh-CN" altLang="en-US" sz="2000" b="1" dirty="0" smtClean="0">
                <a:solidFill>
                  <a:srgbClr val="5A4324"/>
                </a:solidFill>
              </a:rPr>
              <a:t>的分辩率，有些画面屏幕可能显示不下。这样会影响操作。 </a:t>
            </a:r>
          </a:p>
          <a:p>
            <a:pPr eaLnBrk="1" hangingPunct="1"/>
            <a:r>
              <a:rPr lang="zh-CN" altLang="en-US" sz="2000" b="1" dirty="0" smtClean="0">
                <a:solidFill>
                  <a:srgbClr val="5A4324"/>
                </a:solidFill>
              </a:rPr>
              <a:t>备份的数据是自由表，系统中的数据是数据库中的表，两者的性质是不同的。为了防止将备份的数据直接复制到系统中的数据目录中，系统将备份的数据文件名加了年份号。因此，直接拷贝备份数据到系统的数据目录下是达不到恢复数据的功能。 </a:t>
            </a:r>
          </a:p>
          <a:p>
            <a:pPr eaLnBrk="1" hangingPunct="1"/>
            <a:endParaRPr lang="zh-CN" altLang="en-US" sz="2000" b="1" dirty="0" smtClean="0">
              <a:solidFill>
                <a:srgbClr val="5A4324"/>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6213" y="747713"/>
            <a:ext cx="7113587" cy="492125"/>
          </a:xfrm>
        </p:spPr>
        <p:txBody>
          <a:bodyPr rtlCol="0">
            <a:normAutofit fontScale="90000"/>
          </a:bodyPr>
          <a:lstStyle/>
          <a:p>
            <a:pPr eaLnBrk="1" fontAlgn="auto" hangingPunct="1">
              <a:spcAft>
                <a:spcPts val="0"/>
              </a:spcAft>
              <a:defRPr/>
            </a:pPr>
            <a:r>
              <a:rPr lang="zh-CN" altLang="en-US" b="1" dirty="0" smtClean="0">
                <a:solidFill>
                  <a:schemeClr val="accent3">
                    <a:lumMod val="75000"/>
                  </a:schemeClr>
                </a:solidFill>
                <a:latin typeface="微软雅黑" panose="020B0503020204020204" pitchFamily="34" charset="-122"/>
                <a:ea typeface="微软雅黑" panose="020B0503020204020204" pitchFamily="34" charset="-122"/>
              </a:rPr>
              <a:t>（一）“机构年报系统”</a:t>
            </a:r>
            <a:r>
              <a:rPr lang="zh-CN" altLang="en-US" b="1" dirty="0">
                <a:solidFill>
                  <a:schemeClr val="accent3">
                    <a:lumMod val="75000"/>
                  </a:schemeClr>
                </a:solidFill>
                <a:latin typeface="微软雅黑" panose="020B0503020204020204" pitchFamily="34" charset="-122"/>
                <a:ea typeface="微软雅黑" panose="020B0503020204020204" pitchFamily="34" charset="-122"/>
              </a:rPr>
              <a:t>系统</a:t>
            </a:r>
            <a:r>
              <a:rPr lang="zh-CN" altLang="en-US" b="1" dirty="0" smtClean="0">
                <a:solidFill>
                  <a:schemeClr val="accent3">
                    <a:lumMod val="75000"/>
                  </a:schemeClr>
                </a:solidFill>
                <a:latin typeface="微软雅黑" panose="020B0503020204020204" pitchFamily="34" charset="-122"/>
                <a:ea typeface="微软雅黑" panose="020B0503020204020204" pitchFamily="34" charset="-122"/>
              </a:rPr>
              <a:t>使用要点</a:t>
            </a:r>
            <a:endParaRPr lang="zh-CN" altLang="en-US"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41513" y="1466850"/>
            <a:ext cx="6686550" cy="4959350"/>
          </a:xfrm>
        </p:spPr>
        <p:txBody>
          <a:bodyPr rtlCol="0">
            <a:normAutofit lnSpcReduction="10000"/>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、调查</a:t>
            </a: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名单说明</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1900" b="1" dirty="0">
                <a:solidFill>
                  <a:schemeClr val="accent4">
                    <a:lumMod val="50000"/>
                  </a:schemeClr>
                </a:solidFill>
              </a:rPr>
              <a:t>系统的数据录入是基于调查名单进行的，因此，系统首次运行时，</a:t>
            </a:r>
            <a:r>
              <a:rPr lang="zh-CN" altLang="en-US" sz="1900" b="1" dirty="0" smtClean="0">
                <a:solidFill>
                  <a:schemeClr val="accent4">
                    <a:lumMod val="50000"/>
                  </a:schemeClr>
                </a:solidFill>
              </a:rPr>
              <a:t>需要按照使用类别把调查</a:t>
            </a:r>
            <a:r>
              <a:rPr lang="zh-CN" altLang="en-US" sz="1900" b="1" dirty="0">
                <a:solidFill>
                  <a:schemeClr val="accent4">
                    <a:lumMod val="50000"/>
                  </a:schemeClr>
                </a:solidFill>
              </a:rPr>
              <a:t>名单加入到系统中</a:t>
            </a:r>
            <a:r>
              <a:rPr lang="zh-CN" altLang="en-US" sz="1900" b="1" dirty="0" smtClean="0">
                <a:solidFill>
                  <a:schemeClr val="accent4">
                    <a:lumMod val="50000"/>
                  </a:schemeClr>
                </a:solidFill>
              </a:rPr>
              <a:t>。如果放弃追加调查名单，系统会自动退出。</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en-US" sz="1900" b="1" dirty="0" smtClean="0">
                <a:solidFill>
                  <a:schemeClr val="accent4">
                    <a:lumMod val="50000"/>
                  </a:schemeClr>
                </a:solidFill>
              </a:rPr>
              <a:t>机构</a:t>
            </a:r>
            <a:r>
              <a:rPr lang="zh-CN" altLang="en-US" sz="1900" b="1" dirty="0">
                <a:solidFill>
                  <a:schemeClr val="accent4">
                    <a:lumMod val="50000"/>
                  </a:schemeClr>
                </a:solidFill>
              </a:rPr>
              <a:t>年报系统的调查名单已经捆绑在系统中，根据首次运行的选择，系统会将相应的调查名单加入到系统中。</a:t>
            </a:r>
            <a:r>
              <a:rPr lang="zh-CN" altLang="en-US" sz="1900" b="1" dirty="0" smtClean="0">
                <a:solidFill>
                  <a:schemeClr val="accent4">
                    <a:lumMod val="50000"/>
                  </a:schemeClr>
                </a:solidFill>
              </a:rPr>
              <a:t>如果使用者是</a:t>
            </a:r>
            <a:r>
              <a:rPr lang="zh-CN" altLang="en-US" sz="1900" b="1" dirty="0">
                <a:solidFill>
                  <a:schemeClr val="accent4">
                    <a:lumMod val="50000"/>
                  </a:schemeClr>
                </a:solidFill>
              </a:rPr>
              <a:t>“被调查单位”，通过指定机构代码或机构名称来追加；</a:t>
            </a:r>
            <a:r>
              <a:rPr lang="zh-CN" altLang="en-US" sz="1900" b="1" dirty="0" smtClean="0">
                <a:solidFill>
                  <a:schemeClr val="accent4">
                    <a:lumMod val="50000"/>
                  </a:schemeClr>
                </a:solidFill>
              </a:rPr>
              <a:t>如果</a:t>
            </a:r>
            <a:r>
              <a:rPr lang="zh-CN" altLang="en-US" sz="1900" b="1" dirty="0">
                <a:solidFill>
                  <a:schemeClr val="accent4">
                    <a:lumMod val="50000"/>
                  </a:schemeClr>
                </a:solidFill>
              </a:rPr>
              <a:t>使用者</a:t>
            </a:r>
            <a:r>
              <a:rPr lang="zh-CN" altLang="en-US" sz="1900" b="1" dirty="0" smtClean="0">
                <a:solidFill>
                  <a:schemeClr val="accent4">
                    <a:lumMod val="50000"/>
                  </a:schemeClr>
                </a:solidFill>
              </a:rPr>
              <a:t>是</a:t>
            </a:r>
            <a:r>
              <a:rPr lang="zh-CN" altLang="en-US" sz="1900" b="1" dirty="0">
                <a:solidFill>
                  <a:schemeClr val="accent4">
                    <a:lumMod val="50000"/>
                  </a:schemeClr>
                </a:solidFill>
              </a:rPr>
              <a:t>“科技管理部门”，则按照地域的级别（省级、地市级、县级）追加相应的机构调查名单</a:t>
            </a:r>
            <a:r>
              <a:rPr lang="zh-CN" altLang="en-US" sz="1900" b="1" dirty="0" smtClean="0">
                <a:solidFill>
                  <a:schemeClr val="accent4">
                    <a:lumMod val="50000"/>
                  </a:schemeClr>
                </a:solidFill>
              </a:rPr>
              <a:t>。</a:t>
            </a:r>
            <a:endParaRPr lang="zh-CN" altLang="en-US"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不是当年新增的</a:t>
            </a:r>
            <a:r>
              <a:rPr lang="zh-CN" altLang="en-US" sz="1900" b="1" dirty="0" smtClean="0">
                <a:solidFill>
                  <a:schemeClr val="accent4">
                    <a:lumMod val="50000"/>
                  </a:schemeClr>
                </a:solidFill>
              </a:rPr>
              <a:t>机构（</a:t>
            </a:r>
            <a:r>
              <a:rPr lang="zh-CN" altLang="en-US" sz="1900" b="1" dirty="0">
                <a:solidFill>
                  <a:schemeClr val="accent4">
                    <a:lumMod val="50000"/>
                  </a:schemeClr>
                </a:solidFill>
              </a:rPr>
              <a:t>下发调查名单中有）一般不要以人工录入的方式追加调查名单。</a:t>
            </a:r>
          </a:p>
          <a:p>
            <a:pPr eaLnBrk="1" fontAlgn="auto" hangingPunct="1">
              <a:spcAft>
                <a:spcPts val="0"/>
              </a:spcAft>
              <a:buFont typeface="Wingdings 3" charset="2"/>
              <a:buChar char=""/>
              <a:defRPr/>
            </a:pPr>
            <a:r>
              <a:rPr lang="zh-CN" altLang="en-US" sz="1900" b="1" dirty="0" smtClean="0">
                <a:solidFill>
                  <a:schemeClr val="accent4">
                    <a:lumMod val="50000"/>
                  </a:schemeClr>
                </a:solidFill>
              </a:rPr>
              <a:t>以</a:t>
            </a:r>
            <a:r>
              <a:rPr lang="zh-CN" altLang="en-US" sz="1900" b="1" dirty="0">
                <a:solidFill>
                  <a:schemeClr val="accent4">
                    <a:lumMod val="50000"/>
                  </a:schemeClr>
                </a:solidFill>
              </a:rPr>
              <a:t>人工录入的方式追加清单时，一定要考虑到是当年新增机构，还是往年已有的机构，并且要保证把老机构往年的三个总量数据（职工总数、收入总额、支出总额）输入到清单中，以便进行对比检查</a:t>
            </a:r>
            <a:r>
              <a:rPr lang="zh-CN" altLang="en-US" sz="1900" b="1" dirty="0" smtClean="0">
                <a:solidFill>
                  <a:schemeClr val="accent4">
                    <a:lumMod val="50000"/>
                  </a:schemeClr>
                </a:solidFill>
              </a:rPr>
              <a:t>。</a:t>
            </a:r>
            <a:endParaRPr lang="zh-CN" altLang="en-US" sz="19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1595438" y="192088"/>
            <a:ext cx="6589712" cy="441325"/>
          </a:xfrm>
        </p:spPr>
        <p:txBody>
          <a:bodyPr/>
          <a:lstStyle/>
          <a:p>
            <a:pPr eaLnBrk="1" hangingPunct="1"/>
            <a:r>
              <a:rPr lang="zh-CN" altLang="en-US" sz="2400" b="1" smtClean="0">
                <a:solidFill>
                  <a:srgbClr val="643E25"/>
                </a:solidFill>
                <a:latin typeface="微软雅黑" pitchFamily="34" charset="-122"/>
                <a:ea typeface="微软雅黑" pitchFamily="34" charset="-122"/>
              </a:rPr>
              <a:t>（续）</a:t>
            </a:r>
          </a:p>
        </p:txBody>
      </p:sp>
      <p:sp>
        <p:nvSpPr>
          <p:cNvPr id="47106" name="内容占位符 2"/>
          <p:cNvSpPr>
            <a:spLocks noGrp="1"/>
          </p:cNvSpPr>
          <p:nvPr>
            <p:ph idx="1"/>
          </p:nvPr>
        </p:nvSpPr>
        <p:spPr>
          <a:xfrm>
            <a:off x="1568450" y="739775"/>
            <a:ext cx="6980238" cy="5551488"/>
          </a:xfrm>
        </p:spPr>
        <p:txBody>
          <a:bodyPr/>
          <a:lstStyle/>
          <a:p>
            <a:pPr eaLnBrk="1" hangingPunct="1"/>
            <a:r>
              <a:rPr lang="zh-CN" altLang="en-US" sz="2000" b="1" dirty="0" smtClean="0">
                <a:solidFill>
                  <a:srgbClr val="5A4324"/>
                </a:solidFill>
              </a:rPr>
              <a:t>在</a:t>
            </a:r>
            <a:r>
              <a:rPr lang="en-US" altLang="zh-CN" sz="2000" b="1" dirty="0" smtClean="0">
                <a:solidFill>
                  <a:srgbClr val="5A4324"/>
                </a:solidFill>
              </a:rPr>
              <a:t>Excel</a:t>
            </a:r>
            <a:r>
              <a:rPr lang="zh-CN" altLang="en-US" sz="2000" b="1" dirty="0" smtClean="0">
                <a:solidFill>
                  <a:srgbClr val="5A4324"/>
                </a:solidFill>
              </a:rPr>
              <a:t>风格的界面录入调查数据，如果要打印调查表，而且在打印选择中进行了预览，则打印结束返回到录入界面后不能对录入界面进行操作。其主要原因是：录入界面使用的是用友公司的表格组件，而报表预览功能使用了报表监听器，两者的兼容性可能有一点问题。解决办法：结束数据录入，然后再次进入数据录入画面，一切都正常了。</a:t>
            </a:r>
            <a:endParaRPr lang="en-US" altLang="zh-CN" sz="2000" b="1" dirty="0" smtClean="0">
              <a:solidFill>
                <a:srgbClr val="5A4324"/>
              </a:solidFill>
            </a:endParaRPr>
          </a:p>
          <a:p>
            <a:pPr eaLnBrk="1" hangingPunct="1"/>
            <a:r>
              <a:rPr lang="zh-CN" altLang="en-US" sz="2000" b="1" dirty="0" smtClean="0">
                <a:solidFill>
                  <a:srgbClr val="5A4324"/>
                </a:solidFill>
              </a:rPr>
              <a:t>在进行数据备份时，在选择备份数据存放位置的操作中，建议尽量不要使用文件夹名称中有空格的文件夹。而且不</a:t>
            </a:r>
            <a:r>
              <a:rPr lang="zh-CN" altLang="en-US" sz="2000" b="1" dirty="0">
                <a:solidFill>
                  <a:srgbClr val="5A4324"/>
                </a:solidFill>
              </a:rPr>
              <a:t>建议将备份</a:t>
            </a:r>
            <a:r>
              <a:rPr lang="zh-CN" altLang="en-US" sz="2000" b="1" dirty="0" smtClean="0">
                <a:solidFill>
                  <a:srgbClr val="5A4324"/>
                </a:solidFill>
              </a:rPr>
              <a:t>数据放在桌面上（因为桌面上建立的文件夹在</a:t>
            </a:r>
            <a:r>
              <a:rPr lang="zh-CN" altLang="en-US" sz="2000" b="1" dirty="0">
                <a:solidFill>
                  <a:srgbClr val="5A4324"/>
                </a:solidFill>
              </a:rPr>
              <a:t>选择备份数据存放</a:t>
            </a:r>
            <a:r>
              <a:rPr lang="zh-CN" altLang="en-US" sz="2000" b="1" dirty="0" smtClean="0">
                <a:solidFill>
                  <a:srgbClr val="5A4324"/>
                </a:solidFill>
              </a:rPr>
              <a:t>位置的窗口中显示不出来）。</a:t>
            </a:r>
            <a:endParaRPr lang="en-US" altLang="zh-CN" sz="2000" b="1" dirty="0" smtClean="0">
              <a:solidFill>
                <a:srgbClr val="5A4324"/>
              </a:solidFill>
            </a:endParaRPr>
          </a:p>
          <a:p>
            <a:pPr eaLnBrk="1" hangingPunct="1"/>
            <a:endParaRPr lang="en-US" altLang="zh-CN" sz="2000" b="1" dirty="0" smtClean="0">
              <a:solidFill>
                <a:srgbClr val="5A4324"/>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p:txBody>
          <a:bodyPr/>
          <a:lstStyle/>
          <a:p>
            <a:pPr eaLnBrk="1" hangingPunct="1"/>
            <a:r>
              <a:rPr lang="zh-CN" altLang="en-US" b="1" dirty="0" smtClean="0">
                <a:solidFill>
                  <a:srgbClr val="643E25"/>
                </a:solidFill>
                <a:latin typeface="微软雅黑" pitchFamily="34" charset="-122"/>
                <a:ea typeface="微软雅黑" pitchFamily="34" charset="-122"/>
              </a:rPr>
              <a:t>四、常见问题解答</a:t>
            </a:r>
          </a:p>
        </p:txBody>
      </p:sp>
      <p:pic>
        <p:nvPicPr>
          <p:cNvPr id="2" name="图片 1"/>
          <p:cNvPicPr>
            <a:picLocks noChangeAspect="1"/>
          </p:cNvPicPr>
          <p:nvPr/>
        </p:nvPicPr>
        <p:blipFill>
          <a:blip r:embed="rId2"/>
          <a:stretch>
            <a:fillRect/>
          </a:stretch>
        </p:blipFill>
        <p:spPr>
          <a:xfrm>
            <a:off x="2595103" y="2087738"/>
            <a:ext cx="4271689" cy="3161270"/>
          </a:xfrm>
          <a:prstGeom prst="rect">
            <a:avLst/>
          </a:prstGeom>
        </p:spPr>
      </p:pic>
    </p:spTree>
    <p:extLst>
      <p:ext uri="{BB962C8B-B14F-4D97-AF65-F5344CB8AC3E}">
        <p14:creationId xmlns:p14="http://schemas.microsoft.com/office/powerpoint/2010/main" val="1212546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49593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问题</a:t>
            </a: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一</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机构年报系统</a:t>
            </a:r>
            <a:r>
              <a:rPr lang="en-US" altLang="zh-CN" sz="1900" b="1" dirty="0">
                <a:solidFill>
                  <a:schemeClr val="accent4">
                    <a:lumMod val="50000"/>
                  </a:schemeClr>
                </a:solidFill>
              </a:rPr>
              <a:t>/</a:t>
            </a:r>
            <a:r>
              <a:rPr lang="zh-CN" altLang="en-US" sz="1900" b="1" dirty="0">
                <a:solidFill>
                  <a:schemeClr val="accent4">
                    <a:lumMod val="50000"/>
                  </a:schemeClr>
                </a:solidFill>
              </a:rPr>
              <a:t>计划项目调查系统启动后，在选择某个功能后提示“无法更新临时表</a:t>
            </a:r>
            <a:r>
              <a:rPr lang="en-US" altLang="zh-CN" sz="1900" b="1" dirty="0">
                <a:solidFill>
                  <a:schemeClr val="accent4">
                    <a:lumMod val="50000"/>
                  </a:schemeClr>
                </a:solidFill>
              </a:rPr>
              <a:t>……</a:t>
            </a:r>
            <a:r>
              <a:rPr lang="zh-CN" altLang="en-US" sz="1900" b="1" dirty="0">
                <a:solidFill>
                  <a:schemeClr val="accent4">
                    <a:lumMod val="50000"/>
                  </a:schemeClr>
                </a:solidFill>
              </a:rPr>
              <a:t>，因为它是只读的”，只能结束该系统</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zh-CN" dirty="0" smtClean="0"/>
              <a:t>主要</a:t>
            </a:r>
            <a:r>
              <a:rPr lang="zh-CN" altLang="zh-CN" dirty="0"/>
              <a:t>的原因是机器上的操作系统是</a:t>
            </a:r>
            <a:r>
              <a:rPr lang="en-US" altLang="zh-CN" dirty="0"/>
              <a:t>64</a:t>
            </a:r>
            <a:r>
              <a:rPr lang="zh-CN" altLang="zh-CN" dirty="0"/>
              <a:t>位的版本，而统计软件是</a:t>
            </a:r>
            <a:r>
              <a:rPr lang="en-US" altLang="zh-CN" dirty="0"/>
              <a:t>32</a:t>
            </a:r>
            <a:r>
              <a:rPr lang="zh-CN" altLang="zh-CN" dirty="0"/>
              <a:t>位的应用程序，操作系统在某些地方可能与应用程序不兼容。应对的办法：</a:t>
            </a:r>
          </a:p>
          <a:p>
            <a:pPr marL="0" indent="0">
              <a:buNone/>
            </a:pPr>
            <a:r>
              <a:rPr lang="en-US" altLang="zh-CN" dirty="0"/>
              <a:t>	</a:t>
            </a:r>
            <a:r>
              <a:rPr lang="zh-CN" altLang="zh-CN" dirty="0"/>
              <a:t>在桌面调查系统的图标上点击鼠标右键，在弹出的菜单中选择“属性”，然后在弹出的窗口中选择“兼容性”页签，选中“以兼容模式运行这个程序”的选项，并核实下方的兼容对象是否是</a:t>
            </a:r>
            <a:r>
              <a:rPr lang="en-US" altLang="zh-CN" dirty="0"/>
              <a:t>Windows XP</a:t>
            </a:r>
            <a:r>
              <a:rPr lang="zh-CN" altLang="zh-CN" dirty="0"/>
              <a:t>，如果不是，请选择到</a:t>
            </a:r>
            <a:r>
              <a:rPr lang="en-US" altLang="zh-CN" dirty="0"/>
              <a:t>Windows XP</a:t>
            </a:r>
            <a:r>
              <a:rPr lang="zh-CN" altLang="zh-CN" dirty="0"/>
              <a:t>上（</a:t>
            </a:r>
            <a:r>
              <a:rPr lang="en-US" altLang="zh-CN" dirty="0"/>
              <a:t>SP2</a:t>
            </a:r>
            <a:r>
              <a:rPr lang="zh-CN" altLang="zh-CN" dirty="0"/>
              <a:t>、</a:t>
            </a:r>
            <a:r>
              <a:rPr lang="en-US" altLang="zh-CN" dirty="0"/>
              <a:t>SP3</a:t>
            </a:r>
            <a:r>
              <a:rPr lang="zh-CN" altLang="zh-CN" dirty="0"/>
              <a:t>哪种都可以），最后点“确定”。</a:t>
            </a:r>
            <a:endParaRPr lang="zh-CN" altLang="en-US" dirty="0"/>
          </a:p>
        </p:txBody>
      </p:sp>
    </p:spTree>
    <p:extLst>
      <p:ext uri="{BB962C8B-B14F-4D97-AF65-F5344CB8AC3E}">
        <p14:creationId xmlns:p14="http://schemas.microsoft.com/office/powerpoint/2010/main" val="1766752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49593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问题二</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启动年报系统后，在执行某个功能（如：数据录入）时，出现某个控件调用失败</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dirty="0"/>
              <a:t>这个问题主要出现在</a:t>
            </a:r>
            <a:r>
              <a:rPr lang="en-US" altLang="zh-CN" dirty="0"/>
              <a:t>Windows </a:t>
            </a:r>
            <a:r>
              <a:rPr lang="en-US" altLang="zh-CN" dirty="0" smtClean="0"/>
              <a:t>VISTA/7</a:t>
            </a:r>
            <a:r>
              <a:rPr lang="en-US" altLang="zh-CN" dirty="0"/>
              <a:t>/</a:t>
            </a:r>
            <a:r>
              <a:rPr lang="en-US" altLang="zh-CN" dirty="0" smtClean="0"/>
              <a:t>8/10</a:t>
            </a:r>
            <a:r>
              <a:rPr lang="zh-CN" altLang="en-US" dirty="0"/>
              <a:t>系统下，主要原因是系统的安全级别设置得比较高。简单的解决办法是：鼠标右键点击调查软件的图标，在弹出的菜单中选择“以管理员身份运行”即可</a:t>
            </a:r>
            <a:r>
              <a:rPr lang="zh-CN" altLang="en-US" dirty="0" smtClean="0"/>
              <a:t>。</a:t>
            </a:r>
            <a:endParaRPr lang="zh-CN" altLang="en-US" dirty="0"/>
          </a:p>
        </p:txBody>
      </p:sp>
      <p:pic>
        <p:nvPicPr>
          <p:cNvPr id="2" name="图片 1"/>
          <p:cNvPicPr>
            <a:picLocks noChangeAspect="1"/>
          </p:cNvPicPr>
          <p:nvPr/>
        </p:nvPicPr>
        <p:blipFill>
          <a:blip r:embed="rId2"/>
          <a:stretch>
            <a:fillRect/>
          </a:stretch>
        </p:blipFill>
        <p:spPr>
          <a:xfrm>
            <a:off x="3440658" y="3802820"/>
            <a:ext cx="2781300" cy="2200275"/>
          </a:xfrm>
          <a:prstGeom prst="rect">
            <a:avLst/>
          </a:prstGeom>
        </p:spPr>
      </p:pic>
      <p:sp>
        <p:nvSpPr>
          <p:cNvPr id="3" name="椭圆 2"/>
          <p:cNvSpPr/>
          <p:nvPr/>
        </p:nvSpPr>
        <p:spPr>
          <a:xfrm>
            <a:off x="3302757" y="5472751"/>
            <a:ext cx="1978926" cy="3146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7107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505097"/>
            <a:ext cx="6686550" cy="60891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三</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机构年报系统</a:t>
            </a:r>
            <a:r>
              <a:rPr lang="en-US" altLang="zh-CN" sz="1900" b="1" dirty="0">
                <a:solidFill>
                  <a:schemeClr val="accent4">
                    <a:lumMod val="50000"/>
                  </a:schemeClr>
                </a:solidFill>
              </a:rPr>
              <a:t>/</a:t>
            </a:r>
            <a:r>
              <a:rPr lang="zh-CN" altLang="en-US" sz="1900" b="1" dirty="0">
                <a:solidFill>
                  <a:schemeClr val="accent4">
                    <a:lumMod val="50000"/>
                  </a:schemeClr>
                </a:solidFill>
              </a:rPr>
              <a:t>计划项目调查系统启动后，在选择某个功能后提示文件加载失败，然后结束该系统。</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dirty="0" smtClean="0"/>
              <a:t>主要</a:t>
            </a:r>
            <a:r>
              <a:rPr lang="zh-CN" altLang="en-US" dirty="0"/>
              <a:t>的原因是系统的某个数据文件损坏（当在使用年报系统时电脑出现非正常关机，或电脑病毒影响有可能造成数据文件损坏）。下面</a:t>
            </a:r>
            <a:r>
              <a:rPr lang="en-US" altLang="zh-CN" dirty="0"/>
              <a:t>3</a:t>
            </a:r>
            <a:r>
              <a:rPr lang="zh-CN" altLang="en-US" dirty="0"/>
              <a:t>种应对的方法都是可选择的</a:t>
            </a:r>
            <a:r>
              <a:rPr lang="zh-CN" altLang="en-US" dirty="0" smtClean="0"/>
              <a:t>：</a:t>
            </a:r>
            <a:endParaRPr lang="en-US" altLang="zh-CN" dirty="0" smtClean="0"/>
          </a:p>
          <a:p>
            <a:pPr lvl="0">
              <a:buFont typeface="+mj-lt"/>
              <a:buAutoNum type="arabicPeriod"/>
            </a:pPr>
            <a:r>
              <a:rPr lang="zh-CN" altLang="zh-CN" dirty="0"/>
              <a:t>进入调查系统后，选择全部机构</a:t>
            </a:r>
            <a:r>
              <a:rPr lang="en-US" altLang="zh-CN" dirty="0"/>
              <a:t>/</a:t>
            </a:r>
            <a:r>
              <a:rPr lang="zh-CN" altLang="zh-CN" dirty="0"/>
              <a:t>全部计划，然后进行数据备份工作。</a:t>
            </a:r>
            <a:r>
              <a:rPr lang="zh-CN" altLang="zh-CN" b="1" dirty="0">
                <a:latin typeface="黑体" panose="02010609060101010101" pitchFamily="49" charset="-122"/>
                <a:ea typeface="黑体" panose="02010609060101010101" pitchFamily="49" charset="-122"/>
              </a:rPr>
              <a:t>如果该项功能执行完成</a:t>
            </a:r>
            <a:r>
              <a:rPr lang="zh-CN" altLang="zh-CN" dirty="0"/>
              <a:t>，则可重装调查系统，然后用系统中的数据恢复功能将备份的数据恢复到系统中</a:t>
            </a:r>
            <a:r>
              <a:rPr lang="zh-CN" altLang="zh-CN" dirty="0" smtClean="0"/>
              <a:t>。</a:t>
            </a:r>
            <a:endParaRPr lang="en-US" altLang="zh-CN" dirty="0" smtClean="0"/>
          </a:p>
          <a:p>
            <a:pPr>
              <a:buFont typeface="+mj-lt"/>
              <a:buAutoNum type="arabicPeriod"/>
            </a:pPr>
            <a:r>
              <a:rPr lang="zh-CN" altLang="zh-CN" dirty="0"/>
              <a:t>调查系统在每次数据录入</a:t>
            </a:r>
            <a:r>
              <a:rPr lang="en-US" altLang="zh-CN" dirty="0"/>
              <a:t>/</a:t>
            </a:r>
            <a:r>
              <a:rPr lang="zh-CN" altLang="zh-CN" dirty="0"/>
              <a:t>修改结束后自动备份已录入的数据（只有退出了录入的主控制画面后才备份数据），备份数据存放在安装目录的下的一个子目录中（</a:t>
            </a:r>
            <a:r>
              <a:rPr lang="zh-CN" altLang="zh-CN" b="1" dirty="0">
                <a:solidFill>
                  <a:schemeClr val="accent2">
                    <a:lumMod val="75000"/>
                  </a:schemeClr>
                </a:solidFill>
              </a:rPr>
              <a:t>机构年报系统是</a:t>
            </a:r>
            <a:r>
              <a:rPr lang="en-US" altLang="zh-CN" b="1" dirty="0">
                <a:solidFill>
                  <a:schemeClr val="accent2">
                    <a:lumMod val="75000"/>
                  </a:schemeClr>
                </a:solidFill>
              </a:rPr>
              <a:t>NBDTBACKUP</a:t>
            </a:r>
            <a:r>
              <a:rPr lang="zh-CN" altLang="zh-CN" b="1" dirty="0">
                <a:solidFill>
                  <a:schemeClr val="accent2">
                    <a:lumMod val="75000"/>
                  </a:schemeClr>
                </a:solidFill>
              </a:rPr>
              <a:t>，计划调查系统是</a:t>
            </a:r>
            <a:r>
              <a:rPr lang="en-US" altLang="zh-CN" b="1" dirty="0">
                <a:solidFill>
                  <a:schemeClr val="accent2">
                    <a:lumMod val="75000"/>
                  </a:schemeClr>
                </a:solidFill>
              </a:rPr>
              <a:t>JHDTBACKUP</a:t>
            </a:r>
            <a:r>
              <a:rPr lang="zh-CN" altLang="zh-CN" b="1" dirty="0">
                <a:solidFill>
                  <a:schemeClr val="accent2">
                    <a:lumMod val="75000"/>
                  </a:schemeClr>
                </a:solidFill>
              </a:rPr>
              <a:t>，地方财政科技拨款系统是</a:t>
            </a:r>
            <a:r>
              <a:rPr lang="en-US" altLang="zh-CN" b="1" dirty="0">
                <a:solidFill>
                  <a:schemeClr val="accent2">
                    <a:lumMod val="75000"/>
                  </a:schemeClr>
                </a:solidFill>
              </a:rPr>
              <a:t>DCDTBACKUP</a:t>
            </a:r>
            <a:r>
              <a:rPr lang="zh-CN" altLang="zh-CN" dirty="0"/>
              <a:t>），进入这个子目录，如果下面还有一个日期</a:t>
            </a:r>
            <a:r>
              <a:rPr lang="en-US" altLang="zh-CN" dirty="0"/>
              <a:t>(</a:t>
            </a:r>
            <a:r>
              <a:rPr lang="zh-CN" altLang="zh-CN" dirty="0"/>
              <a:t>时间</a:t>
            </a:r>
            <a:r>
              <a:rPr lang="en-US" altLang="zh-CN" dirty="0"/>
              <a:t>)</a:t>
            </a:r>
            <a:r>
              <a:rPr lang="zh-CN" altLang="zh-CN" dirty="0"/>
              <a:t>的子目录，请将这个日期</a:t>
            </a:r>
            <a:r>
              <a:rPr lang="en-US" altLang="zh-CN" dirty="0"/>
              <a:t>(</a:t>
            </a:r>
            <a:r>
              <a:rPr lang="zh-CN" altLang="zh-CN" dirty="0"/>
              <a:t>时间</a:t>
            </a:r>
            <a:r>
              <a:rPr lang="en-US" altLang="zh-CN" dirty="0"/>
              <a:t>)</a:t>
            </a:r>
            <a:r>
              <a:rPr lang="zh-CN" altLang="zh-CN" dirty="0"/>
              <a:t>子目录中的文件复制到调查系统以外的文件夹中。然后卸载该系统，重新安装调查系统。在启动调查系统后用系统中的数据恢复功能将前面拷贝出来的备份数据恢复到系统中</a:t>
            </a:r>
            <a:r>
              <a:rPr lang="zh-CN" altLang="zh-CN" dirty="0" smtClean="0"/>
              <a:t>。</a:t>
            </a:r>
            <a:endParaRPr lang="zh-CN" altLang="zh-CN" dirty="0"/>
          </a:p>
          <a:p>
            <a:pPr lvl="0">
              <a:buFont typeface="+mj-lt"/>
              <a:buAutoNum type="arabicPeriod"/>
            </a:pPr>
            <a:r>
              <a:rPr lang="zh-CN" altLang="zh-CN" dirty="0"/>
              <a:t>经常备份调查数据，当系统的数据文件损坏后，可以重新安装调查系统，然后将备份的数据恢复到系统中</a:t>
            </a:r>
            <a:r>
              <a:rPr lang="zh-CN" altLang="zh-CN" dirty="0" smtClean="0"/>
              <a:t>。</a:t>
            </a:r>
            <a:endParaRPr lang="zh-CN" altLang="zh-CN" dirty="0"/>
          </a:p>
        </p:txBody>
      </p:sp>
    </p:spTree>
    <p:extLst>
      <p:ext uri="{BB962C8B-B14F-4D97-AF65-F5344CB8AC3E}">
        <p14:creationId xmlns:p14="http://schemas.microsoft.com/office/powerpoint/2010/main" val="3455131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764931"/>
            <a:ext cx="6686550" cy="573258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问题四</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人工追加课题基础表数据（中科院的机构是这样做的）后，进入录入画面后可以看到追加的课题信息，存盘返回后再次进入录入画面，课题信息没有了。类似的情况还有：录入的课题信息中发现有某条课题信息重复了，用“</a:t>
            </a:r>
            <a:r>
              <a:rPr lang="en-US" altLang="zh-CN" sz="1900" b="1" dirty="0">
                <a:solidFill>
                  <a:schemeClr val="accent4">
                    <a:lumMod val="50000"/>
                  </a:schemeClr>
                </a:solidFill>
              </a:rPr>
              <a:t>Delete”</a:t>
            </a:r>
            <a:r>
              <a:rPr lang="zh-CN" altLang="en-US" sz="1900" b="1" dirty="0">
                <a:solidFill>
                  <a:schemeClr val="accent4">
                    <a:lumMod val="50000"/>
                  </a:schemeClr>
                </a:solidFill>
              </a:rPr>
              <a:t>键删除了该行的信息（实际上是留出一行空白），存盘返回后再次进入录入画面，手工删除的课题之后的课题信息全没有了。</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zh-CN" dirty="0"/>
              <a:t>调查系统在保存录入数据时，一对多表（如：科技机构表中课题基础表、计划项目跟踪调查中的专利表）的处理方法是从表中的数据起始行开始往下扫描并保存数据，如果发现某行的第</a:t>
            </a:r>
            <a:r>
              <a:rPr lang="en-US" altLang="zh-CN" dirty="0"/>
              <a:t>1</a:t>
            </a:r>
            <a:r>
              <a:rPr lang="zh-CN" altLang="zh-CN" dirty="0"/>
              <a:t>、</a:t>
            </a:r>
            <a:r>
              <a:rPr lang="en-US" altLang="zh-CN" dirty="0"/>
              <a:t>2</a:t>
            </a:r>
            <a:r>
              <a:rPr lang="zh-CN" altLang="zh-CN" dirty="0"/>
              <a:t>项指标为空，则结束该表数据的保存。如果某个机构没有课题发生，在课题数据文件中仍然有该机构的一条记录，只是数据标识为</a:t>
            </a:r>
            <a:r>
              <a:rPr lang="en-US" altLang="zh-CN" dirty="0"/>
              <a:t>0</a:t>
            </a:r>
            <a:r>
              <a:rPr lang="zh-CN" altLang="zh-CN" dirty="0"/>
              <a:t>，当人工直接打开数据库来追加课题基础表数据，实际上该机构的第</a:t>
            </a:r>
            <a:r>
              <a:rPr lang="en-US" altLang="zh-CN" dirty="0"/>
              <a:t>1</a:t>
            </a:r>
            <a:r>
              <a:rPr lang="zh-CN" altLang="zh-CN" dirty="0"/>
              <a:t>个课题记录是一个空记录。因此，出现上述情况，一定要在录入画面中将课题基础表中数据有中间空行的行删除掉（录入画面下方有“删除该行”的按钮），使数据连续起来。</a:t>
            </a:r>
          </a:p>
          <a:p>
            <a:pPr marL="0" indent="0">
              <a:buNone/>
            </a:pPr>
            <a:r>
              <a:rPr lang="en-US" altLang="zh-CN" dirty="0"/>
              <a:t>	</a:t>
            </a:r>
            <a:r>
              <a:rPr lang="zh-CN" altLang="zh-CN" dirty="0"/>
              <a:t>在机构调查系统中，有一项“单独追加课题数据”的功能，使用该功能可以避免空白课题记录的问题。</a:t>
            </a:r>
            <a:endParaRPr lang="en-US" altLang="zh-CN" dirty="0" smtClean="0"/>
          </a:p>
        </p:txBody>
      </p:sp>
    </p:spTree>
    <p:extLst>
      <p:ext uri="{BB962C8B-B14F-4D97-AF65-F5344CB8AC3E}">
        <p14:creationId xmlns:p14="http://schemas.microsoft.com/office/powerpoint/2010/main" val="1099894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问题五</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在数据录入主控制画面中发现调查名单表的第</a:t>
            </a:r>
            <a:r>
              <a:rPr lang="en-US" altLang="zh-CN" sz="1900" b="1" dirty="0">
                <a:solidFill>
                  <a:schemeClr val="accent4">
                    <a:lumMod val="50000"/>
                  </a:schemeClr>
                </a:solidFill>
              </a:rPr>
              <a:t>1</a:t>
            </a:r>
            <a:r>
              <a:rPr lang="zh-CN" altLang="en-US" sz="1900" b="1" dirty="0">
                <a:solidFill>
                  <a:schemeClr val="accent4">
                    <a:lumMod val="50000"/>
                  </a:schemeClr>
                </a:solidFill>
              </a:rPr>
              <a:t>列</a:t>
            </a:r>
            <a:r>
              <a:rPr lang="en-US" altLang="zh-CN" sz="1900" b="1" dirty="0">
                <a:solidFill>
                  <a:schemeClr val="accent4">
                    <a:lumMod val="50000"/>
                  </a:schemeClr>
                </a:solidFill>
              </a:rPr>
              <a:t>——</a:t>
            </a:r>
            <a:r>
              <a:rPr lang="zh-CN" altLang="en-US" sz="1900" b="1" dirty="0">
                <a:solidFill>
                  <a:schemeClr val="accent4">
                    <a:lumMod val="50000"/>
                  </a:schemeClr>
                </a:solidFill>
              </a:rPr>
              <a:t>录入序号</a:t>
            </a:r>
            <a:r>
              <a:rPr lang="zh-CN" altLang="en-US" sz="1900" b="1" dirty="0" smtClean="0">
                <a:solidFill>
                  <a:schemeClr val="accent4">
                    <a:lumMod val="50000"/>
                  </a:schemeClr>
                </a:solidFill>
              </a:rPr>
              <a:t>不连续，或已录入的机构其序号为“</a:t>
            </a:r>
            <a:r>
              <a:rPr lang="en-US" altLang="zh-CN" sz="1900" b="1" dirty="0" smtClean="0">
                <a:solidFill>
                  <a:schemeClr val="accent4">
                    <a:lumMod val="50000"/>
                  </a:schemeClr>
                </a:solidFill>
              </a:rPr>
              <a:t>—</a:t>
            </a:r>
            <a:r>
              <a:rPr lang="zh-CN" altLang="en-US" sz="1900" b="1" dirty="0" smtClean="0">
                <a:solidFill>
                  <a:schemeClr val="accent4">
                    <a:lumMod val="50000"/>
                  </a:schemeClr>
                </a:solidFill>
              </a:rPr>
              <a:t>”了，</a:t>
            </a:r>
            <a:r>
              <a:rPr lang="zh-CN" altLang="en-US" sz="1900" b="1" dirty="0">
                <a:solidFill>
                  <a:schemeClr val="accent4">
                    <a:lumMod val="50000"/>
                  </a:schemeClr>
                </a:solidFill>
              </a:rPr>
              <a:t>或者数据备份后发现备份的数据中有些文件的记录数与实际情况不符。</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dirty="0"/>
              <a:t>出现上述情况的</a:t>
            </a:r>
            <a:r>
              <a:rPr lang="zh-CN" altLang="en-US" dirty="0" smtClean="0"/>
              <a:t>原因有：（</a:t>
            </a:r>
            <a:r>
              <a:rPr lang="en-US" altLang="zh-CN" dirty="0" smtClean="0">
                <a:sym typeface="Wingdings" panose="05000000000000000000" pitchFamily="2" charset="2"/>
              </a:rPr>
              <a:t>1</a:t>
            </a:r>
            <a:r>
              <a:rPr lang="zh-CN" altLang="en-US" dirty="0" smtClean="0">
                <a:sym typeface="Wingdings" panose="05000000000000000000" pitchFamily="2" charset="2"/>
              </a:rPr>
              <a:t>）数据库的索引文件出现了不正常的情况；（</a:t>
            </a:r>
            <a:r>
              <a:rPr lang="en-US" altLang="zh-CN" dirty="0" smtClean="0">
                <a:sym typeface="Wingdings" panose="05000000000000000000" pitchFamily="2" charset="2"/>
              </a:rPr>
              <a:t>2</a:t>
            </a:r>
            <a:r>
              <a:rPr lang="zh-CN" altLang="en-US" dirty="0" smtClean="0">
                <a:sym typeface="Wingdings" panose="05000000000000000000" pitchFamily="2" charset="2"/>
              </a:rPr>
              <a:t>）</a:t>
            </a:r>
            <a:r>
              <a:rPr lang="zh-CN" altLang="en-US" dirty="0" smtClean="0"/>
              <a:t>在</a:t>
            </a:r>
            <a:r>
              <a:rPr lang="zh-CN" altLang="en-US" dirty="0"/>
              <a:t>已录入的数据中有调查名单中没有的机构</a:t>
            </a:r>
            <a:r>
              <a:rPr lang="en-US" altLang="zh-CN" dirty="0"/>
              <a:t>/</a:t>
            </a:r>
            <a:r>
              <a:rPr lang="zh-CN" altLang="en-US" dirty="0"/>
              <a:t>计划课题数据夹在中间（出现这种情况的原因比较复杂）</a:t>
            </a:r>
            <a:r>
              <a:rPr lang="zh-CN" altLang="en-US" dirty="0" smtClean="0"/>
              <a:t>。要修正索引文件，或消除</a:t>
            </a:r>
            <a:r>
              <a:rPr lang="zh-CN" altLang="en-US" dirty="0"/>
              <a:t>这些多余的记录，可在主画面中选则</a:t>
            </a:r>
            <a:r>
              <a:rPr lang="zh-CN" altLang="en-US" dirty="0" smtClean="0"/>
              <a:t>“系统设置”→</a:t>
            </a:r>
            <a:r>
              <a:rPr lang="zh-CN" altLang="en-US" dirty="0"/>
              <a:t>“调查数据整理”，在弹出的画面中把第</a:t>
            </a:r>
            <a:r>
              <a:rPr lang="en-US" altLang="zh-CN" dirty="0"/>
              <a:t>2</a:t>
            </a:r>
            <a:r>
              <a:rPr lang="zh-CN" altLang="en-US" dirty="0"/>
              <a:t>个选项的勾打上，点击“开始整理”</a:t>
            </a:r>
            <a:r>
              <a:rPr lang="zh-CN" altLang="zh-CN" dirty="0" smtClean="0"/>
              <a:t>。</a:t>
            </a:r>
            <a:endParaRPr lang="en-US" altLang="zh-CN" dirty="0" smtClean="0"/>
          </a:p>
        </p:txBody>
      </p:sp>
      <p:pic>
        <p:nvPicPr>
          <p:cNvPr id="3" name="图片 2"/>
          <p:cNvPicPr>
            <a:picLocks noChangeAspect="1"/>
          </p:cNvPicPr>
          <p:nvPr/>
        </p:nvPicPr>
        <p:blipFill>
          <a:blip r:embed="rId2"/>
          <a:stretch>
            <a:fillRect/>
          </a:stretch>
        </p:blipFill>
        <p:spPr>
          <a:xfrm>
            <a:off x="1789989" y="4777285"/>
            <a:ext cx="2343150" cy="1752600"/>
          </a:xfrm>
          <a:prstGeom prst="rect">
            <a:avLst/>
          </a:prstGeom>
        </p:spPr>
      </p:pic>
      <p:pic>
        <p:nvPicPr>
          <p:cNvPr id="5" name="图片 4"/>
          <p:cNvPicPr>
            <a:picLocks noChangeAspect="1"/>
          </p:cNvPicPr>
          <p:nvPr/>
        </p:nvPicPr>
        <p:blipFill>
          <a:blip r:embed="rId3"/>
          <a:stretch>
            <a:fillRect/>
          </a:stretch>
        </p:blipFill>
        <p:spPr>
          <a:xfrm>
            <a:off x="4895772" y="4304320"/>
            <a:ext cx="3468522" cy="2225565"/>
          </a:xfrm>
          <a:prstGeom prst="rect">
            <a:avLst/>
          </a:prstGeom>
        </p:spPr>
      </p:pic>
      <p:cxnSp>
        <p:nvCxnSpPr>
          <p:cNvPr id="7" name="直接箭头连接符 6"/>
          <p:cNvCxnSpPr/>
          <p:nvPr/>
        </p:nvCxnSpPr>
        <p:spPr>
          <a:xfrm>
            <a:off x="3971499" y="5544401"/>
            <a:ext cx="8871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646085" y="4514519"/>
            <a:ext cx="325414" cy="3144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895772" y="4777285"/>
            <a:ext cx="986413" cy="36792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1475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91392" y="541427"/>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问题六</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有部分被调查单位在使用</a:t>
            </a:r>
            <a:r>
              <a:rPr lang="en-US" altLang="zh-CN" sz="1900" b="1" dirty="0">
                <a:solidFill>
                  <a:schemeClr val="accent4">
                    <a:lumMod val="50000"/>
                  </a:schemeClr>
                </a:solidFill>
              </a:rPr>
              <a:t>Excel</a:t>
            </a:r>
            <a:r>
              <a:rPr lang="zh-CN" altLang="en-US" sz="1900" b="1" dirty="0">
                <a:solidFill>
                  <a:schemeClr val="accent4">
                    <a:lumMod val="50000"/>
                  </a:schemeClr>
                </a:solidFill>
              </a:rPr>
              <a:t>风格录入数据时出现控件调用失败，无法录入数据。</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dirty="0"/>
              <a:t>本系统的</a:t>
            </a:r>
            <a:r>
              <a:rPr lang="en-US" altLang="zh-CN" dirty="0"/>
              <a:t>Excel</a:t>
            </a:r>
            <a:r>
              <a:rPr lang="zh-CN" altLang="en-US" dirty="0"/>
              <a:t>风格录入功能实际上是使用了用友公司的</a:t>
            </a:r>
            <a:r>
              <a:rPr lang="en-US" altLang="zh-CN" dirty="0"/>
              <a:t>Cell</a:t>
            </a:r>
            <a:r>
              <a:rPr lang="zh-CN" altLang="en-US" dirty="0"/>
              <a:t>表格控件，在通常情况下使用没有问题。是不是电脑上安装了某个很特别的软件，造成对</a:t>
            </a:r>
            <a:r>
              <a:rPr lang="en-US" altLang="zh-CN" dirty="0"/>
              <a:t>Cell</a:t>
            </a:r>
            <a:r>
              <a:rPr lang="zh-CN" altLang="en-US" dirty="0"/>
              <a:t>表格控件的冲突，这一点还不能肯定。解决的办法是：在主画面中点击</a:t>
            </a:r>
            <a:r>
              <a:rPr lang="zh-CN" altLang="en-US" dirty="0" smtClean="0"/>
              <a:t>“系统设置”→</a:t>
            </a:r>
            <a:r>
              <a:rPr lang="zh-CN" altLang="en-US" dirty="0"/>
              <a:t>“选择所在地区和数据存放位置”，在弹出的画面中将“数据录入界面的形式”选为“</a:t>
            </a:r>
            <a:r>
              <a:rPr lang="en-US" altLang="zh-CN" dirty="0"/>
              <a:t>FoxPro</a:t>
            </a:r>
            <a:r>
              <a:rPr lang="zh-CN" altLang="en-US" dirty="0"/>
              <a:t>风格”。也就是说不使用</a:t>
            </a:r>
            <a:r>
              <a:rPr lang="en-US" altLang="zh-CN" dirty="0"/>
              <a:t>Cell</a:t>
            </a:r>
            <a:r>
              <a:rPr lang="zh-CN" altLang="en-US" dirty="0"/>
              <a:t>表格控件</a:t>
            </a:r>
            <a:r>
              <a:rPr lang="zh-CN" altLang="zh-CN" dirty="0" smtClean="0"/>
              <a:t>。</a:t>
            </a:r>
            <a:endParaRPr lang="en-US" altLang="zh-CN" dirty="0" smtClean="0"/>
          </a:p>
        </p:txBody>
      </p:sp>
      <p:pic>
        <p:nvPicPr>
          <p:cNvPr id="2" name="图片 1"/>
          <p:cNvPicPr>
            <a:picLocks noChangeAspect="1"/>
          </p:cNvPicPr>
          <p:nvPr/>
        </p:nvPicPr>
        <p:blipFill>
          <a:blip r:embed="rId2"/>
          <a:stretch>
            <a:fillRect/>
          </a:stretch>
        </p:blipFill>
        <p:spPr>
          <a:xfrm>
            <a:off x="3154053" y="3937522"/>
            <a:ext cx="3001086" cy="2920478"/>
          </a:xfrm>
          <a:prstGeom prst="rect">
            <a:avLst/>
          </a:prstGeom>
        </p:spPr>
      </p:pic>
      <p:sp>
        <p:nvSpPr>
          <p:cNvPr id="3" name="椭圆 2"/>
          <p:cNvSpPr/>
          <p:nvPr/>
        </p:nvSpPr>
        <p:spPr>
          <a:xfrm>
            <a:off x="4763069" y="5568287"/>
            <a:ext cx="791570" cy="3275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6358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问题七</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在进行“数居录入情况检查”或在“产生上交检查清单”时发现检查的下发调查清单数目为</a:t>
            </a:r>
            <a:r>
              <a:rPr lang="en-US" altLang="zh-CN" sz="1900" b="1" dirty="0">
                <a:solidFill>
                  <a:schemeClr val="accent4">
                    <a:lumMod val="50000"/>
                  </a:schemeClr>
                </a:solidFill>
              </a:rPr>
              <a:t>0</a:t>
            </a:r>
            <a:r>
              <a:rPr lang="zh-CN" altLang="en-US" sz="1900" b="1" dirty="0">
                <a:solidFill>
                  <a:schemeClr val="accent4">
                    <a:lumMod val="50000"/>
                  </a:schemeClr>
                </a:solidFill>
              </a:rPr>
              <a:t>或明显与实际下发的清单数目不符</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sz="1900" dirty="0"/>
              <a:t>系统安装后所有数据都是空的，在首次运行时需要指定调查的省市与安装调查清单，这时，系统会将下发的清单文件作一个备份放在数据所在文件夹下，以后在进行“数据录入情况检查”时将以这个备份的清单文件为基础进行核对。如果在数据处理的过程中备份了调查的数据，一旦系统进行了升级安装或系统出问题进行了重新安装，重新安装的系统中数据都是空的，利用“备份数据恢复”功能只是将调查数据恢复到系统中，而下发的调查清单备份文件是无法恢复的。这时，只要将下发光盘上的清单文件复制到系统中的数据目录中即可（机构的下发清单文件名为</a:t>
            </a:r>
            <a:r>
              <a:rPr lang="en-US" altLang="zh-CN" sz="1900" dirty="0"/>
              <a:t>NBJG</a:t>
            </a:r>
            <a:r>
              <a:rPr lang="en-US" altLang="zh-CN" sz="1900" dirty="0">
                <a:latin typeface="+mn-ea"/>
              </a:rPr>
              <a:t>?</a:t>
            </a:r>
            <a:r>
              <a:rPr lang="en-US" altLang="zh-CN" sz="1900" dirty="0"/>
              <a:t>QD.DBF</a:t>
            </a:r>
            <a:r>
              <a:rPr lang="zh-CN" altLang="en-US" sz="1900" dirty="0"/>
              <a:t>，系统的数据在</a:t>
            </a:r>
            <a:r>
              <a:rPr lang="en-US" altLang="zh-CN" sz="1900" dirty="0" err="1"/>
              <a:t>nbdata</a:t>
            </a:r>
            <a:r>
              <a:rPr lang="en-US" altLang="zh-CN" sz="1900" dirty="0"/>
              <a:t>\</a:t>
            </a:r>
            <a:r>
              <a:rPr lang="zh-CN" altLang="en-US" sz="1900" dirty="0"/>
              <a:t>目录中；计划项目的下发清单文件名为</a:t>
            </a:r>
            <a:r>
              <a:rPr lang="en-US" altLang="zh-CN" sz="1900" dirty="0"/>
              <a:t>JH</a:t>
            </a:r>
            <a:r>
              <a:rPr lang="en-US" altLang="zh-CN" sz="1900" dirty="0">
                <a:latin typeface="+mn-ea"/>
              </a:rPr>
              <a:t>??</a:t>
            </a:r>
            <a:r>
              <a:rPr lang="en-US" altLang="zh-CN" sz="1900" dirty="0"/>
              <a:t>QD.DBF</a:t>
            </a:r>
            <a:r>
              <a:rPr lang="zh-CN" altLang="en-US" sz="1900" dirty="0"/>
              <a:t>，系统的数据在</a:t>
            </a:r>
            <a:r>
              <a:rPr lang="en-US" altLang="zh-CN" sz="1900" dirty="0" err="1"/>
              <a:t>jhdata</a:t>
            </a:r>
            <a:r>
              <a:rPr lang="en-US" altLang="zh-CN" sz="1900" dirty="0"/>
              <a:t>\</a:t>
            </a:r>
            <a:r>
              <a:rPr lang="zh-CN" altLang="en-US" sz="1900" dirty="0"/>
              <a:t>目录中）</a:t>
            </a:r>
            <a:r>
              <a:rPr lang="zh-CN" altLang="zh-CN" sz="1900" dirty="0" smtClean="0"/>
              <a:t>。</a:t>
            </a:r>
            <a:endParaRPr lang="en-US" altLang="zh-CN" sz="1900" dirty="0" smtClean="0"/>
          </a:p>
        </p:txBody>
      </p:sp>
    </p:spTree>
    <p:extLst>
      <p:ext uri="{BB962C8B-B14F-4D97-AF65-F5344CB8AC3E}">
        <p14:creationId xmlns:p14="http://schemas.microsoft.com/office/powerpoint/2010/main" val="1567885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问题八</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在打印录入数据的报表时，如果选择了网络上的一个打印机，其内容始终打印不出来。</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dirty="0"/>
              <a:t>网络上的打印机有两种形式：</a:t>
            </a:r>
            <a:r>
              <a:rPr lang="en-US" altLang="zh-CN" dirty="0"/>
              <a:t>1.</a:t>
            </a:r>
            <a:r>
              <a:rPr lang="zh-CN" altLang="en-US" dirty="0"/>
              <a:t>打印机连接在某个计算机上，通过设置共享来让其他计算机使用；</a:t>
            </a:r>
            <a:r>
              <a:rPr lang="en-US" altLang="zh-CN" dirty="0"/>
              <a:t>2.</a:t>
            </a:r>
            <a:r>
              <a:rPr lang="zh-CN" altLang="en-US" dirty="0"/>
              <a:t>打印机本身具有网络功能，连接到网络后不需要依靠某个计算机就可以共享使用。第</a:t>
            </a:r>
            <a:r>
              <a:rPr lang="en-US" altLang="zh-CN" dirty="0"/>
              <a:t>1</a:t>
            </a:r>
            <a:r>
              <a:rPr lang="zh-CN" altLang="en-US" dirty="0"/>
              <a:t>种情况打印没有问题，如果是第</a:t>
            </a:r>
            <a:r>
              <a:rPr lang="en-US" altLang="zh-CN" dirty="0"/>
              <a:t>2</a:t>
            </a:r>
            <a:r>
              <a:rPr lang="zh-CN" altLang="en-US" dirty="0"/>
              <a:t>种情况，有可能打印不了，因为</a:t>
            </a:r>
            <a:r>
              <a:rPr lang="en-US" altLang="zh-CN" dirty="0"/>
              <a:t>FoxPro</a:t>
            </a:r>
            <a:r>
              <a:rPr lang="zh-CN" altLang="en-US" dirty="0"/>
              <a:t>是通过计算机来寻找打印机的。解决办法是：在</a:t>
            </a:r>
            <a:r>
              <a:rPr lang="en-US" altLang="zh-CN" dirty="0"/>
              <a:t>Wondows7</a:t>
            </a:r>
            <a:r>
              <a:rPr lang="zh-CN" altLang="en-US" dirty="0"/>
              <a:t>下，通过控制面板进入“设备和打印机”，找到网络上的那台打印机，点击鼠标右键，选择“打印机属性”，在弹出的窗口中选择“共享”页，然后将“共享这台打印机”前面的选择勾上。这样，打印机就与计算机挂钩了。如果使用的是</a:t>
            </a:r>
            <a:r>
              <a:rPr lang="en-US" altLang="zh-CN" dirty="0"/>
              <a:t>Windows XP</a:t>
            </a:r>
            <a:r>
              <a:rPr lang="zh-CN" altLang="en-US" dirty="0"/>
              <a:t>，通过控制面板进入“打印机与传真”，找到网络上的那台打印机，点击鼠标右键，选择“共享</a:t>
            </a:r>
            <a:r>
              <a:rPr lang="en-US" altLang="zh-CN" dirty="0"/>
              <a:t>…”</a:t>
            </a:r>
            <a:r>
              <a:rPr lang="zh-CN" altLang="en-US" dirty="0"/>
              <a:t>，在弹出的窗口中选择“共享这台打印机”。之后打印时选择这个共享打印机的名字就可以了</a:t>
            </a:r>
            <a:r>
              <a:rPr lang="zh-CN" altLang="zh-CN" dirty="0" smtClean="0"/>
              <a:t>。</a:t>
            </a:r>
            <a:endParaRPr lang="en-US" altLang="zh-CN" dirty="0" smtClean="0"/>
          </a:p>
        </p:txBody>
      </p:sp>
    </p:spTree>
    <p:extLst>
      <p:ext uri="{BB962C8B-B14F-4D97-AF65-F5344CB8AC3E}">
        <p14:creationId xmlns:p14="http://schemas.microsoft.com/office/powerpoint/2010/main" val="368594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55788" y="549275"/>
            <a:ext cx="6591300" cy="3776663"/>
          </a:xfrm>
        </p:spPr>
        <p:txBody>
          <a:bodyPr rtlCol="0">
            <a:norm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1</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、调查名单说明（续）</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sz="1900" b="1" dirty="0" smtClean="0">
                <a:solidFill>
                  <a:schemeClr val="accent4">
                    <a:lumMod val="50000"/>
                  </a:schemeClr>
                </a:solidFill>
              </a:rPr>
              <a:t>了解</a:t>
            </a:r>
            <a:r>
              <a:rPr lang="zh-CN" altLang="en-US" sz="1900" b="1" dirty="0">
                <a:solidFill>
                  <a:schemeClr val="accent4">
                    <a:lumMod val="50000"/>
                  </a:schemeClr>
                </a:solidFill>
              </a:rPr>
              <a:t>调查名单的</a:t>
            </a:r>
            <a:r>
              <a:rPr lang="zh-CN" altLang="en-US" sz="1900" b="1" dirty="0" smtClean="0">
                <a:solidFill>
                  <a:schemeClr val="accent4">
                    <a:lumMod val="50000"/>
                  </a:schemeClr>
                </a:solidFill>
              </a:rPr>
              <a:t>情况</a:t>
            </a:r>
            <a:endParaRPr lang="zh-CN" altLang="en-US" sz="1900" dirty="0">
              <a:solidFill>
                <a:schemeClr val="tx1">
                  <a:lumMod val="75000"/>
                  <a:lumOff val="25000"/>
                </a:schemeClr>
              </a:solidFill>
            </a:endParaRPr>
          </a:p>
        </p:txBody>
      </p:sp>
      <p:pic>
        <p:nvPicPr>
          <p:cNvPr id="2" name="图片 1"/>
          <p:cNvPicPr>
            <a:picLocks noChangeAspect="1"/>
          </p:cNvPicPr>
          <p:nvPr/>
        </p:nvPicPr>
        <p:blipFill>
          <a:blip r:embed="rId2"/>
          <a:stretch>
            <a:fillRect/>
          </a:stretch>
        </p:blipFill>
        <p:spPr>
          <a:xfrm>
            <a:off x="2212792" y="1485060"/>
            <a:ext cx="6158646" cy="476067"/>
          </a:xfrm>
          <a:prstGeom prst="rect">
            <a:avLst/>
          </a:prstGeom>
        </p:spPr>
      </p:pic>
      <p:pic>
        <p:nvPicPr>
          <p:cNvPr id="4" name="图片 3"/>
          <p:cNvPicPr>
            <a:picLocks noChangeAspect="1"/>
          </p:cNvPicPr>
          <p:nvPr/>
        </p:nvPicPr>
        <p:blipFill>
          <a:blip r:embed="rId3"/>
          <a:stretch>
            <a:fillRect/>
          </a:stretch>
        </p:blipFill>
        <p:spPr>
          <a:xfrm>
            <a:off x="5954652" y="2151330"/>
            <a:ext cx="2276109" cy="1011604"/>
          </a:xfrm>
          <a:prstGeom prst="rect">
            <a:avLst/>
          </a:prstGeom>
        </p:spPr>
      </p:pic>
      <p:pic>
        <p:nvPicPr>
          <p:cNvPr id="5" name="图片 4"/>
          <p:cNvPicPr>
            <a:picLocks noChangeAspect="1"/>
          </p:cNvPicPr>
          <p:nvPr/>
        </p:nvPicPr>
        <p:blipFill>
          <a:blip r:embed="rId4"/>
          <a:stretch>
            <a:fillRect/>
          </a:stretch>
        </p:blipFill>
        <p:spPr>
          <a:xfrm>
            <a:off x="3148401" y="3314334"/>
            <a:ext cx="5612501" cy="3221495"/>
          </a:xfrm>
          <a:prstGeom prst="rect">
            <a:avLst/>
          </a:prstGeom>
        </p:spPr>
      </p:pic>
      <p:sp>
        <p:nvSpPr>
          <p:cNvPr id="6" name="圆角矩形标注 5"/>
          <p:cNvSpPr/>
          <p:nvPr/>
        </p:nvSpPr>
        <p:spPr>
          <a:xfrm>
            <a:off x="620541" y="2071089"/>
            <a:ext cx="1881554" cy="714962"/>
          </a:xfrm>
          <a:prstGeom prst="wedgeRoundRectCallout">
            <a:avLst>
              <a:gd name="adj1" fmla="val 80771"/>
              <a:gd name="adj2" fmla="val -64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r>
              <a:rPr lang="zh-CN" altLang="en-US" dirty="0" smtClean="0"/>
              <a:t>选择机构类别</a:t>
            </a:r>
            <a:endParaRPr lang="zh-CN" altLang="en-US" dirty="0"/>
          </a:p>
        </p:txBody>
      </p:sp>
      <p:sp>
        <p:nvSpPr>
          <p:cNvPr id="7" name="圆角矩形标注 6"/>
          <p:cNvSpPr/>
          <p:nvPr/>
        </p:nvSpPr>
        <p:spPr>
          <a:xfrm>
            <a:off x="3148401" y="2151330"/>
            <a:ext cx="2238842" cy="938983"/>
          </a:xfrm>
          <a:prstGeom prst="wedgeRoundRectCallout">
            <a:avLst>
              <a:gd name="adj1" fmla="val 74751"/>
              <a:gd name="adj2" fmla="val -398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r>
              <a:rPr lang="zh-CN" altLang="en-US" dirty="0"/>
              <a:t>点“部分数据</a:t>
            </a:r>
            <a:r>
              <a:rPr lang="en-US" altLang="zh-CN" dirty="0"/>
              <a:t>/</a:t>
            </a:r>
            <a:r>
              <a:rPr lang="zh-CN" altLang="en-US" dirty="0"/>
              <a:t>名单复制</a:t>
            </a:r>
            <a:r>
              <a:rPr lang="zh-CN" altLang="en-US" dirty="0" smtClean="0"/>
              <a:t>”下的“机构调查名单导出”</a:t>
            </a:r>
            <a:endParaRPr lang="zh-CN" altLang="en-US" dirty="0"/>
          </a:p>
        </p:txBody>
      </p:sp>
      <p:sp>
        <p:nvSpPr>
          <p:cNvPr id="8" name="圆角矩形标注 7"/>
          <p:cNvSpPr/>
          <p:nvPr/>
        </p:nvSpPr>
        <p:spPr>
          <a:xfrm>
            <a:off x="699669" y="4116777"/>
            <a:ext cx="1881554" cy="1281700"/>
          </a:xfrm>
          <a:prstGeom prst="wedgeRoundRectCallout">
            <a:avLst>
              <a:gd name="adj1" fmla="val 77500"/>
              <a:gd name="adj2" fmla="val -533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r>
              <a:rPr lang="zh-CN" altLang="en-US" dirty="0" smtClean="0"/>
              <a:t>在左边选择要导出的指标，然后点“产生输出的清单”</a:t>
            </a:r>
            <a:endParaRPr lang="zh-CN" altLang="en-US" dirty="0"/>
          </a:p>
        </p:txBody>
      </p:sp>
      <p:sp>
        <p:nvSpPr>
          <p:cNvPr id="9" name="椭圆 8"/>
          <p:cNvSpPr/>
          <p:nvPr/>
        </p:nvSpPr>
        <p:spPr>
          <a:xfrm>
            <a:off x="6356837" y="2856387"/>
            <a:ext cx="1953053" cy="233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问题九</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数据备份</a:t>
            </a:r>
            <a:r>
              <a:rPr lang="en-US" altLang="zh-CN" sz="1900" b="1" dirty="0">
                <a:solidFill>
                  <a:schemeClr val="accent4">
                    <a:lumMod val="50000"/>
                  </a:schemeClr>
                </a:solidFill>
              </a:rPr>
              <a:t>/</a:t>
            </a:r>
            <a:r>
              <a:rPr lang="zh-CN" altLang="en-US" sz="1900" b="1" dirty="0">
                <a:solidFill>
                  <a:schemeClr val="accent4">
                    <a:lumMod val="50000"/>
                  </a:schemeClr>
                </a:solidFill>
              </a:rPr>
              <a:t>恢复时，如果指定的备份数据存放位置中有比较长的文件夹名（</a:t>
            </a:r>
            <a:r>
              <a:rPr lang="en-US" altLang="zh-CN" sz="1900" b="1" dirty="0">
                <a:solidFill>
                  <a:schemeClr val="accent4">
                    <a:lumMod val="50000"/>
                  </a:schemeClr>
                </a:solidFill>
              </a:rPr>
              <a:t>8</a:t>
            </a:r>
            <a:r>
              <a:rPr lang="zh-CN" altLang="en-US" sz="1900" b="1" dirty="0">
                <a:solidFill>
                  <a:schemeClr val="accent4">
                    <a:lumMod val="50000"/>
                  </a:schemeClr>
                </a:solidFill>
              </a:rPr>
              <a:t>个英文字符以上），而备份数据是以压缩文件存放，则备份完后会找不到备份数据文件，恢复时提示要恢复的某个文件不存在。</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sz="2000" dirty="0"/>
              <a:t>由于压缩数据的软件是</a:t>
            </a:r>
            <a:r>
              <a:rPr lang="en-US" altLang="zh-CN" sz="2000" dirty="0" err="1"/>
              <a:t>Winrar</a:t>
            </a:r>
            <a:r>
              <a:rPr lang="zh-CN" altLang="en-US" sz="2000" dirty="0"/>
              <a:t>的</a:t>
            </a:r>
            <a:r>
              <a:rPr lang="en-US" altLang="zh-CN" sz="2000" dirty="0"/>
              <a:t>DOS</a:t>
            </a:r>
            <a:r>
              <a:rPr lang="zh-CN" altLang="en-US" sz="2000" dirty="0"/>
              <a:t>版，而在</a:t>
            </a:r>
            <a:r>
              <a:rPr lang="en-US" altLang="zh-CN" sz="2000" dirty="0"/>
              <a:t>DOS</a:t>
            </a:r>
            <a:r>
              <a:rPr lang="zh-CN" altLang="en-US" sz="2000" dirty="0"/>
              <a:t>下发出一条命令在不同的</a:t>
            </a:r>
            <a:r>
              <a:rPr lang="en-US" altLang="zh-CN" sz="2000" dirty="0"/>
              <a:t>Windows</a:t>
            </a:r>
            <a:r>
              <a:rPr lang="zh-CN" altLang="en-US" sz="2000" dirty="0"/>
              <a:t>系统下要求是不同的。</a:t>
            </a:r>
            <a:r>
              <a:rPr lang="en-US" altLang="zh-CN" sz="2000" dirty="0"/>
              <a:t>Windows XP</a:t>
            </a:r>
            <a:r>
              <a:rPr lang="zh-CN" altLang="en-US" sz="2000" dirty="0"/>
              <a:t>及以前的老版本规定</a:t>
            </a:r>
            <a:r>
              <a:rPr lang="en-US" altLang="zh-CN" sz="2000" dirty="0"/>
              <a:t>DOS</a:t>
            </a:r>
            <a:r>
              <a:rPr lang="zh-CN" altLang="en-US" sz="2000" dirty="0"/>
              <a:t>下使用文件夹名不能超过</a:t>
            </a:r>
            <a:r>
              <a:rPr lang="en-US" altLang="zh-CN" sz="2000" dirty="0"/>
              <a:t>8</a:t>
            </a:r>
            <a:r>
              <a:rPr lang="zh-CN" altLang="en-US" sz="2000" dirty="0"/>
              <a:t>个英文字符，如果备份数据存放的位置中有超过</a:t>
            </a:r>
            <a:r>
              <a:rPr lang="en-US" altLang="zh-CN" sz="2000" dirty="0"/>
              <a:t>8</a:t>
            </a:r>
            <a:r>
              <a:rPr lang="zh-CN" altLang="en-US" sz="2000" dirty="0"/>
              <a:t>个英文字符的文件夹名，则</a:t>
            </a:r>
            <a:r>
              <a:rPr lang="en-US" altLang="zh-CN" sz="2000" dirty="0"/>
              <a:t>DOS</a:t>
            </a:r>
            <a:r>
              <a:rPr lang="zh-CN" altLang="en-US" sz="2000" dirty="0"/>
              <a:t>命令执行的结果是无效的。因此，操作系统的级别没有超过</a:t>
            </a:r>
            <a:r>
              <a:rPr lang="en-US" altLang="zh-CN" sz="2000" dirty="0"/>
              <a:t>Windows XP</a:t>
            </a:r>
            <a:r>
              <a:rPr lang="zh-CN" altLang="en-US" sz="2000" dirty="0"/>
              <a:t>的，请使用不超过</a:t>
            </a:r>
            <a:r>
              <a:rPr lang="en-US" altLang="zh-CN" sz="2000" dirty="0"/>
              <a:t>8</a:t>
            </a:r>
            <a:r>
              <a:rPr lang="zh-CN" altLang="en-US" sz="2000" dirty="0"/>
              <a:t>个英文字符的文件夹名。但是，</a:t>
            </a:r>
            <a:r>
              <a:rPr lang="en-US" altLang="zh-CN" sz="2000" dirty="0"/>
              <a:t>Windows </a:t>
            </a:r>
            <a:r>
              <a:rPr lang="en-US" altLang="zh-CN" sz="2000" dirty="0" smtClean="0"/>
              <a:t>Vista/7/8/10</a:t>
            </a:r>
            <a:r>
              <a:rPr lang="zh-CN" altLang="en-US" sz="2000" dirty="0"/>
              <a:t>等之后的系统在</a:t>
            </a:r>
            <a:r>
              <a:rPr lang="en-US" altLang="zh-CN" sz="2000" dirty="0"/>
              <a:t>DOS</a:t>
            </a:r>
            <a:r>
              <a:rPr lang="zh-CN" altLang="en-US" sz="2000" dirty="0"/>
              <a:t>模式下使用文件夹名没有</a:t>
            </a:r>
            <a:r>
              <a:rPr lang="en-US" altLang="zh-CN" sz="2000" dirty="0"/>
              <a:t>8</a:t>
            </a:r>
            <a:r>
              <a:rPr lang="zh-CN" altLang="en-US" sz="2000" dirty="0"/>
              <a:t>个英文字符的限制，所以不会出现上述问题</a:t>
            </a:r>
            <a:r>
              <a:rPr lang="zh-CN" altLang="zh-CN" sz="2000" dirty="0" smtClean="0"/>
              <a:t>。</a:t>
            </a:r>
            <a:endParaRPr lang="en-US" altLang="zh-CN" sz="2000" dirty="0" smtClean="0"/>
          </a:p>
        </p:txBody>
      </p:sp>
    </p:spTree>
    <p:extLst>
      <p:ext uri="{BB962C8B-B14F-4D97-AF65-F5344CB8AC3E}">
        <p14:creationId xmlns:p14="http://schemas.microsoft.com/office/powerpoint/2010/main" val="760487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730497" y="571501"/>
            <a:ext cx="6686550" cy="590843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十</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统计调查软件启动时，有时会弹出一个防病毒软件的警告性窗口（下图是</a:t>
            </a:r>
            <a:r>
              <a:rPr lang="en-US" altLang="zh-CN" sz="1900" b="1" dirty="0">
                <a:solidFill>
                  <a:schemeClr val="accent4">
                    <a:lumMod val="50000"/>
                  </a:schemeClr>
                </a:solidFill>
              </a:rPr>
              <a:t>360</a:t>
            </a:r>
            <a:r>
              <a:rPr lang="zh-CN" altLang="en-US" sz="1900" b="1" dirty="0">
                <a:solidFill>
                  <a:schemeClr val="accent4">
                    <a:lumMod val="50000"/>
                  </a:schemeClr>
                </a:solidFill>
              </a:rPr>
              <a:t>安全卫士弹出的警告），不知道该如何处理</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marL="0" indent="0" eaLnBrk="1" fontAlgn="auto" hangingPunct="1">
              <a:spcAft>
                <a:spcPts val="0"/>
              </a:spcAft>
              <a:buFont typeface="Wingdings 3" charset="2"/>
              <a:buNone/>
              <a:defRPr/>
            </a:pPr>
            <a:endParaRPr lang="en-US" altLang="zh-CN" sz="1900" b="1" dirty="0">
              <a:solidFill>
                <a:schemeClr val="accent4">
                  <a:lumMod val="50000"/>
                </a:schemeClr>
              </a:solidFill>
            </a:endParaRPr>
          </a:p>
          <a:p>
            <a:pPr marL="0" indent="0" eaLnBrk="1" fontAlgn="auto" hangingPunct="1">
              <a:spcAft>
                <a:spcPts val="0"/>
              </a:spcAft>
              <a:buFont typeface="Wingdings 3" charset="2"/>
              <a:buNone/>
              <a:defRPr/>
            </a:pPr>
            <a:endParaRPr lang="en-US" altLang="zh-CN" sz="1900" b="1" dirty="0" smtClean="0">
              <a:solidFill>
                <a:schemeClr val="accent4">
                  <a:lumMod val="50000"/>
                </a:schemeClr>
              </a:solidFill>
            </a:endParaRPr>
          </a:p>
          <a:p>
            <a:pPr marL="0" indent="0" eaLnBrk="1" fontAlgn="auto" hangingPunct="1">
              <a:spcAft>
                <a:spcPts val="0"/>
              </a:spcAft>
              <a:buFont typeface="Wingdings 3" charset="2"/>
              <a:buNone/>
              <a:defRPr/>
            </a:pPr>
            <a:endParaRPr lang="en-US" altLang="zh-CN" sz="1900" b="1" dirty="0" smtClean="0">
              <a:solidFill>
                <a:schemeClr val="accent4">
                  <a:lumMod val="50000"/>
                </a:schemeClr>
              </a:solidFill>
            </a:endParaRPr>
          </a:p>
          <a:p>
            <a:pPr marL="0" indent="0" eaLnBrk="1" fontAlgn="auto" hangingPunct="1">
              <a:spcAft>
                <a:spcPts val="0"/>
              </a:spcAft>
              <a:buFont typeface="Wingdings 3" charset="2"/>
              <a:buNone/>
              <a:defRPr/>
            </a:pPr>
            <a:endParaRPr lang="en-US" altLang="zh-CN" sz="1900" b="1" dirty="0">
              <a:solidFill>
                <a:schemeClr val="accent4">
                  <a:lumMod val="50000"/>
                </a:schemeClr>
              </a:solidFill>
            </a:endParaRPr>
          </a:p>
          <a:p>
            <a:pPr marL="0" indent="0" eaLnBrk="1" fontAlgn="auto" hangingPunct="1">
              <a:spcAft>
                <a:spcPts val="0"/>
              </a:spcAft>
              <a:buFont typeface="Wingdings 3" charset="2"/>
              <a:buNone/>
              <a:defRPr/>
            </a:pPr>
            <a:endParaRPr lang="en-US" altLang="zh-CN" sz="1900" b="1" dirty="0" smtClean="0">
              <a:solidFill>
                <a:schemeClr val="accent4">
                  <a:lumMod val="50000"/>
                </a:schemeClr>
              </a:solidFill>
            </a:endParaRPr>
          </a:p>
          <a:p>
            <a:pPr marL="0" indent="0" eaLnBrk="1" fontAlgn="auto" hangingPunct="1">
              <a:spcAft>
                <a:spcPts val="0"/>
              </a:spcAft>
              <a:buFont typeface="Wingdings 3" charset="2"/>
              <a:buNone/>
              <a:defRPr/>
            </a:pP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dirty="0"/>
              <a:t>由于统计软件使用了用友公司的华表组件，这些组件安装后在使用时需要进行注册。因此，一旦弹出这类警告性窗口，要选择“允许程序所有操作”，否则，程序在使用华表组件时会出错。为了一劳永逸，首先在警告性窗口中勾选“不再提醒”，然后再点击“更多”按钮，选择“允许程序所有操作”（如上图所示，注意有时间限制）</a:t>
            </a:r>
            <a:r>
              <a:rPr lang="zh-CN" altLang="en-US" dirty="0" smtClean="0"/>
              <a:t>。</a:t>
            </a:r>
            <a:endParaRPr lang="en-US" altLang="zh-C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042" y="1858351"/>
            <a:ext cx="27686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294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问题十一</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发现某个计划项目调查名单不是本省的承担单位，需要将该名单转发到相应的省，应该如何操作，接受的省应如何将转来的名单追加到系统中</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sz="1900" dirty="0"/>
              <a:t>发现错发的调查名单，首先通知科技统计信息中心（以</a:t>
            </a:r>
            <a:r>
              <a:rPr lang="en-US" altLang="zh-CN" sz="1900" dirty="0"/>
              <a:t>email</a:t>
            </a:r>
            <a:r>
              <a:rPr lang="zh-CN" altLang="en-US" sz="1900" dirty="0"/>
              <a:t>的形式），我们会根据承担单位的信息重新编制统计编号（</a:t>
            </a:r>
            <a:r>
              <a:rPr lang="en-US" altLang="zh-CN" sz="1900" dirty="0"/>
              <a:t>JB00</a:t>
            </a:r>
            <a:r>
              <a:rPr lang="zh-CN" altLang="en-US" sz="1900" dirty="0"/>
              <a:t>），因为</a:t>
            </a:r>
            <a:r>
              <a:rPr lang="en-US" altLang="zh-CN" sz="1900" dirty="0"/>
              <a:t>JB00</a:t>
            </a:r>
            <a:r>
              <a:rPr lang="zh-CN" altLang="en-US" sz="1900" dirty="0"/>
              <a:t>中有地域的信息。然后将该课题的</a:t>
            </a:r>
            <a:r>
              <a:rPr lang="en-US" altLang="zh-CN" sz="1900" dirty="0"/>
              <a:t>JB00</a:t>
            </a:r>
            <a:r>
              <a:rPr lang="zh-CN" altLang="en-US" sz="1900" dirty="0"/>
              <a:t>（新编的）、</a:t>
            </a:r>
            <a:r>
              <a:rPr lang="en-US" altLang="zh-CN" sz="1900" dirty="0"/>
              <a:t>JB01</a:t>
            </a:r>
            <a:r>
              <a:rPr lang="zh-CN" altLang="en-US" sz="1900" dirty="0"/>
              <a:t>、</a:t>
            </a:r>
            <a:r>
              <a:rPr lang="en-US" altLang="zh-CN" sz="1900" dirty="0"/>
              <a:t>JB02</a:t>
            </a:r>
            <a:r>
              <a:rPr lang="zh-CN" altLang="en-US" sz="1900" dirty="0"/>
              <a:t>、</a:t>
            </a:r>
            <a:r>
              <a:rPr lang="en-US" altLang="zh-CN" sz="1900" dirty="0"/>
              <a:t>JB21</a:t>
            </a:r>
            <a:r>
              <a:rPr lang="zh-CN" altLang="en-US" sz="1900" dirty="0"/>
              <a:t>、</a:t>
            </a:r>
            <a:r>
              <a:rPr lang="en-US" altLang="zh-CN" sz="1900" dirty="0"/>
              <a:t>JB23</a:t>
            </a:r>
            <a:r>
              <a:rPr lang="zh-CN" altLang="en-US" sz="1900" dirty="0"/>
              <a:t>等一些与调查工作有关的信息发给相应的省。</a:t>
            </a:r>
          </a:p>
          <a:p>
            <a:pPr marL="0" indent="0">
              <a:buNone/>
            </a:pPr>
            <a:r>
              <a:rPr lang="zh-CN" altLang="en-US" sz="1900" dirty="0"/>
              <a:t>	接受的省在追加转来的调查名单时，在人工录入新增调查名单的画面中，第</a:t>
            </a:r>
            <a:r>
              <a:rPr lang="en-US" altLang="zh-CN" sz="1900" dirty="0"/>
              <a:t>8</a:t>
            </a:r>
            <a:r>
              <a:rPr lang="zh-CN" altLang="en-US" sz="1900" dirty="0"/>
              <a:t>列（是否为原核定名单中没有的课题）应输入“*”号，否则追加不进去。其理由是：虽然该课题属于已核定的调查名单，但是由于</a:t>
            </a:r>
            <a:r>
              <a:rPr lang="en-US" altLang="zh-CN" sz="1900" dirty="0"/>
              <a:t>JB00</a:t>
            </a:r>
            <a:r>
              <a:rPr lang="zh-CN" altLang="en-US" sz="1900" dirty="0"/>
              <a:t>重新编码，在原核定名单中无法匹配</a:t>
            </a:r>
            <a:r>
              <a:rPr lang="zh-CN" altLang="en-US" sz="1900" dirty="0" smtClean="0"/>
              <a:t>上</a:t>
            </a:r>
            <a:r>
              <a:rPr lang="zh-CN" altLang="zh-CN" sz="1900" dirty="0" smtClean="0"/>
              <a:t>。</a:t>
            </a:r>
            <a:endParaRPr lang="en-US" altLang="zh-CN" sz="1900" dirty="0" smtClean="0"/>
          </a:p>
        </p:txBody>
      </p:sp>
    </p:spTree>
    <p:extLst>
      <p:ext uri="{BB962C8B-B14F-4D97-AF65-F5344CB8AC3E}">
        <p14:creationId xmlns:p14="http://schemas.microsoft.com/office/powerpoint/2010/main" val="2237153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bwMode="auto">
          <a:xfrm>
            <a:off x="1677744" y="868973"/>
            <a:ext cx="6686550" cy="551424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eaLnBrk="1" fontAlgn="auto" hangingPunct="1">
              <a:spcAft>
                <a:spcPts val="0"/>
              </a:spcAft>
              <a:buFont typeface="Wingdings 3" charset="2"/>
              <a:buNone/>
              <a:defRPr/>
            </a:pP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rPr>
              <a:t>问题十二</a:t>
            </a:r>
            <a:endParaRPr lang="en-US" altLang="zh-CN" sz="2400" b="1" dirty="0" smtClean="0">
              <a:solidFill>
                <a:schemeClr val="tx1">
                  <a:lumMod val="75000"/>
                  <a:lumOff val="25000"/>
                </a:schemeClr>
              </a:solidFill>
              <a:latin typeface="黑体" panose="02010609060101010101" pitchFamily="49" charset="-122"/>
              <a:ea typeface="黑体" panose="02010609060101010101" pitchFamily="49" charset="-122"/>
            </a:endParaRPr>
          </a:p>
          <a:p>
            <a:pPr marL="0" indent="0" eaLnBrk="1" fontAlgn="auto" hangingPunct="1">
              <a:spcAft>
                <a:spcPts val="0"/>
              </a:spcAft>
              <a:buFont typeface="Wingdings 3" charset="2"/>
              <a:buNone/>
              <a:defRPr/>
            </a:pPr>
            <a:r>
              <a:rPr lang="zh-CN" altLang="en-US" sz="1900" b="1" dirty="0">
                <a:solidFill>
                  <a:schemeClr val="accent4">
                    <a:lumMod val="50000"/>
                  </a:schemeClr>
                </a:solidFill>
              </a:rPr>
              <a:t>科技机构年报中，发现当年新增的某个部门属机构名单与地方属的某个机构是同一个单位，该如何处理</a:t>
            </a:r>
            <a:r>
              <a:rPr lang="zh-CN" altLang="en-US" sz="1900" b="1" dirty="0" smtClean="0">
                <a:solidFill>
                  <a:schemeClr val="accent4">
                    <a:lumMod val="50000"/>
                  </a:schemeClr>
                </a:solidFill>
              </a:rPr>
              <a:t>？</a:t>
            </a:r>
            <a:endParaRPr lang="en-US" altLang="zh-CN" sz="1900" b="1" dirty="0" smtClean="0">
              <a:solidFill>
                <a:schemeClr val="accent4">
                  <a:lumMod val="50000"/>
                </a:schemeClr>
              </a:solidFill>
            </a:endParaRPr>
          </a:p>
          <a:p>
            <a:pPr eaLnBrk="1" fontAlgn="auto" hangingPunct="1">
              <a:spcAft>
                <a:spcPts val="0"/>
              </a:spcAft>
              <a:buFont typeface="Wingdings 3" charset="2"/>
              <a:buChar char=""/>
              <a:defRPr/>
            </a:pPr>
            <a:r>
              <a:rPr lang="zh-CN" altLang="zh-CN" b="1" dirty="0"/>
              <a:t>回答</a:t>
            </a:r>
            <a:r>
              <a:rPr lang="zh-CN" altLang="zh-CN" b="1" dirty="0" smtClean="0"/>
              <a:t>：</a:t>
            </a:r>
            <a:endParaRPr lang="en-US" altLang="zh-CN" b="1" dirty="0" smtClean="0"/>
          </a:p>
          <a:p>
            <a:pPr marL="0" indent="0">
              <a:buNone/>
            </a:pPr>
            <a:r>
              <a:rPr lang="en-US" altLang="zh-CN" dirty="0" smtClean="0"/>
              <a:t>	</a:t>
            </a:r>
            <a:r>
              <a:rPr lang="zh-CN" altLang="en-US" sz="1900" dirty="0"/>
              <a:t>造成机构名单重复的原因一般是：之前省里新找到一个属于科技系统调查范围的机构，以地方属的特性追加到系统中。下一年给部门核定的名单中，这个省属的新增机构名单不会在其中（因给的是地方码），而部门核定时，发现所给的名单不全，又补充了新的调查名单，这些新补的名单我们会给出部门的代码。这样，就有可能造成名单重复。</a:t>
            </a:r>
          </a:p>
          <a:p>
            <a:pPr marL="0" indent="0">
              <a:buNone/>
            </a:pPr>
            <a:r>
              <a:rPr lang="zh-CN" altLang="en-US" sz="1900" dirty="0"/>
              <a:t>	处理的方法：数据录入到地方属的机构代码对应的名单上，部门属机构代码对应的名单不录数据，未报原因选“</a:t>
            </a:r>
            <a:r>
              <a:rPr lang="en-US" altLang="zh-CN" sz="1900" dirty="0"/>
              <a:t>5.</a:t>
            </a:r>
            <a:r>
              <a:rPr lang="zh-CN" altLang="en-US" sz="1900" dirty="0"/>
              <a:t>与其他机构重复”。国家级验收时请将这种情况在上报材料中给予说明，我们会将其地方属的代码改成部门属的代码。这样做的目的是可以回溯某个机构以往各年的数据</a:t>
            </a:r>
            <a:r>
              <a:rPr lang="zh-CN" altLang="en-US" sz="1900" dirty="0" smtClean="0"/>
              <a:t>。</a:t>
            </a:r>
            <a:endParaRPr lang="en-US" altLang="zh-CN" sz="1900" dirty="0" smtClean="0"/>
          </a:p>
        </p:txBody>
      </p:sp>
    </p:spTree>
    <p:extLst>
      <p:ext uri="{BB962C8B-B14F-4D97-AF65-F5344CB8AC3E}">
        <p14:creationId xmlns:p14="http://schemas.microsoft.com/office/powerpoint/2010/main" val="860666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31484" y="1612988"/>
            <a:ext cx="2964274" cy="1200329"/>
          </a:xfrm>
          <a:prstGeom prst="rect">
            <a:avLst/>
          </a:prstGeom>
          <a:noFill/>
        </p:spPr>
        <p:txBody>
          <a:bodyPr wrap="none">
            <a:spAutoFit/>
          </a:bodyPr>
          <a:lstStyle/>
          <a:p>
            <a:pPr algn="ctr" fontAlgn="auto">
              <a:spcBef>
                <a:spcPts val="0"/>
              </a:spcBef>
              <a:spcAft>
                <a:spcPts val="0"/>
              </a:spcAft>
              <a:defRPr/>
            </a:pPr>
            <a:r>
              <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60000" dist="29997" dir="5400000" sy="-100000" algn="bl" rotWithShape="0"/>
                </a:effectLst>
                <a:latin typeface="隶书" panose="02010509060101010101" pitchFamily="49" charset="-122"/>
                <a:ea typeface="隶书" panose="02010509060101010101" pitchFamily="49" charset="-122"/>
              </a:rPr>
              <a:t>谢谢！</a:t>
            </a:r>
            <a:endPar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reflection blurRad="6350" stA="60000" endA="900" endPos="60000" dist="29997" dir="5400000" sy="-100000" algn="bl" rotWithShape="0"/>
              </a:effectLst>
              <a:latin typeface="+mn-lt"/>
              <a:ea typeface="+mn-ea"/>
            </a:endParaRPr>
          </a:p>
        </p:txBody>
      </p:sp>
      <p:pic>
        <p:nvPicPr>
          <p:cNvPr id="48131" name="图片 3"/>
          <p:cNvPicPr>
            <a:picLocks noChangeAspect="1"/>
          </p:cNvPicPr>
          <p:nvPr/>
        </p:nvPicPr>
        <p:blipFill>
          <a:blip r:embed="rId2"/>
          <a:srcRect/>
          <a:stretch>
            <a:fillRect/>
          </a:stretch>
        </p:blipFill>
        <p:spPr bwMode="auto">
          <a:xfrm>
            <a:off x="4211638" y="4325938"/>
            <a:ext cx="857250" cy="857250"/>
          </a:xfrm>
          <a:prstGeom prst="rect">
            <a:avLst/>
          </a:prstGeom>
          <a:noFill/>
          <a:ln w="9525">
            <a:noFill/>
            <a:miter lim="800000"/>
            <a:headEnd/>
            <a:tailEnd/>
          </a:ln>
        </p:spPr>
      </p:pic>
      <p:pic>
        <p:nvPicPr>
          <p:cNvPr id="2" name="图片 1"/>
          <p:cNvPicPr>
            <a:picLocks noChangeAspect="1"/>
          </p:cNvPicPr>
          <p:nvPr/>
        </p:nvPicPr>
        <p:blipFill>
          <a:blip r:embed="rId3"/>
          <a:stretch>
            <a:fillRect/>
          </a:stretch>
        </p:blipFill>
        <p:spPr>
          <a:xfrm>
            <a:off x="2741016" y="1834790"/>
            <a:ext cx="4928060" cy="234435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85938" y="409575"/>
            <a:ext cx="6653212" cy="6130925"/>
          </a:xfrm>
        </p:spPr>
        <p:txBody>
          <a:bodyPr rtlCol="0">
            <a:noAutofit/>
          </a:bodyPr>
          <a:lstStyle/>
          <a:p>
            <a:pPr marL="0" indent="0" eaLnBrk="1" fontAlgn="auto" hangingPunct="1">
              <a:spcAft>
                <a:spcPts val="0"/>
              </a:spcAft>
              <a:buFont typeface="Wingdings 3" charset="2"/>
              <a:buNone/>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rPr>
              <a:t>2</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rPr>
              <a:t>、分级采集数据的处理方式</a:t>
            </a:r>
            <a:endParaRPr lang="en-US" altLang="zh-CN" sz="24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charset="2"/>
              <a:buChar char=""/>
              <a:defRPr/>
            </a:pPr>
            <a:r>
              <a:rPr lang="zh-CN" altLang="en-US" b="1" dirty="0">
                <a:solidFill>
                  <a:schemeClr val="accent4">
                    <a:lumMod val="50000"/>
                  </a:schemeClr>
                </a:solidFill>
              </a:rPr>
              <a:t>如果调查方式是分解到下一级或被调查的基层科技单位来填报，当填报的报表数据以电子数据的形式返回来时，有条件的话，可在另一台电脑上进行数据审核。审核通过后再进行数据备份。然后到最终存放全地区数据的电脑上追加其他地方录入的数据。如果电脑有限，也可在同一电脑上直接追加上报来的数据。但审核起来比较麻烦一点（由于有先前报来的其他机构的数据，平衡检查时要选择部分机构检查）</a:t>
            </a:r>
            <a:r>
              <a:rPr lang="zh-CN" altLang="en-US" b="1" dirty="0" smtClean="0">
                <a:solidFill>
                  <a:schemeClr val="accent4">
                    <a:lumMod val="50000"/>
                  </a:schemeClr>
                </a:solidFill>
              </a:rPr>
              <a:t>。</a:t>
            </a:r>
            <a:endParaRPr lang="en-US" altLang="zh-CN" b="1" dirty="0" smtClean="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在同一电脑上审核不同地方报来的数据还有一种方法是：在电脑上人工建立一个临时文件夹，然后在系统的主画面的“系统设置”功能中选择“选择所在地区和数据存放位置”。在弹出的窗口中有一个“统计调查数据存放的位置”，点击后面的“    ”按钮，选择前面建立的临时文件夹，完成设置后，系统使用的数据存放位置就成了你指定的文件夹。然后将上交来的数据恢复到系统中，之后就可以进行各种检查。检查通过后，进行数据备份。接着再次进入“选择所在地区和数据存放位置”，在“统计调查数据存放的位置”下方点击“设置为系统初始默认值”。完成设置后，系统使用的数据存放位置又恢复到安装时指定的文件夹。这时，可以通过“追加数据”的方式将前面从临时文件夹中备份的数据追加到系统中。</a:t>
            </a:r>
            <a:endParaRPr lang="zh-CN" altLang="en-US" dirty="0">
              <a:solidFill>
                <a:schemeClr val="tx1">
                  <a:lumMod val="75000"/>
                  <a:lumOff val="25000"/>
                </a:schemeClr>
              </a:solidFill>
            </a:endParaRPr>
          </a:p>
          <a:p>
            <a:pPr eaLnBrk="1" fontAlgn="auto" hangingPunct="1">
              <a:spcAft>
                <a:spcPts val="0"/>
              </a:spcAft>
              <a:buFont typeface="Wingdings 3" charset="2"/>
              <a:buChar char=""/>
              <a:defRPr/>
            </a:pPr>
            <a:endParaRPr lang="zh-CN" altLang="en-US" b="1" dirty="0">
              <a:solidFill>
                <a:schemeClr val="accent4">
                  <a:lumMod val="50000"/>
                </a:schemeClr>
              </a:solidFill>
            </a:endParaRPr>
          </a:p>
          <a:p>
            <a:pPr eaLnBrk="1" fontAlgn="auto" hangingPunct="1">
              <a:spcAft>
                <a:spcPts val="0"/>
              </a:spcAft>
              <a:buFont typeface="Wingdings 3" charset="2"/>
              <a:buChar char=""/>
              <a:defRPr/>
            </a:pPr>
            <a:endParaRPr lang="zh-CN" altLang="en-US" dirty="0">
              <a:solidFill>
                <a:schemeClr val="tx1">
                  <a:lumMod val="75000"/>
                  <a:lumOff val="25000"/>
                </a:schemeClr>
              </a:solidFill>
            </a:endParaRPr>
          </a:p>
        </p:txBody>
      </p:sp>
      <p:pic>
        <p:nvPicPr>
          <p:cNvPr id="22530" name="图片 1"/>
          <p:cNvPicPr>
            <a:picLocks noChangeAspect="1"/>
          </p:cNvPicPr>
          <p:nvPr/>
        </p:nvPicPr>
        <p:blipFill>
          <a:blip r:embed="rId2"/>
          <a:srcRect/>
          <a:stretch>
            <a:fillRect/>
          </a:stretch>
        </p:blipFill>
        <p:spPr bwMode="auto">
          <a:xfrm>
            <a:off x="3181350" y="4154488"/>
            <a:ext cx="1524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9100" y="730250"/>
            <a:ext cx="6938963" cy="512763"/>
          </a:xfrm>
        </p:spPr>
        <p:txBody>
          <a:bodyPr rtlCol="0">
            <a:noAutofit/>
          </a:bodyPr>
          <a:lstStyle/>
          <a:p>
            <a:pPr eaLnBrk="1" fontAlgn="auto" hangingPunct="1">
              <a:spcBef>
                <a:spcPts val="1000"/>
              </a:spcBef>
              <a:spcAft>
                <a:spcPts val="0"/>
              </a:spcAft>
              <a:buClr>
                <a:schemeClr val="accent1"/>
              </a:buClr>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3</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、数据处理说明</a:t>
            </a:r>
          </a:p>
        </p:txBody>
      </p:sp>
      <p:sp>
        <p:nvSpPr>
          <p:cNvPr id="3" name="内容占位符 2"/>
          <p:cNvSpPr>
            <a:spLocks noGrp="1"/>
          </p:cNvSpPr>
          <p:nvPr>
            <p:ph idx="1"/>
          </p:nvPr>
        </p:nvSpPr>
        <p:spPr>
          <a:xfrm>
            <a:off x="1941513" y="1317625"/>
            <a:ext cx="6686550" cy="4403725"/>
          </a:xfrm>
        </p:spPr>
        <p:txBody>
          <a:bodyPr rtlCol="0">
            <a:normAutofit/>
          </a:bodyPr>
          <a:lstStyle/>
          <a:p>
            <a:pPr marL="0" indent="0" eaLnBrk="1" fontAlgn="auto" hangingPunct="1">
              <a:spcAft>
                <a:spcPts val="0"/>
              </a:spcAft>
              <a:buFont typeface="Wingdings 3" charset="2"/>
              <a:buNone/>
              <a:defRPr/>
            </a:pPr>
            <a:r>
              <a:rPr lang="zh-CN" altLang="en-US" sz="2200" b="1" dirty="0">
                <a:solidFill>
                  <a:schemeClr val="tx1">
                    <a:lumMod val="75000"/>
                    <a:lumOff val="25000"/>
                  </a:schemeClr>
                </a:solidFill>
              </a:rPr>
              <a:t>（</a:t>
            </a:r>
            <a:r>
              <a:rPr lang="en-US" altLang="zh-CN" sz="2200" b="1" dirty="0">
                <a:solidFill>
                  <a:schemeClr val="tx1">
                    <a:lumMod val="75000"/>
                    <a:lumOff val="25000"/>
                  </a:schemeClr>
                </a:solidFill>
              </a:rPr>
              <a:t>1</a:t>
            </a:r>
            <a:r>
              <a:rPr lang="zh-CN" altLang="en-US" sz="2200" b="1" dirty="0">
                <a:solidFill>
                  <a:schemeClr val="tx1">
                    <a:lumMod val="75000"/>
                    <a:lumOff val="25000"/>
                  </a:schemeClr>
                </a:solidFill>
              </a:rPr>
              <a:t>）数据录入</a:t>
            </a:r>
            <a:endParaRPr lang="en-US" altLang="zh-CN" sz="2200" b="1" dirty="0">
              <a:solidFill>
                <a:schemeClr val="tx1">
                  <a:lumMod val="75000"/>
                  <a:lumOff val="25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系统提供了</a:t>
            </a:r>
            <a:r>
              <a:rPr lang="en-US" altLang="zh-CN" sz="1900" b="1" dirty="0">
                <a:solidFill>
                  <a:schemeClr val="accent4">
                    <a:lumMod val="50000"/>
                  </a:schemeClr>
                </a:solidFill>
              </a:rPr>
              <a:t>2</a:t>
            </a:r>
            <a:r>
              <a:rPr lang="zh-CN" altLang="en-US" sz="1900" b="1" dirty="0">
                <a:solidFill>
                  <a:schemeClr val="accent4">
                    <a:lumMod val="50000"/>
                  </a:schemeClr>
                </a:solidFill>
              </a:rPr>
              <a:t>种录入的方式：①</a:t>
            </a:r>
            <a:r>
              <a:rPr lang="en-US" altLang="zh-CN" sz="1900" b="1" dirty="0">
                <a:solidFill>
                  <a:schemeClr val="accent4">
                    <a:lumMod val="50000"/>
                  </a:schemeClr>
                </a:solidFill>
              </a:rPr>
              <a:t>Excel</a:t>
            </a:r>
            <a:r>
              <a:rPr lang="zh-CN" altLang="en-US" sz="1900" b="1" dirty="0">
                <a:solidFill>
                  <a:schemeClr val="accent4">
                    <a:lumMod val="50000"/>
                  </a:schemeClr>
                </a:solidFill>
              </a:rPr>
              <a:t>风格录入方式，②</a:t>
            </a:r>
            <a:r>
              <a:rPr lang="en-US" altLang="zh-CN" sz="1900" b="1" dirty="0">
                <a:solidFill>
                  <a:schemeClr val="accent4">
                    <a:lumMod val="50000"/>
                  </a:schemeClr>
                </a:solidFill>
              </a:rPr>
              <a:t>FoxPro</a:t>
            </a:r>
            <a:r>
              <a:rPr lang="zh-CN" altLang="en-US" sz="1900" b="1" dirty="0">
                <a:solidFill>
                  <a:schemeClr val="accent4">
                    <a:lumMod val="50000"/>
                  </a:schemeClr>
                </a:solidFill>
              </a:rPr>
              <a:t>风格录入方式</a:t>
            </a:r>
            <a:r>
              <a:rPr lang="zh-CN" altLang="en-US" sz="1900" b="1" dirty="0" smtClean="0">
                <a:solidFill>
                  <a:schemeClr val="accent4">
                    <a:lumMod val="50000"/>
                  </a:schemeClr>
                </a:solidFill>
              </a:rPr>
              <a:t>。系统默认的是</a:t>
            </a:r>
            <a:r>
              <a:rPr lang="en-US" altLang="zh-CN" sz="1900" b="1" dirty="0">
                <a:solidFill>
                  <a:schemeClr val="accent4">
                    <a:lumMod val="50000"/>
                  </a:schemeClr>
                </a:solidFill>
              </a:rPr>
              <a:t>Excel</a:t>
            </a:r>
            <a:r>
              <a:rPr lang="zh-CN" altLang="en-US" sz="1900" b="1" dirty="0">
                <a:solidFill>
                  <a:schemeClr val="accent4">
                    <a:lumMod val="50000"/>
                  </a:schemeClr>
                </a:solidFill>
              </a:rPr>
              <a:t>风格录入</a:t>
            </a:r>
            <a:r>
              <a:rPr lang="zh-CN" altLang="en-US" sz="1900" b="1" dirty="0" smtClean="0">
                <a:solidFill>
                  <a:schemeClr val="accent4">
                    <a:lumMod val="50000"/>
                  </a:schemeClr>
                </a:solidFill>
              </a:rPr>
              <a:t>方式。喜欢另一种录入方式的话，在</a:t>
            </a:r>
            <a:r>
              <a:rPr lang="zh-CN" altLang="en-US" sz="1900" b="1" dirty="0">
                <a:solidFill>
                  <a:schemeClr val="accent4">
                    <a:lumMod val="50000"/>
                  </a:schemeClr>
                </a:solidFill>
              </a:rPr>
              <a:t>“系统设置”中的“选择所在地区和数据存放位置</a:t>
            </a:r>
            <a:r>
              <a:rPr lang="zh-CN" altLang="en-US" sz="1900" b="1" dirty="0" smtClean="0">
                <a:solidFill>
                  <a:schemeClr val="accent4">
                    <a:lumMod val="50000"/>
                  </a:schemeClr>
                </a:solidFill>
              </a:rPr>
              <a:t>” 中</a:t>
            </a:r>
            <a:r>
              <a:rPr lang="zh-CN" altLang="en-US" sz="1900" b="1" dirty="0">
                <a:solidFill>
                  <a:schemeClr val="accent4">
                    <a:lumMod val="50000"/>
                  </a:schemeClr>
                </a:solidFill>
              </a:rPr>
              <a:t>可以选择。</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录入数据时，首先在录入主画面的调查名单表中找到相应的</a:t>
            </a:r>
            <a:r>
              <a:rPr lang="zh-CN" altLang="en-US" sz="1900" b="1" dirty="0" smtClean="0">
                <a:solidFill>
                  <a:schemeClr val="accent4">
                    <a:lumMod val="50000"/>
                  </a:schemeClr>
                </a:solidFill>
              </a:rPr>
              <a:t>机构，</a:t>
            </a:r>
            <a:r>
              <a:rPr lang="zh-CN" altLang="en-US" sz="1900" b="1" dirty="0">
                <a:solidFill>
                  <a:schemeClr val="accent4">
                    <a:lumMod val="50000"/>
                  </a:schemeClr>
                </a:solidFill>
              </a:rPr>
              <a:t>然后单击“录入数据”按钮进入录入画面，对于</a:t>
            </a:r>
            <a:r>
              <a:rPr lang="en-US" altLang="zh-CN" sz="1900" b="1" dirty="0">
                <a:solidFill>
                  <a:schemeClr val="accent4">
                    <a:lumMod val="50000"/>
                  </a:schemeClr>
                </a:solidFill>
              </a:rPr>
              <a:t>FoxPro</a:t>
            </a:r>
            <a:r>
              <a:rPr lang="zh-CN" altLang="en-US" sz="1900" b="1" dirty="0">
                <a:solidFill>
                  <a:schemeClr val="accent4">
                    <a:lumMod val="50000"/>
                  </a:schemeClr>
                </a:solidFill>
              </a:rPr>
              <a:t>风格录入方式，如果录入到一对多表，有数据发生，可单击“追加数据”按钮，然后在录入区内录入数据，如果不止一条数据，按上述方法继续追录。直到最后一张表录入完。 对于</a:t>
            </a:r>
            <a:r>
              <a:rPr lang="en-US" altLang="zh-CN" sz="1900" b="1" dirty="0">
                <a:solidFill>
                  <a:schemeClr val="accent4">
                    <a:lumMod val="50000"/>
                  </a:schemeClr>
                </a:solidFill>
              </a:rPr>
              <a:t>Excel</a:t>
            </a:r>
            <a:r>
              <a:rPr lang="zh-CN" altLang="en-US" sz="1900" b="1" dirty="0">
                <a:solidFill>
                  <a:schemeClr val="accent4">
                    <a:lumMod val="50000"/>
                  </a:schemeClr>
                </a:solidFill>
              </a:rPr>
              <a:t>风格录入方式，一对多表的录入一定不能有空行、不能漏掉序号。</a:t>
            </a:r>
          </a:p>
          <a:p>
            <a:pPr eaLnBrk="1" fontAlgn="auto" hangingPunct="1">
              <a:spcAft>
                <a:spcPts val="0"/>
              </a:spcAft>
              <a:buFont typeface="Wingdings 3" charset="2"/>
              <a:buChar char=""/>
              <a:defRPr/>
            </a:pP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16113" y="752475"/>
            <a:ext cx="6686550" cy="5208588"/>
          </a:xfrm>
        </p:spPr>
        <p:txBody>
          <a:bodyPr rtlCol="0">
            <a:normAutofit/>
          </a:bodyPr>
          <a:lstStyle/>
          <a:p>
            <a:pPr marL="0" indent="0" eaLnBrk="1" fontAlgn="auto" hangingPunct="1">
              <a:spcAft>
                <a:spcPts val="0"/>
              </a:spcAft>
              <a:buFont typeface="Wingdings 3" charset="2"/>
              <a:buNone/>
              <a:defRPr/>
            </a:pPr>
            <a:r>
              <a:rPr lang="zh-CN" altLang="en-US" sz="2200" b="1" dirty="0">
                <a:solidFill>
                  <a:schemeClr val="tx1">
                    <a:lumMod val="75000"/>
                    <a:lumOff val="25000"/>
                  </a:schemeClr>
                </a:solidFill>
                <a:latin typeface="+mj-ea"/>
                <a:ea typeface="+mj-ea"/>
              </a:rPr>
              <a:t>（</a:t>
            </a:r>
            <a:r>
              <a:rPr lang="en-US" altLang="zh-CN" sz="2200" b="1" dirty="0">
                <a:solidFill>
                  <a:schemeClr val="tx1">
                    <a:lumMod val="75000"/>
                    <a:lumOff val="25000"/>
                  </a:schemeClr>
                </a:solidFill>
                <a:latin typeface="+mj-ea"/>
                <a:ea typeface="+mj-ea"/>
              </a:rPr>
              <a:t>2</a:t>
            </a:r>
            <a:r>
              <a:rPr lang="zh-CN" altLang="en-US" sz="2200" b="1" dirty="0">
                <a:solidFill>
                  <a:schemeClr val="tx1">
                    <a:lumMod val="75000"/>
                    <a:lumOff val="25000"/>
                  </a:schemeClr>
                </a:solidFill>
                <a:latin typeface="+mj-ea"/>
                <a:ea typeface="+mj-ea"/>
              </a:rPr>
              <a:t>）数据检查</a:t>
            </a:r>
            <a:endParaRPr lang="en-US" altLang="zh-CN" sz="2200" b="1" dirty="0">
              <a:solidFill>
                <a:schemeClr val="tx1">
                  <a:lumMod val="75000"/>
                  <a:lumOff val="25000"/>
                </a:schemeClr>
              </a:solidFill>
              <a:latin typeface="+mj-ea"/>
              <a:ea typeface="+mj-ea"/>
            </a:endParaRPr>
          </a:p>
          <a:p>
            <a:pPr eaLnBrk="1" fontAlgn="auto" hangingPunct="1">
              <a:spcAft>
                <a:spcPts val="0"/>
              </a:spcAft>
              <a:buFont typeface="Wingdings 3" charset="2"/>
              <a:buChar char=""/>
              <a:defRPr/>
            </a:pPr>
            <a:r>
              <a:rPr lang="zh-CN" altLang="en-US" b="1" dirty="0">
                <a:solidFill>
                  <a:schemeClr val="accent4">
                    <a:lumMod val="50000"/>
                  </a:schemeClr>
                </a:solidFill>
              </a:rPr>
              <a:t>数据平衡检查</a:t>
            </a:r>
            <a:r>
              <a:rPr lang="en-US" altLang="zh-CN" b="1" dirty="0">
                <a:solidFill>
                  <a:schemeClr val="accent4">
                    <a:lumMod val="50000"/>
                  </a:schemeClr>
                </a:solidFill>
              </a:rPr>
              <a:t>——</a:t>
            </a:r>
            <a:r>
              <a:rPr lang="zh-CN" altLang="en-US" b="1" dirty="0">
                <a:solidFill>
                  <a:schemeClr val="accent4">
                    <a:lumMod val="50000"/>
                  </a:schemeClr>
                </a:solidFill>
              </a:rPr>
              <a:t>要求所录入的数据要通过平衡检查。对于没有通过的警告性检查，应给出相应的说明</a:t>
            </a:r>
            <a:r>
              <a:rPr lang="zh-CN" altLang="en-US" b="1" dirty="0" smtClean="0">
                <a:solidFill>
                  <a:schemeClr val="accent4">
                    <a:lumMod val="50000"/>
                  </a:schemeClr>
                </a:solidFill>
              </a:rPr>
              <a:t>。</a:t>
            </a:r>
            <a:endParaRPr lang="en-US" altLang="zh-CN" b="1" dirty="0" smtClean="0">
              <a:solidFill>
                <a:schemeClr val="accent4">
                  <a:lumMod val="50000"/>
                </a:schemeClr>
              </a:solidFill>
            </a:endParaRPr>
          </a:p>
          <a:p>
            <a:pPr eaLnBrk="1" fontAlgn="auto" hangingPunct="1">
              <a:spcAft>
                <a:spcPts val="0"/>
              </a:spcAft>
              <a:buFont typeface="Wingdings 3" charset="2"/>
              <a:buChar char=""/>
              <a:defRPr/>
            </a:pPr>
            <a:r>
              <a:rPr lang="zh-CN" altLang="en-US" b="1" dirty="0" smtClean="0">
                <a:solidFill>
                  <a:schemeClr val="accent4">
                    <a:lumMod val="50000"/>
                  </a:schemeClr>
                </a:solidFill>
              </a:rPr>
              <a:t>数据采集情况与对比检查</a:t>
            </a:r>
            <a:r>
              <a:rPr lang="en-US" altLang="zh-CN" b="1" dirty="0" smtClean="0">
                <a:solidFill>
                  <a:schemeClr val="accent4">
                    <a:lumMod val="50000"/>
                  </a:schemeClr>
                </a:solidFill>
              </a:rPr>
              <a:t>——</a:t>
            </a:r>
            <a:r>
              <a:rPr lang="zh-CN" altLang="en-US" b="1" dirty="0">
                <a:solidFill>
                  <a:schemeClr val="accent4">
                    <a:lumMod val="50000"/>
                  </a:schemeClr>
                </a:solidFill>
              </a:rPr>
              <a:t>包括数据报送情况（下发数、实报数、新增数、未报数）、代码一致性检查、概况表综合检查、上年部分数据对比检查、列概况表代码变更</a:t>
            </a:r>
            <a:r>
              <a:rPr lang="zh-CN" altLang="en-US" b="1" dirty="0" smtClean="0">
                <a:solidFill>
                  <a:schemeClr val="accent4">
                    <a:lumMod val="50000"/>
                  </a:schemeClr>
                </a:solidFill>
              </a:rPr>
              <a:t>清单。</a:t>
            </a:r>
            <a:endParaRPr lang="en-US" altLang="zh-CN" b="1" dirty="0" smtClean="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异常数据审核</a:t>
            </a:r>
            <a:r>
              <a:rPr lang="en-US" altLang="zh-CN" b="1" dirty="0">
                <a:solidFill>
                  <a:schemeClr val="accent4">
                    <a:lumMod val="50000"/>
                  </a:schemeClr>
                </a:solidFill>
              </a:rPr>
              <a:t>——</a:t>
            </a:r>
            <a:r>
              <a:rPr lang="zh-CN" altLang="en-US" b="1" dirty="0">
                <a:solidFill>
                  <a:schemeClr val="accent4">
                    <a:lumMod val="50000"/>
                  </a:schemeClr>
                </a:solidFill>
              </a:rPr>
              <a:t>主要是找出数值特别大、且在指标关系上不符合规律的指标。省级统计部门在数据</a:t>
            </a:r>
            <a:r>
              <a:rPr lang="zh-CN" altLang="en-US" b="1" dirty="0" smtClean="0">
                <a:solidFill>
                  <a:schemeClr val="accent4">
                    <a:lumMod val="50000"/>
                  </a:schemeClr>
                </a:solidFill>
              </a:rPr>
              <a:t>收集完成后一定</a:t>
            </a:r>
            <a:r>
              <a:rPr lang="zh-CN" altLang="en-US" b="1" dirty="0">
                <a:solidFill>
                  <a:schemeClr val="accent4">
                    <a:lumMod val="50000"/>
                  </a:schemeClr>
                </a:solidFill>
              </a:rPr>
              <a:t>不要忘记做该项审核</a:t>
            </a:r>
            <a:r>
              <a:rPr lang="zh-CN" altLang="en-US" b="1" dirty="0" smtClean="0">
                <a:solidFill>
                  <a:schemeClr val="accent4">
                    <a:lumMod val="50000"/>
                  </a:schemeClr>
                </a:solidFill>
              </a:rPr>
              <a:t>。</a:t>
            </a:r>
            <a:endParaRPr lang="en-US" altLang="zh-CN" b="1" dirty="0">
              <a:solidFill>
                <a:schemeClr val="accent4">
                  <a:lumMod val="50000"/>
                </a:schemeClr>
              </a:solidFill>
            </a:endParaRPr>
          </a:p>
          <a:p>
            <a:pPr eaLnBrk="1" fontAlgn="auto" hangingPunct="1">
              <a:spcAft>
                <a:spcPts val="0"/>
              </a:spcAft>
              <a:buFont typeface="Wingdings 3" charset="2"/>
              <a:buChar char=""/>
              <a:defRPr/>
            </a:pPr>
            <a:r>
              <a:rPr lang="zh-CN" altLang="en-US" b="1" dirty="0">
                <a:solidFill>
                  <a:schemeClr val="accent4">
                    <a:lumMod val="50000"/>
                  </a:schemeClr>
                </a:solidFill>
              </a:rPr>
              <a:t>课题属性指标的逻辑性审核</a:t>
            </a:r>
            <a:r>
              <a:rPr lang="en-US" altLang="zh-CN" b="1" dirty="0">
                <a:solidFill>
                  <a:schemeClr val="accent4">
                    <a:lumMod val="50000"/>
                  </a:schemeClr>
                </a:solidFill>
              </a:rPr>
              <a:t>——</a:t>
            </a:r>
            <a:r>
              <a:rPr lang="zh-CN" altLang="en-US" b="1" dirty="0">
                <a:solidFill>
                  <a:schemeClr val="accent4">
                    <a:lumMod val="50000"/>
                  </a:schemeClr>
                </a:solidFill>
              </a:rPr>
              <a:t>主要是利用课题名称对行业、活动类型、社会经济目标等判断其填报的值是否合理。在全国数据验收时，如果发现这项功能没有做，会返回省市补做。</a:t>
            </a:r>
            <a:endParaRPr lang="en-US" altLang="zh-CN" b="1" dirty="0">
              <a:solidFill>
                <a:schemeClr val="accent4">
                  <a:lumMod val="50000"/>
                </a:schemeClr>
              </a:solidFill>
            </a:endParaRPr>
          </a:p>
          <a:p>
            <a:pPr eaLnBrk="1" fontAlgn="auto" hangingPunct="1">
              <a:spcAft>
                <a:spcPts val="0"/>
              </a:spcAft>
              <a:buFont typeface="Wingdings 3" charset="2"/>
              <a:buChar char=""/>
              <a:defRPr/>
            </a:pPr>
            <a:r>
              <a:rPr lang="zh-CN" altLang="en-US" b="1" dirty="0" smtClean="0">
                <a:solidFill>
                  <a:schemeClr val="accent4">
                    <a:lumMod val="50000"/>
                  </a:schemeClr>
                </a:solidFill>
              </a:rPr>
              <a:t>产生</a:t>
            </a:r>
            <a:r>
              <a:rPr lang="zh-CN" altLang="en-US" b="1" dirty="0">
                <a:solidFill>
                  <a:schemeClr val="accent4">
                    <a:lumMod val="50000"/>
                  </a:schemeClr>
                </a:solidFill>
              </a:rPr>
              <a:t>上交检查清单</a:t>
            </a:r>
            <a:r>
              <a:rPr lang="en-US" altLang="zh-CN" b="1" dirty="0">
                <a:solidFill>
                  <a:schemeClr val="accent4">
                    <a:lumMod val="50000"/>
                  </a:schemeClr>
                </a:solidFill>
              </a:rPr>
              <a:t>——</a:t>
            </a:r>
            <a:r>
              <a:rPr lang="zh-CN" altLang="en-US" b="1" dirty="0">
                <a:solidFill>
                  <a:schemeClr val="accent4">
                    <a:lumMod val="50000"/>
                  </a:schemeClr>
                </a:solidFill>
              </a:rPr>
              <a:t>把数据平衡检查、报送基本情况、代码变更情况、上年部分指标对比检查等一揽子进行，并产生相应的检查结果文件。 </a:t>
            </a:r>
          </a:p>
          <a:p>
            <a:pPr eaLnBrk="1" fontAlgn="auto" hangingPunct="1">
              <a:spcAft>
                <a:spcPts val="0"/>
              </a:spcAft>
              <a:buFont typeface="Wingdings 3" charset="2"/>
              <a:buChar char=""/>
              <a:defRPr/>
            </a:pPr>
            <a:endParaRPr lang="zh-CN" altLang="en-US"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4175" y="566738"/>
            <a:ext cx="6683375" cy="593725"/>
          </a:xfrm>
        </p:spPr>
        <p:txBody>
          <a:bodyPr rtlCol="0">
            <a:normAutofit/>
          </a:bodyPr>
          <a:lstStyle/>
          <a:p>
            <a:pPr eaLnBrk="1" fontAlgn="auto" hangingPunct="1">
              <a:spcBef>
                <a:spcPts val="1000"/>
              </a:spcBef>
              <a:spcAft>
                <a:spcPts val="0"/>
              </a:spcAft>
              <a:buClr>
                <a:schemeClr val="accent1"/>
              </a:buClr>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4</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、数据转换与</a:t>
            </a:r>
            <a:r>
              <a:rPr lang="zh-CN" altLang="en-US" sz="2400" b="1" dirty="0" smtClean="0">
                <a:solidFill>
                  <a:schemeClr val="tx1">
                    <a:lumMod val="75000"/>
                    <a:lumOff val="25000"/>
                  </a:schemeClr>
                </a:solidFill>
                <a:latin typeface="黑体" panose="02010609060101010101" pitchFamily="49" charset="-122"/>
                <a:ea typeface="黑体" panose="02010609060101010101" pitchFamily="49" charset="-122"/>
                <a:cs typeface="+mn-cs"/>
              </a:rPr>
              <a:t>综合</a:t>
            </a:r>
            <a:endPar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endParaRPr>
          </a:p>
        </p:txBody>
      </p:sp>
      <p:sp>
        <p:nvSpPr>
          <p:cNvPr id="3" name="内容占位符 2"/>
          <p:cNvSpPr>
            <a:spLocks noGrp="1"/>
          </p:cNvSpPr>
          <p:nvPr>
            <p:ph idx="1"/>
          </p:nvPr>
        </p:nvSpPr>
        <p:spPr>
          <a:xfrm>
            <a:off x="1951038" y="1160463"/>
            <a:ext cx="6686550" cy="4986337"/>
          </a:xfrm>
        </p:spPr>
        <p:txBody>
          <a:bodyPr rtlCol="0">
            <a:normAutofit/>
          </a:bodyPr>
          <a:lstStyle/>
          <a:p>
            <a:pPr eaLnBrk="1" fontAlgn="auto" hangingPunct="1">
              <a:spcAft>
                <a:spcPts val="0"/>
              </a:spcAft>
              <a:buFont typeface="Wingdings 3" charset="2"/>
              <a:buChar char=""/>
              <a:defRPr/>
            </a:pPr>
            <a:r>
              <a:rPr lang="zh-CN" altLang="en-US" sz="1900" b="1" dirty="0">
                <a:solidFill>
                  <a:schemeClr val="accent4">
                    <a:lumMod val="50000"/>
                  </a:schemeClr>
                </a:solidFill>
              </a:rPr>
              <a:t>由于四类机构的特征有所不同，在调查指标上有一些差异。为了能够从总体上了解一些主要指标的趋势与结构，需要将各类机构涉及科技活动的一些重要指标按照统一的口径转换成一致的指标，为整体数据评估和报统计局的综合表做好准备。</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数据转换的口径是按照科技部门调查的范围进行的，即行业在</a:t>
            </a:r>
            <a:r>
              <a:rPr lang="en-US" altLang="zh-CN" sz="1900" b="1" dirty="0">
                <a:solidFill>
                  <a:schemeClr val="accent4">
                    <a:lumMod val="50000"/>
                  </a:schemeClr>
                </a:solidFill>
              </a:rPr>
              <a:t>73—75</a:t>
            </a:r>
            <a:r>
              <a:rPr lang="zh-CN" altLang="en-US" sz="1900" b="1" dirty="0">
                <a:solidFill>
                  <a:schemeClr val="accent4">
                    <a:lumMod val="50000"/>
                  </a:schemeClr>
                </a:solidFill>
              </a:rPr>
              <a:t>范围内、且没有报统计表的机构才进行转换。因此，其总量与真实调查的总量可能有差别。</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转换后的过录表，其指标含义、转换的关系可以在“数据转换与汇总”的画面中点击“改转换指标”按钮来查看。</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输出的评估表与综合表都可以转换为</a:t>
            </a:r>
            <a:r>
              <a:rPr lang="en-US" altLang="zh-CN" sz="1900" b="1" dirty="0">
                <a:solidFill>
                  <a:schemeClr val="accent4">
                    <a:lumMod val="50000"/>
                  </a:schemeClr>
                </a:solidFill>
              </a:rPr>
              <a:t>Excel</a:t>
            </a:r>
            <a:r>
              <a:rPr lang="zh-CN" altLang="en-US" sz="1900" b="1" dirty="0">
                <a:solidFill>
                  <a:schemeClr val="accent4">
                    <a:lumMod val="50000"/>
                  </a:schemeClr>
                </a:solidFill>
              </a:rPr>
              <a:t>格式的文件。其中，评估</a:t>
            </a:r>
            <a:r>
              <a:rPr lang="zh-CN" altLang="en-US" sz="1900" b="1" dirty="0" smtClean="0">
                <a:solidFill>
                  <a:schemeClr val="accent4">
                    <a:lumMod val="50000"/>
                  </a:schemeClr>
                </a:solidFill>
              </a:rPr>
              <a:t>表是用于数据总体审核；综合</a:t>
            </a:r>
            <a:r>
              <a:rPr lang="zh-CN" altLang="en-US" sz="1900" b="1" dirty="0">
                <a:solidFill>
                  <a:schemeClr val="accent4">
                    <a:lumMod val="50000"/>
                  </a:schemeClr>
                </a:solidFill>
              </a:rPr>
              <a:t>表一共有</a:t>
            </a:r>
            <a:r>
              <a:rPr lang="en-US" altLang="zh-CN" sz="1900" b="1" dirty="0">
                <a:solidFill>
                  <a:schemeClr val="accent4">
                    <a:lumMod val="50000"/>
                  </a:schemeClr>
                </a:solidFill>
              </a:rPr>
              <a:t>5</a:t>
            </a:r>
            <a:r>
              <a:rPr lang="zh-CN" altLang="en-US" sz="1900" b="1" dirty="0" smtClean="0">
                <a:solidFill>
                  <a:schemeClr val="accent4">
                    <a:lumMod val="50000"/>
                  </a:schemeClr>
                </a:solidFill>
              </a:rPr>
              <a:t>套，用于报统计局。</a:t>
            </a:r>
            <a:endParaRPr lang="zh-CN" altLang="en-US" sz="1900" b="1" dirty="0">
              <a:solidFill>
                <a:schemeClr val="accent4">
                  <a:lumMod val="50000"/>
                </a:schemeClr>
              </a:solidFill>
            </a:endParaRPr>
          </a:p>
          <a:p>
            <a:pPr eaLnBrk="1" fontAlgn="auto" hangingPunct="1">
              <a:spcAft>
                <a:spcPts val="0"/>
              </a:spcAft>
              <a:buFont typeface="Wingdings 3" charset="2"/>
              <a:buChar char=""/>
              <a:defRPr/>
            </a:pPr>
            <a:endParaRPr lang="zh-CN" altLang="en-US" sz="1500" b="1"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41513" y="704850"/>
            <a:ext cx="6683375" cy="512763"/>
          </a:xfrm>
        </p:spPr>
        <p:txBody>
          <a:bodyPr rtlCol="0">
            <a:noAutofit/>
          </a:bodyPr>
          <a:lstStyle/>
          <a:p>
            <a:pPr eaLnBrk="1" fontAlgn="auto" hangingPunct="1">
              <a:spcBef>
                <a:spcPts val="1000"/>
              </a:spcBef>
              <a:spcAft>
                <a:spcPts val="0"/>
              </a:spcAft>
              <a:buClr>
                <a:schemeClr val="accent1"/>
              </a:buClr>
              <a:defRPr/>
            </a:pPr>
            <a:r>
              <a:rPr lang="en-US" altLang="zh-CN" sz="2400" b="1" dirty="0">
                <a:solidFill>
                  <a:schemeClr val="tx1">
                    <a:lumMod val="75000"/>
                    <a:lumOff val="25000"/>
                  </a:schemeClr>
                </a:solidFill>
                <a:latin typeface="黑体" panose="02010609060101010101" pitchFamily="49" charset="-122"/>
                <a:ea typeface="黑体" panose="02010609060101010101" pitchFamily="49" charset="-122"/>
                <a:cs typeface="+mn-cs"/>
              </a:rPr>
              <a:t>5</a:t>
            </a:r>
            <a:r>
              <a:rPr lang="zh-CN" altLang="en-US" sz="2400" b="1" dirty="0">
                <a:solidFill>
                  <a:schemeClr val="tx1">
                    <a:lumMod val="75000"/>
                    <a:lumOff val="25000"/>
                  </a:schemeClr>
                </a:solidFill>
                <a:latin typeface="黑体" panose="02010609060101010101" pitchFamily="49" charset="-122"/>
                <a:ea typeface="黑体" panose="02010609060101010101" pitchFamily="49" charset="-122"/>
                <a:cs typeface="+mn-cs"/>
              </a:rPr>
              <a:t>、数据汇总</a:t>
            </a:r>
          </a:p>
        </p:txBody>
      </p:sp>
      <p:sp>
        <p:nvSpPr>
          <p:cNvPr id="3" name="内容占位符 2"/>
          <p:cNvSpPr>
            <a:spLocks noGrp="1"/>
          </p:cNvSpPr>
          <p:nvPr>
            <p:ph idx="1"/>
          </p:nvPr>
        </p:nvSpPr>
        <p:spPr>
          <a:xfrm>
            <a:off x="1941513" y="1317625"/>
            <a:ext cx="6686550" cy="5300889"/>
          </a:xfrm>
        </p:spPr>
        <p:txBody>
          <a:bodyPr rtlCol="0">
            <a:normAutofit/>
          </a:bodyPr>
          <a:lstStyle/>
          <a:p>
            <a:pPr eaLnBrk="1" fontAlgn="auto" hangingPunct="1">
              <a:spcAft>
                <a:spcPts val="0"/>
              </a:spcAft>
              <a:buFont typeface="Wingdings 3" charset="2"/>
              <a:buChar char=""/>
              <a:defRPr/>
            </a:pPr>
            <a:r>
              <a:rPr lang="zh-CN" altLang="en-US" sz="1900" b="1" dirty="0">
                <a:solidFill>
                  <a:schemeClr val="accent4">
                    <a:lumMod val="50000"/>
                  </a:schemeClr>
                </a:solidFill>
              </a:rPr>
              <a:t>数据汇总的过程</a:t>
            </a:r>
            <a:r>
              <a:rPr lang="zh-CN" altLang="en-US" sz="1900" b="1" dirty="0" smtClean="0">
                <a:solidFill>
                  <a:schemeClr val="accent4">
                    <a:lumMod val="50000"/>
                  </a:schemeClr>
                </a:solidFill>
              </a:rPr>
              <a:t>有</a:t>
            </a:r>
            <a:r>
              <a:rPr lang="en-US" altLang="zh-CN" sz="1900" b="1" dirty="0" smtClean="0">
                <a:solidFill>
                  <a:schemeClr val="accent4">
                    <a:lumMod val="50000"/>
                  </a:schemeClr>
                </a:solidFill>
              </a:rPr>
              <a:t>2</a:t>
            </a:r>
            <a:r>
              <a:rPr lang="zh-CN" altLang="en-US" sz="1900" b="1" dirty="0" smtClean="0">
                <a:solidFill>
                  <a:schemeClr val="accent4">
                    <a:lumMod val="50000"/>
                  </a:schemeClr>
                </a:solidFill>
              </a:rPr>
              <a:t>个</a:t>
            </a:r>
            <a:r>
              <a:rPr lang="zh-CN" altLang="en-US" sz="1900" b="1" dirty="0">
                <a:solidFill>
                  <a:schemeClr val="accent4">
                    <a:lumMod val="50000"/>
                  </a:schemeClr>
                </a:solidFill>
              </a:rPr>
              <a:t>步骤</a:t>
            </a:r>
            <a:r>
              <a:rPr lang="zh-CN" altLang="en-US" sz="1900" b="1" dirty="0" smtClean="0">
                <a:solidFill>
                  <a:schemeClr val="accent4">
                    <a:lumMod val="50000"/>
                  </a:schemeClr>
                </a:solidFill>
              </a:rPr>
              <a:t>：① 数据</a:t>
            </a:r>
            <a:r>
              <a:rPr lang="zh-CN" altLang="en-US" sz="1900" b="1" dirty="0">
                <a:solidFill>
                  <a:schemeClr val="accent4">
                    <a:lumMod val="50000"/>
                  </a:schemeClr>
                </a:solidFill>
              </a:rPr>
              <a:t>汇总（按照定义好的分类进行汇总）； ②汇总表输出。</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汇总输出的表一共有两类：</a:t>
            </a:r>
            <a:endParaRPr lang="en-US" altLang="zh-CN" sz="1900" b="1" dirty="0">
              <a:solidFill>
                <a:schemeClr val="accent4">
                  <a:lumMod val="50000"/>
                </a:schemeClr>
              </a:solidFill>
            </a:endParaRPr>
          </a:p>
          <a:p>
            <a:pPr marL="914400" lvl="1" indent="-457200" eaLnBrk="1" fontAlgn="auto" hangingPunct="1">
              <a:spcAft>
                <a:spcPts val="0"/>
              </a:spcAft>
              <a:buClr>
                <a:schemeClr val="accent1">
                  <a:lumMod val="75000"/>
                </a:schemeClr>
              </a:buClr>
              <a:buFont typeface="+mj-ea"/>
              <a:buAutoNum type="circleNumDbPlain"/>
              <a:defRPr/>
            </a:pPr>
            <a:r>
              <a:rPr lang="zh-CN" altLang="en-US" sz="1900" b="1" dirty="0">
                <a:solidFill>
                  <a:schemeClr val="accent4">
                    <a:lumMod val="50000"/>
                  </a:schemeClr>
                </a:solidFill>
              </a:rPr>
              <a:t>汇总数据集：主要是按照调查的指标与特征来输出</a:t>
            </a:r>
            <a:r>
              <a:rPr lang="zh-CN" altLang="en-US" sz="1900" b="1" dirty="0" smtClean="0">
                <a:solidFill>
                  <a:schemeClr val="accent4">
                    <a:lumMod val="50000"/>
                  </a:schemeClr>
                </a:solidFill>
              </a:rPr>
              <a:t>，一共有</a:t>
            </a:r>
            <a:r>
              <a:rPr lang="en-US" altLang="zh-CN" sz="1900" b="1" dirty="0" smtClean="0">
                <a:solidFill>
                  <a:schemeClr val="accent4">
                    <a:lumMod val="50000"/>
                  </a:schemeClr>
                </a:solidFill>
              </a:rPr>
              <a:t>7</a:t>
            </a:r>
            <a:r>
              <a:rPr lang="zh-CN" altLang="en-US" sz="1900" b="1" dirty="0" smtClean="0">
                <a:solidFill>
                  <a:schemeClr val="accent4">
                    <a:lumMod val="50000"/>
                  </a:schemeClr>
                </a:solidFill>
              </a:rPr>
              <a:t>类：全部科研机构、自然、社人、情报、县属、改制机构（所有调查的，包括情报的改制）、有</a:t>
            </a:r>
            <a:r>
              <a:rPr lang="en-US" altLang="zh-CN" sz="1900" b="1" dirty="0" smtClean="0">
                <a:solidFill>
                  <a:schemeClr val="accent4">
                    <a:lumMod val="50000"/>
                  </a:schemeClr>
                </a:solidFill>
              </a:rPr>
              <a:t>R&amp;D</a:t>
            </a:r>
            <a:r>
              <a:rPr lang="zh-CN" altLang="en-US" sz="1900" b="1" dirty="0" smtClean="0">
                <a:solidFill>
                  <a:schemeClr val="accent4">
                    <a:lumMod val="50000"/>
                  </a:schemeClr>
                </a:solidFill>
              </a:rPr>
              <a:t>活动的单位</a:t>
            </a:r>
            <a:r>
              <a:rPr lang="zh-CN" altLang="en-US" sz="1900" b="1" dirty="0">
                <a:solidFill>
                  <a:schemeClr val="accent4">
                    <a:lumMod val="50000"/>
                  </a:schemeClr>
                </a:solidFill>
              </a:rPr>
              <a:t>。</a:t>
            </a:r>
            <a:endParaRPr lang="en-US" altLang="zh-CN" sz="1900" b="1" dirty="0">
              <a:solidFill>
                <a:schemeClr val="accent4">
                  <a:lumMod val="50000"/>
                </a:schemeClr>
              </a:solidFill>
            </a:endParaRPr>
          </a:p>
          <a:p>
            <a:pPr marL="914400" lvl="1" indent="-457200" eaLnBrk="1" fontAlgn="auto" hangingPunct="1">
              <a:spcAft>
                <a:spcPts val="0"/>
              </a:spcAft>
              <a:buClr>
                <a:schemeClr val="accent1">
                  <a:lumMod val="75000"/>
                </a:schemeClr>
              </a:buClr>
              <a:buFont typeface="+mj-ea"/>
              <a:buAutoNum type="circleNumDbPlain"/>
              <a:defRPr/>
            </a:pPr>
            <a:r>
              <a:rPr lang="zh-CN" altLang="en-US" sz="1900" b="1" dirty="0">
                <a:solidFill>
                  <a:schemeClr val="accent4">
                    <a:lumMod val="50000"/>
                  </a:schemeClr>
                </a:solidFill>
              </a:rPr>
              <a:t>汇编资料</a:t>
            </a:r>
            <a:r>
              <a:rPr lang="zh-CN" altLang="en-US" sz="1900" b="1" dirty="0" smtClean="0">
                <a:solidFill>
                  <a:schemeClr val="accent4">
                    <a:lumMod val="50000"/>
                  </a:schemeClr>
                </a:solidFill>
              </a:rPr>
              <a:t>：主要是按照</a:t>
            </a:r>
            <a:r>
              <a:rPr lang="en-US" altLang="zh-CN" sz="1900" b="1" dirty="0" smtClean="0">
                <a:solidFill>
                  <a:schemeClr val="accent4">
                    <a:lumMod val="50000"/>
                  </a:schemeClr>
                </a:solidFill>
              </a:rPr>
              <a:t>R&amp;D</a:t>
            </a:r>
            <a:r>
              <a:rPr lang="zh-CN" altLang="en-US" sz="1900" b="1" dirty="0" smtClean="0">
                <a:solidFill>
                  <a:schemeClr val="accent4">
                    <a:lumMod val="50000"/>
                  </a:schemeClr>
                </a:solidFill>
              </a:rPr>
              <a:t>的指标来输出，</a:t>
            </a:r>
            <a:r>
              <a:rPr lang="zh-CN" altLang="en-US" sz="1900" b="1" dirty="0">
                <a:solidFill>
                  <a:schemeClr val="accent4">
                    <a:lumMod val="50000"/>
                  </a:schemeClr>
                </a:solidFill>
              </a:rPr>
              <a:t>一共</a:t>
            </a:r>
            <a:r>
              <a:rPr lang="zh-CN" altLang="en-US" sz="1900" b="1" dirty="0" smtClean="0">
                <a:solidFill>
                  <a:schemeClr val="accent4">
                    <a:lumMod val="50000"/>
                  </a:schemeClr>
                </a:solidFill>
              </a:rPr>
              <a:t>有</a:t>
            </a:r>
            <a:r>
              <a:rPr lang="en-US" altLang="zh-CN" sz="1900" b="1" dirty="0" smtClean="0">
                <a:solidFill>
                  <a:schemeClr val="accent4">
                    <a:lumMod val="50000"/>
                  </a:schemeClr>
                </a:solidFill>
              </a:rPr>
              <a:t>5</a:t>
            </a:r>
            <a:r>
              <a:rPr lang="zh-CN" altLang="en-US" sz="1900" b="1" dirty="0" smtClean="0">
                <a:solidFill>
                  <a:schemeClr val="accent4">
                    <a:lumMod val="50000"/>
                  </a:schemeClr>
                </a:solidFill>
              </a:rPr>
              <a:t>类：</a:t>
            </a:r>
            <a:r>
              <a:rPr lang="zh-CN" altLang="en-US" sz="1900" b="1" dirty="0">
                <a:solidFill>
                  <a:schemeClr val="accent4">
                    <a:lumMod val="50000"/>
                  </a:schemeClr>
                </a:solidFill>
              </a:rPr>
              <a:t>全部科研</a:t>
            </a:r>
            <a:r>
              <a:rPr lang="zh-CN" altLang="en-US" sz="1900" b="1" dirty="0" smtClean="0">
                <a:solidFill>
                  <a:schemeClr val="accent4">
                    <a:lumMod val="50000"/>
                  </a:schemeClr>
                </a:solidFill>
              </a:rPr>
              <a:t>机构、自然、社人、情报、转制机构（</a:t>
            </a:r>
            <a:r>
              <a:rPr lang="en-US" altLang="zh-CN" sz="1900" b="1" dirty="0" smtClean="0">
                <a:solidFill>
                  <a:schemeClr val="accent4">
                    <a:lumMod val="50000"/>
                  </a:schemeClr>
                </a:solidFill>
              </a:rPr>
              <a:t>73-75</a:t>
            </a:r>
            <a:r>
              <a:rPr lang="zh-CN" altLang="en-US" sz="1900" b="1" dirty="0" smtClean="0">
                <a:solidFill>
                  <a:schemeClr val="accent4">
                    <a:lumMod val="50000"/>
                  </a:schemeClr>
                </a:solidFill>
              </a:rPr>
              <a:t>行业内的）。</a:t>
            </a:r>
            <a:endParaRPr lang="en-US" altLang="zh-CN" sz="1900" b="1" dirty="0">
              <a:solidFill>
                <a:schemeClr val="accent4">
                  <a:lumMod val="50000"/>
                </a:schemeClr>
              </a:solidFill>
            </a:endParaRPr>
          </a:p>
          <a:p>
            <a:pPr eaLnBrk="1" fontAlgn="auto" hangingPunct="1">
              <a:spcAft>
                <a:spcPts val="0"/>
              </a:spcAft>
              <a:buFont typeface="Wingdings 3" charset="2"/>
              <a:buChar char=""/>
              <a:defRPr/>
            </a:pPr>
            <a:r>
              <a:rPr lang="zh-CN" altLang="en-US" sz="1900" b="1" dirty="0">
                <a:solidFill>
                  <a:schemeClr val="accent4">
                    <a:lumMod val="50000"/>
                  </a:schemeClr>
                </a:solidFill>
              </a:rPr>
              <a:t>在输出上述两类汇总表时，其输出的具体内容与在主画面中选择的机构类别有关。例如：在主画面中选择的是“科技信息与文献机构”，则在汇总输出时输出的汇总表是“情报”类的。</a:t>
            </a:r>
            <a:endParaRPr lang="en-US" altLang="zh-CN" sz="1900" b="1" dirty="0">
              <a:solidFill>
                <a:schemeClr val="accent4">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1131</TotalTime>
  <Words>4752</Words>
  <Application>Microsoft Office PowerPoint</Application>
  <PresentationFormat>全屏显示(4:3)</PresentationFormat>
  <Paragraphs>231</Paragraphs>
  <Slides>44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44</vt:i4>
      </vt:variant>
    </vt:vector>
  </HeadingPairs>
  <TitlesOfParts>
    <vt:vector size="57" baseType="lpstr">
      <vt:lpstr>等线</vt:lpstr>
      <vt:lpstr>黑体</vt:lpstr>
      <vt:lpstr>华文琥珀</vt:lpstr>
      <vt:lpstr>楷体</vt:lpstr>
      <vt:lpstr>隶书</vt:lpstr>
      <vt:lpstr>宋体</vt:lpstr>
      <vt:lpstr>微软雅黑</vt:lpstr>
      <vt:lpstr>幼圆</vt:lpstr>
      <vt:lpstr>Arial</vt:lpstr>
      <vt:lpstr>Century Gothic</vt:lpstr>
      <vt:lpstr>Wingdings</vt:lpstr>
      <vt:lpstr>Wingdings 3</vt:lpstr>
      <vt:lpstr>丝状</vt:lpstr>
      <vt:lpstr>PowerPoint 演示文稿</vt:lpstr>
      <vt:lpstr>一、系统使用要点</vt:lpstr>
      <vt:lpstr>（一）“机构年报系统”系统使用要点</vt:lpstr>
      <vt:lpstr>PowerPoint 演示文稿</vt:lpstr>
      <vt:lpstr>PowerPoint 演示文稿</vt:lpstr>
      <vt:lpstr>3、数据处理说明</vt:lpstr>
      <vt:lpstr>PowerPoint 演示文稿</vt:lpstr>
      <vt:lpstr>4、数据转换与综合</vt:lpstr>
      <vt:lpstr>5、数据汇总</vt:lpstr>
      <vt:lpstr>（二）“计划项目系统”系统使用要点</vt:lpstr>
      <vt:lpstr>PowerPoint 演示文稿</vt:lpstr>
      <vt:lpstr>PowerPoint 演示文稿</vt:lpstr>
      <vt:lpstr>3、数据处理说明</vt:lpstr>
      <vt:lpstr>PowerPoint 演示文稿</vt:lpstr>
      <vt:lpstr>4、数据汇总</vt:lpstr>
      <vt:lpstr>二、有关说明</vt:lpstr>
      <vt:lpstr>PowerPoint 演示文稿</vt:lpstr>
      <vt:lpstr>PowerPoint 演示文稿</vt:lpstr>
      <vt:lpstr>PowerPoint 演示文稿</vt:lpstr>
      <vt:lpstr>功能说明（续）</vt:lpstr>
      <vt:lpstr>3、行业填报说明</vt:lpstr>
      <vt:lpstr>4、软件的主要变化</vt:lpstr>
      <vt:lpstr>科技机构年报软件的改进（续1）</vt:lpstr>
      <vt:lpstr>科技机构年报软件的改进（续2）</vt:lpstr>
      <vt:lpstr>PowerPoint 演示文稿</vt:lpstr>
      <vt:lpstr>国家科技计划项目跟踪调查系统的改进（续1）</vt:lpstr>
      <vt:lpstr>国家科技计划项目跟踪调查系统的改进（续2）</vt:lpstr>
      <vt:lpstr>三、使用中的注意事项</vt:lpstr>
      <vt:lpstr>PowerPoint 演示文稿</vt:lpstr>
      <vt:lpstr>（续）</vt:lpstr>
      <vt:lpstr>四、常见问题解答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科技统计算机系统使用说明</dc:title>
  <dc:creator>YANGHJ</dc:creator>
  <cp:lastModifiedBy>杨宏进</cp:lastModifiedBy>
  <cp:revision>102</cp:revision>
  <dcterms:created xsi:type="dcterms:W3CDTF">2013-11-12T00:19:47Z</dcterms:created>
  <dcterms:modified xsi:type="dcterms:W3CDTF">2015-11-27T06:41:03Z</dcterms:modified>
</cp:coreProperties>
</file>