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5">
  <p:sldMasterIdLst>
    <p:sldMasterId id="2147483648" r:id="rId1"/>
  </p:sldMasterIdLst>
  <p:sldIdLst>
    <p:sldId id="257" r:id="rId2"/>
    <p:sldId id="799" r:id="rId3"/>
    <p:sldId id="835" r:id="rId4"/>
    <p:sldId id="798" r:id="rId5"/>
    <p:sldId id="788" r:id="rId6"/>
    <p:sldId id="796" r:id="rId7"/>
    <p:sldId id="797" r:id="rId8"/>
    <p:sldId id="787" r:id="rId9"/>
    <p:sldId id="760" r:id="rId10"/>
    <p:sldId id="786" r:id="rId11"/>
    <p:sldId id="775" r:id="rId12"/>
    <p:sldId id="836" r:id="rId13"/>
    <p:sldId id="763" r:id="rId14"/>
    <p:sldId id="870" r:id="rId15"/>
    <p:sldId id="778" r:id="rId16"/>
    <p:sldId id="800" r:id="rId17"/>
    <p:sldId id="762" r:id="rId18"/>
    <p:sldId id="776" r:id="rId19"/>
    <p:sldId id="803" r:id="rId20"/>
    <p:sldId id="839" r:id="rId21"/>
    <p:sldId id="801" r:id="rId22"/>
    <p:sldId id="789" r:id="rId23"/>
    <p:sldId id="790" r:id="rId24"/>
    <p:sldId id="791" r:id="rId25"/>
    <p:sldId id="792" r:id="rId26"/>
    <p:sldId id="793" r:id="rId27"/>
    <p:sldId id="794" r:id="rId28"/>
    <p:sldId id="795" r:id="rId29"/>
    <p:sldId id="809" r:id="rId30"/>
    <p:sldId id="811" r:id="rId31"/>
    <p:sldId id="810" r:id="rId32"/>
    <p:sldId id="812" r:id="rId33"/>
    <p:sldId id="804" r:id="rId34"/>
    <p:sldId id="805" r:id="rId35"/>
    <p:sldId id="806" r:id="rId36"/>
    <p:sldId id="807" r:id="rId37"/>
    <p:sldId id="808" r:id="rId38"/>
    <p:sldId id="834" r:id="rId39"/>
    <p:sldId id="753" r:id="rId40"/>
    <p:sldId id="802" r:id="rId41"/>
    <p:sldId id="821" r:id="rId42"/>
    <p:sldId id="838" r:id="rId43"/>
    <p:sldId id="818" r:id="rId44"/>
    <p:sldId id="820" r:id="rId45"/>
    <p:sldId id="819" r:id="rId46"/>
    <p:sldId id="840" r:id="rId47"/>
    <p:sldId id="814" r:id="rId48"/>
    <p:sldId id="815" r:id="rId49"/>
    <p:sldId id="816" r:id="rId50"/>
    <p:sldId id="822" r:id="rId51"/>
    <p:sldId id="823" r:id="rId52"/>
    <p:sldId id="824" r:id="rId53"/>
    <p:sldId id="837" r:id="rId54"/>
    <p:sldId id="841" r:id="rId55"/>
    <p:sldId id="826" r:id="rId56"/>
    <p:sldId id="827" r:id="rId57"/>
    <p:sldId id="831" r:id="rId58"/>
    <p:sldId id="828" r:id="rId59"/>
    <p:sldId id="859" r:id="rId60"/>
    <p:sldId id="860" r:id="rId61"/>
    <p:sldId id="861" r:id="rId62"/>
    <p:sldId id="862" r:id="rId63"/>
    <p:sldId id="868" r:id="rId64"/>
    <p:sldId id="829" r:id="rId65"/>
    <p:sldId id="842" r:id="rId66"/>
    <p:sldId id="843" r:id="rId67"/>
    <p:sldId id="844" r:id="rId68"/>
    <p:sldId id="863" r:id="rId69"/>
    <p:sldId id="864" r:id="rId70"/>
    <p:sldId id="865" r:id="rId71"/>
    <p:sldId id="866" r:id="rId72"/>
    <p:sldId id="867" r:id="rId73"/>
    <p:sldId id="845" r:id="rId74"/>
    <p:sldId id="846" r:id="rId75"/>
    <p:sldId id="847" r:id="rId76"/>
    <p:sldId id="848" r:id="rId77"/>
    <p:sldId id="849" r:id="rId78"/>
    <p:sldId id="850" r:id="rId79"/>
    <p:sldId id="851" r:id="rId80"/>
    <p:sldId id="852" r:id="rId81"/>
    <p:sldId id="856" r:id="rId82"/>
    <p:sldId id="869" r:id="rId83"/>
    <p:sldId id="832" r:id="rId84"/>
    <p:sldId id="830" r:id="rId85"/>
    <p:sldId id="833" r:id="rId86"/>
    <p:sldId id="635" r:id="rId8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00FF"/>
    <a:srgbClr val="FFCC99"/>
    <a:srgbClr val="FFCC66"/>
    <a:srgbClr val="FF3300"/>
    <a:srgbClr val="CC6600"/>
    <a:srgbClr val="FF9933"/>
    <a:srgbClr val="FFCCCC"/>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27" autoAdjust="0"/>
    <p:restoredTop sz="94660"/>
  </p:normalViewPr>
  <p:slideViewPr>
    <p:cSldViewPr>
      <p:cViewPr>
        <p:scale>
          <a:sx n="45" d="100"/>
          <a:sy n="45" d="100"/>
        </p:scale>
        <p:origin x="-1286" y="-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C2B19194-7B76-4DE0-A6CC-EBEB0DC108C0}" type="datetimeFigureOut">
              <a:rPr lang="zh-CN" altLang="en-US" smtClean="0"/>
              <a:pPr/>
              <a:t>2016/9/25</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1894D689-CF3B-46A7-AC76-5068776E999E}"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C2B19194-7B76-4DE0-A6CC-EBEB0DC108C0}" type="datetimeFigureOut">
              <a:rPr lang="zh-CN" altLang="en-US" smtClean="0"/>
              <a:pPr/>
              <a:t>2016/9/25</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1894D689-CF3B-46A7-AC76-5068776E999E}"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C2B19194-7B76-4DE0-A6CC-EBEB0DC108C0}" type="datetimeFigureOut">
              <a:rPr lang="zh-CN" altLang="en-US" smtClean="0"/>
              <a:pPr/>
              <a:t>2016/9/25</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1894D689-CF3B-46A7-AC76-5068776E999E}"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C2B19194-7B76-4DE0-A6CC-EBEB0DC108C0}" type="datetimeFigureOut">
              <a:rPr lang="zh-CN" altLang="en-US" smtClean="0"/>
              <a:pPr/>
              <a:t>2016/9/25</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1894D689-CF3B-46A7-AC76-5068776E999E}"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C2B19194-7B76-4DE0-A6CC-EBEB0DC108C0}" type="datetimeFigureOut">
              <a:rPr lang="zh-CN" altLang="en-US" smtClean="0"/>
              <a:pPr/>
              <a:t>2016/9/25</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1894D689-CF3B-46A7-AC76-5068776E999E}"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C2B19194-7B76-4DE0-A6CC-EBEB0DC108C0}" type="datetimeFigureOut">
              <a:rPr lang="zh-CN" altLang="en-US" smtClean="0"/>
              <a:pPr/>
              <a:t>2016/9/25</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1894D689-CF3B-46A7-AC76-5068776E999E}"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a:lstStyle/>
          <a:p>
            <a:fld id="{C2B19194-7B76-4DE0-A6CC-EBEB0DC108C0}" type="datetimeFigureOut">
              <a:rPr lang="zh-CN" altLang="en-US" smtClean="0"/>
              <a:pPr/>
              <a:t>2016/9/25</a:t>
            </a:fld>
            <a:endParaRPr lang="zh-CN" altLang="en-US"/>
          </a:p>
        </p:txBody>
      </p:sp>
      <p:sp>
        <p:nvSpPr>
          <p:cNvPr id="8" name="页脚占位符 7"/>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6356350"/>
            <a:ext cx="2133600" cy="365125"/>
          </a:xfrm>
          <a:prstGeom prst="rect">
            <a:avLst/>
          </a:prstGeom>
        </p:spPr>
        <p:txBody>
          <a:bodyPr/>
          <a:lstStyle/>
          <a:p>
            <a:fld id="{1894D689-CF3B-46A7-AC76-5068776E999E}"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p>
            <a:fld id="{C2B19194-7B76-4DE0-A6CC-EBEB0DC108C0}" type="datetimeFigureOut">
              <a:rPr lang="zh-CN" altLang="en-US" smtClean="0"/>
              <a:pPr/>
              <a:t>2016/9/25</a:t>
            </a:fld>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6356350"/>
            <a:ext cx="2133600" cy="365125"/>
          </a:xfrm>
          <a:prstGeom prst="rect">
            <a:avLst/>
          </a:prstGeom>
        </p:spPr>
        <p:txBody>
          <a:bodyPr/>
          <a:lstStyle/>
          <a:p>
            <a:fld id="{1894D689-CF3B-46A7-AC76-5068776E999E}"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p>
            <a:fld id="{C2B19194-7B76-4DE0-A6CC-EBEB0DC108C0}" type="datetimeFigureOut">
              <a:rPr lang="zh-CN" altLang="en-US" smtClean="0"/>
              <a:pPr/>
              <a:t>2016/9/25</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a:lstStyle/>
          <a:p>
            <a:fld id="{1894D689-CF3B-46A7-AC76-5068776E999E}"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C2B19194-7B76-4DE0-A6CC-EBEB0DC108C0}" type="datetimeFigureOut">
              <a:rPr lang="zh-CN" altLang="en-US" smtClean="0"/>
              <a:pPr/>
              <a:t>2016/9/25</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1894D689-CF3B-46A7-AC76-5068776E999E}"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C2B19194-7B76-4DE0-A6CC-EBEB0DC108C0}" type="datetimeFigureOut">
              <a:rPr lang="zh-CN" altLang="en-US" smtClean="0"/>
              <a:pPr/>
              <a:t>2016/9/25</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1894D689-CF3B-46A7-AC76-5068776E999E}"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L 形 12"/>
          <p:cNvSpPr/>
          <p:nvPr userDrawn="1"/>
        </p:nvSpPr>
        <p:spPr bwMode="auto">
          <a:xfrm rot="5400000">
            <a:off x="4162512" y="-3397808"/>
            <a:ext cx="818976" cy="9144000"/>
          </a:xfrm>
          <a:prstGeom prst="corner">
            <a:avLst>
              <a:gd name="adj1" fmla="val 69838"/>
              <a:gd name="adj2" fmla="val 45733"/>
            </a:avLst>
          </a:prstGeom>
          <a:gradFill flip="none" rotWithShape="1">
            <a:gsLst>
              <a:gs pos="0">
                <a:srgbClr val="9636EE">
                  <a:tint val="66000"/>
                  <a:satMod val="160000"/>
                </a:srgbClr>
              </a:gs>
              <a:gs pos="50000">
                <a:srgbClr val="9636EE">
                  <a:tint val="44500"/>
                  <a:satMod val="160000"/>
                </a:srgbClr>
              </a:gs>
              <a:gs pos="100000">
                <a:srgbClr val="9636EE">
                  <a:tint val="23500"/>
                  <a:satMod val="160000"/>
                </a:srgbClr>
              </a:gs>
            </a:gsLst>
            <a:lin ang="16200000" scaled="1"/>
            <a:tileRect/>
          </a:gradFill>
          <a:ln w="9525" cap="flat" cmpd="sng" algn="ctr">
            <a:noFill/>
            <a:prstDash val="solid"/>
            <a:round/>
            <a:headEnd type="none" w="med" len="med"/>
            <a:tailEnd type="none" w="med" len="med"/>
          </a:ln>
          <a:effectLst/>
        </p:spPr>
        <p:txBody>
          <a:bodyPr/>
          <a:lstStyle/>
          <a:p>
            <a:pPr>
              <a:defRPr/>
            </a:pPr>
            <a:endParaRPr lang="zh-CN" altLang="en-US">
              <a:solidFill>
                <a:schemeClr val="tx1">
                  <a:alpha val="38000"/>
                </a:schemeClr>
              </a:solidFill>
              <a:latin typeface="Arial" charset="0"/>
              <a:ea typeface="楷体_GB2312" pitchFamily="49" charset="-122"/>
            </a:endParaRPr>
          </a:p>
        </p:txBody>
      </p:sp>
      <p:sp>
        <p:nvSpPr>
          <p:cNvPr id="11" name="L 形 10"/>
          <p:cNvSpPr/>
          <p:nvPr userDrawn="1"/>
        </p:nvSpPr>
        <p:spPr bwMode="auto">
          <a:xfrm rot="16200000">
            <a:off x="4140200" y="1854200"/>
            <a:ext cx="863600" cy="9144000"/>
          </a:xfrm>
          <a:prstGeom prst="corner">
            <a:avLst>
              <a:gd name="adj1" fmla="val 64924"/>
              <a:gd name="adj2" fmla="val 62791"/>
            </a:avLst>
          </a:prstGeom>
          <a:gradFill flip="none" rotWithShape="1">
            <a:gsLst>
              <a:gs pos="0">
                <a:srgbClr val="9636EE">
                  <a:tint val="66000"/>
                  <a:satMod val="160000"/>
                </a:srgbClr>
              </a:gs>
              <a:gs pos="50000">
                <a:srgbClr val="9636EE">
                  <a:tint val="44500"/>
                  <a:satMod val="160000"/>
                </a:srgbClr>
              </a:gs>
              <a:gs pos="100000">
                <a:srgbClr val="9636EE">
                  <a:tint val="23500"/>
                  <a:satMod val="160000"/>
                </a:srgbClr>
              </a:gs>
            </a:gsLst>
            <a:lin ang="16200000" scaled="1"/>
            <a:tileRect/>
          </a:gradFill>
          <a:ln w="9525" cap="flat" cmpd="sng" algn="ctr">
            <a:noFill/>
            <a:prstDash val="solid"/>
            <a:round/>
            <a:headEnd type="none" w="med" len="med"/>
            <a:tailEnd type="none" w="med" len="med"/>
          </a:ln>
          <a:effectLst/>
        </p:spPr>
        <p:txBody>
          <a:bodyPr/>
          <a:lstStyle/>
          <a:p>
            <a:pPr>
              <a:defRPr/>
            </a:pPr>
            <a:endParaRPr lang="zh-CN" altLang="en-US">
              <a:latin typeface="Arial" charset="0"/>
              <a:ea typeface="楷体_GB2312" pitchFamily="49" charset="-122"/>
            </a:endParaRPr>
          </a:p>
        </p:txBody>
      </p:sp>
      <p:sp>
        <p:nvSpPr>
          <p:cNvPr id="12" name="TextBox 11"/>
          <p:cNvSpPr txBox="1"/>
          <p:nvPr userDrawn="1"/>
        </p:nvSpPr>
        <p:spPr>
          <a:xfrm>
            <a:off x="8388350" y="6381750"/>
            <a:ext cx="576263" cy="336550"/>
          </a:xfrm>
          <a:prstGeom prst="rect">
            <a:avLst/>
          </a:prstGeom>
          <a:noFill/>
        </p:spPr>
        <p:txBody>
          <a:bodyPr>
            <a:spAutoFit/>
          </a:bodyPr>
          <a:lstStyle/>
          <a:p>
            <a:pPr>
              <a:defRPr/>
            </a:pPr>
            <a:fld id="{F0FDECAB-9817-42FD-966B-128F3D136DFB}" type="slidenum">
              <a:rPr lang="zh-CN" altLang="en-US" sz="1600">
                <a:solidFill>
                  <a:srgbClr val="F9FF01"/>
                </a:solidFill>
              </a:rPr>
              <a:pPr>
                <a:defRPr/>
              </a:pPr>
              <a:t>‹#›</a:t>
            </a:fld>
            <a:endParaRPr lang="zh-CN" altLang="en-US" sz="1600" dirty="0">
              <a:solidFill>
                <a:srgbClr val="F9FF01"/>
              </a:solidFill>
            </a:endParaRPr>
          </a:p>
        </p:txBody>
      </p:sp>
      <p:sp>
        <p:nvSpPr>
          <p:cNvPr id="5" name="流程图: 联系 4"/>
          <p:cNvSpPr/>
          <p:nvPr userDrawn="1"/>
        </p:nvSpPr>
        <p:spPr bwMode="auto">
          <a:xfrm>
            <a:off x="6444715" y="115888"/>
            <a:ext cx="719137" cy="720725"/>
          </a:xfrm>
          <a:prstGeom prst="flowChartConnector">
            <a:avLst/>
          </a:prstGeom>
          <a:solidFill>
            <a:schemeClr val="bg1"/>
          </a:solidFill>
          <a:ln w="9525" cap="flat" cmpd="sng" algn="ctr">
            <a:noFill/>
            <a:prstDash val="solid"/>
            <a:round/>
            <a:headEnd type="none" w="med" len="med"/>
            <a:tailEnd type="none" w="med" len="med"/>
          </a:ln>
          <a:effectLst/>
        </p:spPr>
        <p:txBody>
          <a:bodyPr/>
          <a:lstStyle/>
          <a:p>
            <a:pPr>
              <a:defRPr/>
            </a:pPr>
            <a:endParaRPr lang="zh-CN" altLang="en-US">
              <a:latin typeface="Arial" charset="0"/>
              <a:ea typeface="楷体_GB2312" pitchFamily="49" charset="-122"/>
            </a:endParaRPr>
          </a:p>
        </p:txBody>
      </p:sp>
      <p:pic>
        <p:nvPicPr>
          <p:cNvPr id="6" name="Picture 24" descr="nk6"/>
          <p:cNvPicPr>
            <a:picLocks noChangeAspect="1" noChangeArrowheads="1"/>
          </p:cNvPicPr>
          <p:nvPr userDrawn="1"/>
        </p:nvPicPr>
        <p:blipFill>
          <a:blip r:embed="rId13" cstate="print">
            <a:clrChange>
              <a:clrFrom>
                <a:srgbClr val="FBFFFF"/>
              </a:clrFrom>
              <a:clrTo>
                <a:srgbClr val="FBFFFF">
                  <a:alpha val="0"/>
                </a:srgbClr>
              </a:clrTo>
            </a:clrChange>
          </a:blip>
          <a:srcRect t="3030" b="3030"/>
          <a:stretch>
            <a:fillRect/>
          </a:stretch>
        </p:blipFill>
        <p:spPr bwMode="auto">
          <a:xfrm>
            <a:off x="7308304" y="188640"/>
            <a:ext cx="1649105" cy="43802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pic>
      <p:pic>
        <p:nvPicPr>
          <p:cNvPr id="7" name="Picture 22" descr="G:\D\照片\南开大学\badge.jpg"/>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6444208" y="188640"/>
            <a:ext cx="575280" cy="576550"/>
          </a:xfrm>
          <a:prstGeom prst="rect">
            <a:avLst/>
          </a:prstGeom>
          <a:noFill/>
          <a:ln w="9525">
            <a:solidFill>
              <a:schemeClr val="bg1"/>
            </a:solidFill>
            <a:miter lim="800000"/>
            <a:headEnd/>
            <a:tailEnd/>
          </a:ln>
        </p:spPr>
      </p:pic>
      <p:sp>
        <p:nvSpPr>
          <p:cNvPr id="8" name="同心圆 7"/>
          <p:cNvSpPr/>
          <p:nvPr userDrawn="1"/>
        </p:nvSpPr>
        <p:spPr>
          <a:xfrm>
            <a:off x="6372359" y="116632"/>
            <a:ext cx="720080" cy="720080"/>
          </a:xfrm>
          <a:prstGeom prst="donut">
            <a:avLst>
              <a:gd name="adj" fmla="val 1016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空心弧 8"/>
          <p:cNvSpPr/>
          <p:nvPr userDrawn="1"/>
        </p:nvSpPr>
        <p:spPr>
          <a:xfrm rot="8534927">
            <a:off x="6267971" y="398131"/>
            <a:ext cx="963725" cy="473868"/>
          </a:xfrm>
          <a:prstGeom prst="blockArc">
            <a:avLst>
              <a:gd name="adj1" fmla="val 14142605"/>
              <a:gd name="adj2" fmla="val 20849935"/>
              <a:gd name="adj3" fmla="val 1596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矩形 9"/>
          <p:cNvSpPr/>
          <p:nvPr userDrawn="1"/>
        </p:nvSpPr>
        <p:spPr>
          <a:xfrm>
            <a:off x="7020431" y="-60177"/>
            <a:ext cx="288032" cy="769441"/>
          </a:xfrm>
          <a:prstGeom prst="rect">
            <a:avLst/>
          </a:prstGeom>
          <a:noFill/>
        </p:spPr>
        <p:txBody>
          <a:bodyPr wrap="square" lIns="91440" tIns="45720" rIns="91440" bIns="45720">
            <a:spAutoFit/>
          </a:bodyPr>
          <a:lstStyle/>
          <a:p>
            <a:pPr algn="ctr"/>
            <a:r>
              <a:rPr lang="en-US" altLang="zh-CN" sz="4400" b="1" cap="none" spc="0" dirty="0" smtClean="0">
                <a:ln w="31550" cmpd="sng">
                  <a:solidFill>
                    <a:srgbClr val="7030A0"/>
                  </a:solidFill>
                  <a:prstDash val="solid"/>
                </a:ln>
                <a:solidFill>
                  <a:srgbClr val="FFFFFF"/>
                </a:solidFill>
                <a:effectLst>
                  <a:outerShdw blurRad="41275" dist="12700" dir="12000000" algn="tl" rotWithShape="0">
                    <a:srgbClr val="000000">
                      <a:alpha val="40000"/>
                    </a:srgbClr>
                  </a:outerShdw>
                </a:effectLst>
                <a:latin typeface="+mn-lt"/>
                <a:ea typeface="Arial Unicode MS" pitchFamily="34" charset="-122"/>
                <a:cs typeface="Arial Unicode MS" pitchFamily="34" charset="-122"/>
              </a:rPr>
              <a:t>7</a:t>
            </a:r>
            <a:endParaRPr lang="zh-CN" altLang="en-US" sz="4400" b="1" cap="none" spc="0" dirty="0">
              <a:ln w="31550" cmpd="sng">
                <a:solidFill>
                  <a:srgbClr val="7030A0"/>
                </a:solidFill>
                <a:prstDash val="solid"/>
              </a:ln>
              <a:solidFill>
                <a:srgbClr val="FFFFFF"/>
              </a:solidFill>
              <a:effectLst>
                <a:outerShdw blurRad="41275" dist="12700" dir="12000000" algn="tl" rotWithShape="0">
                  <a:srgbClr val="000000">
                    <a:alpha val="40000"/>
                  </a:srgbClr>
                </a:outerShdw>
              </a:effectLst>
              <a:latin typeface="+mn-lt"/>
              <a:ea typeface="Arial Unicode MS" pitchFamily="34" charset="-122"/>
              <a:cs typeface="Arial Unicode MS" pitchFamily="34" charset="-122"/>
            </a:endParaRPr>
          </a:p>
        </p:txBody>
      </p:sp>
      <p:sp>
        <p:nvSpPr>
          <p:cNvPr id="14" name="矩形 13"/>
          <p:cNvSpPr/>
          <p:nvPr userDrawn="1"/>
        </p:nvSpPr>
        <p:spPr>
          <a:xfrm>
            <a:off x="7236296" y="571480"/>
            <a:ext cx="1907704" cy="338554"/>
          </a:xfrm>
          <a:prstGeom prst="rect">
            <a:avLst/>
          </a:prstGeom>
        </p:spPr>
        <p:txBody>
          <a:bodyPr wrap="square">
            <a:spAutoFit/>
          </a:bodyPr>
          <a:lstStyle/>
          <a:p>
            <a:pPr algn="l"/>
            <a:r>
              <a:rPr lang="en-US" altLang="zh-CN" sz="1600" b="1" dirty="0" err="1" smtClean="0">
                <a:solidFill>
                  <a:srgbClr val="7030A0"/>
                </a:solidFill>
                <a:latin typeface="Calibri" pitchFamily="34" charset="0"/>
                <a:cs typeface="Times New Roman" pitchFamily="18" charset="0"/>
              </a:rPr>
              <a:t>Nankai</a:t>
            </a:r>
            <a:r>
              <a:rPr lang="en-US" altLang="zh-CN" sz="1600" b="1" dirty="0" smtClean="0">
                <a:solidFill>
                  <a:srgbClr val="7030A0"/>
                </a:solidFill>
                <a:latin typeface="Calibri" pitchFamily="34" charset="0"/>
                <a:cs typeface="Times New Roman" pitchFamily="18" charset="0"/>
              </a:rPr>
              <a:t> University</a:t>
            </a:r>
            <a:endParaRPr lang="zh-CN" altLang="en-US" sz="1600" b="1" dirty="0">
              <a:solidFill>
                <a:srgbClr val="7030A0"/>
              </a:solidFill>
              <a:latin typeface="Calibri" pitchFamily="34"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fzw.nankai.edu.cn/"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gif"/></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72.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7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8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214414" y="2780928"/>
            <a:ext cx="6667104" cy="1717393"/>
          </a:xfrm>
          <a:prstGeom prst="rect">
            <a:avLst/>
          </a:prstGeom>
          <a:solidFill>
            <a:schemeClr val="accent6">
              <a:lumMod val="20000"/>
              <a:lumOff val="80000"/>
            </a:schemeClr>
          </a:solidFill>
          <a:ln w="9525">
            <a:no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altLang="en-US" sz="4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关于</a:t>
            </a:r>
            <a:r>
              <a:rPr kumimoji="0" lang="zh-CN" sz="4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本科教学审核</a:t>
            </a:r>
            <a:r>
              <a:rPr kumimoji="0" lang="zh-CN" altLang="en-US" sz="4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评估的认识与实践</a:t>
            </a:r>
            <a:endParaRPr kumimoji="0" lang="en-US" altLang="zh-CN" sz="4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endParaRPr>
          </a:p>
        </p:txBody>
      </p:sp>
      <p:sp>
        <p:nvSpPr>
          <p:cNvPr id="3" name="矩形 2"/>
          <p:cNvSpPr/>
          <p:nvPr/>
        </p:nvSpPr>
        <p:spPr>
          <a:xfrm>
            <a:off x="3286116" y="5143512"/>
            <a:ext cx="2235668" cy="461665"/>
          </a:xfrm>
          <a:prstGeom prst="rect">
            <a:avLst/>
          </a:prstGeom>
          <a:noFill/>
        </p:spPr>
        <p:txBody>
          <a:bodyPr wrap="square">
            <a:spAutoFit/>
          </a:bodyPr>
          <a:lstStyle/>
          <a:p>
            <a:pPr algn="ctr"/>
            <a:r>
              <a:rPr lang="zh-CN" altLang="en-US" sz="2400" b="1" dirty="0" smtClean="0">
                <a:latin typeface="仿宋" pitchFamily="49" charset="-122"/>
                <a:ea typeface="仿宋" pitchFamily="49" charset="-122"/>
              </a:rPr>
              <a:t>杨光明</a:t>
            </a:r>
            <a:endParaRPr lang="zh-CN" altLang="en-US" sz="2400" b="1" dirty="0">
              <a:latin typeface="仿宋" pitchFamily="49" charset="-122"/>
              <a:ea typeface="仿宋"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78105" y="2492896"/>
            <a:ext cx="3713636" cy="584775"/>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65125" eaLnBrk="0" fontAlgn="base" hangingPunct="0">
              <a:spcBef>
                <a:spcPct val="0"/>
              </a:spcBef>
              <a:spcAft>
                <a:spcPct val="0"/>
              </a:spcAft>
            </a:pPr>
            <a:r>
              <a:rPr kumimoji="0" lang="zh-CN" sz="3200" b="1" i="0" u="none" strike="noStrike" cap="none" normalizeH="0" baseline="0" dirty="0" smtClean="0">
                <a:ln>
                  <a:noFill/>
                </a:ln>
                <a:solidFill>
                  <a:srgbClr val="0000FF"/>
                </a:solidFill>
                <a:effectLst/>
                <a:latin typeface="Times New Roman" pitchFamily="18" charset="0"/>
                <a:ea typeface="宋体" pitchFamily="2" charset="-122"/>
                <a:cs typeface="Times New Roman" pitchFamily="18" charset="0"/>
              </a:rPr>
              <a:t>全面育人</a:t>
            </a:r>
            <a:r>
              <a:rPr kumimoji="0" lang="zh-CN" sz="3200" b="1"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工作</a:t>
            </a:r>
            <a:endParaRPr kumimoji="0" lang="en-US" altLang="zh-CN" sz="3200" b="1"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endParaRPr>
          </a:p>
        </p:txBody>
      </p:sp>
      <p:sp>
        <p:nvSpPr>
          <p:cNvPr id="4" name="矩形 3"/>
          <p:cNvSpPr/>
          <p:nvPr/>
        </p:nvSpPr>
        <p:spPr>
          <a:xfrm>
            <a:off x="3203848" y="3284984"/>
            <a:ext cx="2736304" cy="2554545"/>
          </a:xfrm>
          <a:prstGeom prst="rect">
            <a:avLst/>
          </a:prstGeom>
          <a:solidFill>
            <a:srgbClr val="66FF33"/>
          </a:solidFill>
          <a:scene3d>
            <a:camera prst="orthographicFront"/>
            <a:lightRig rig="threePt" dir="t"/>
          </a:scene3d>
          <a:sp3d>
            <a:bevelT/>
          </a:sp3d>
        </p:spPr>
        <p:txBody>
          <a:bodyPr wrap="square">
            <a:spAutoFit/>
          </a:bodyPr>
          <a:lstStyle/>
          <a:p>
            <a:pPr algn="ctr"/>
            <a:r>
              <a:rPr lang="zh-CN" altLang="en-US" sz="4000" b="1" dirty="0" smtClean="0"/>
              <a:t>课堂教学</a:t>
            </a:r>
            <a:endParaRPr lang="en-US" altLang="zh-CN" sz="4000" b="1" dirty="0" smtClean="0"/>
          </a:p>
          <a:p>
            <a:pPr algn="ctr"/>
            <a:r>
              <a:rPr lang="zh-CN" altLang="en-US" sz="4000" b="1" dirty="0" smtClean="0"/>
              <a:t>校园文化</a:t>
            </a:r>
            <a:endParaRPr lang="en-US" altLang="zh-CN" sz="4000" b="1" dirty="0" smtClean="0"/>
          </a:p>
          <a:p>
            <a:pPr algn="ctr"/>
            <a:r>
              <a:rPr lang="zh-CN" altLang="en-US" sz="4000" b="1" dirty="0" smtClean="0"/>
              <a:t>社会实践</a:t>
            </a:r>
            <a:endParaRPr lang="en-US" altLang="zh-CN" sz="4000" b="1" dirty="0" smtClean="0"/>
          </a:p>
          <a:p>
            <a:pPr algn="ctr"/>
            <a:r>
              <a:rPr lang="zh-CN" altLang="en-US" sz="4000" b="1" dirty="0" smtClean="0"/>
              <a:t>三位一体</a:t>
            </a:r>
            <a:endParaRPr lang="zh-CN" altLang="en-US" sz="4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9552" y="2420888"/>
            <a:ext cx="7920880" cy="3416320"/>
          </a:xfrm>
          <a:prstGeom prst="rect">
            <a:avLst/>
          </a:prstGeom>
        </p:spPr>
        <p:txBody>
          <a:bodyPr wrap="square">
            <a:spAutoFit/>
          </a:bodyPr>
          <a:lstStyle/>
          <a:p>
            <a:r>
              <a:rPr lang="zh-CN" altLang="zh-CN" sz="3600" b="1" dirty="0" smtClean="0"/>
              <a:t>指导思想：</a:t>
            </a:r>
            <a:endParaRPr lang="en-US" altLang="zh-CN" sz="3600" b="1" dirty="0" smtClean="0"/>
          </a:p>
          <a:p>
            <a:r>
              <a:rPr lang="zh-CN" altLang="zh-CN" sz="3600" b="1" dirty="0" smtClean="0">
                <a:solidFill>
                  <a:srgbClr val="FF0000"/>
                </a:solidFill>
              </a:rPr>
              <a:t>一个坚持</a:t>
            </a:r>
            <a:r>
              <a:rPr lang="zh-CN" altLang="en-US" sz="3600" b="1" dirty="0" smtClean="0"/>
              <a:t>（</a:t>
            </a:r>
            <a:r>
              <a:rPr lang="zh-CN" altLang="zh-CN" sz="3600" b="1" dirty="0" smtClean="0"/>
              <a:t>坚持以评促</a:t>
            </a:r>
            <a:r>
              <a:rPr lang="zh-CN" altLang="zh-CN" sz="3600" b="1" dirty="0" smtClean="0">
                <a:solidFill>
                  <a:srgbClr val="0000FF"/>
                </a:solidFill>
              </a:rPr>
              <a:t>建</a:t>
            </a:r>
            <a:r>
              <a:rPr lang="zh-CN" altLang="zh-CN" sz="3600" b="1" dirty="0" smtClean="0"/>
              <a:t>、以评促</a:t>
            </a:r>
            <a:r>
              <a:rPr lang="zh-CN" altLang="zh-CN" sz="3600" b="1" dirty="0" smtClean="0">
                <a:solidFill>
                  <a:srgbClr val="0000FF"/>
                </a:solidFill>
              </a:rPr>
              <a:t>改</a:t>
            </a:r>
            <a:r>
              <a:rPr lang="zh-CN" altLang="zh-CN" sz="3600" b="1" dirty="0" smtClean="0"/>
              <a:t>、以评促</a:t>
            </a:r>
            <a:r>
              <a:rPr lang="zh-CN" altLang="zh-CN" sz="3600" b="1" dirty="0" smtClean="0">
                <a:solidFill>
                  <a:srgbClr val="0000FF"/>
                </a:solidFill>
              </a:rPr>
              <a:t>管</a:t>
            </a:r>
            <a:r>
              <a:rPr lang="zh-CN" altLang="zh-CN" sz="3600" b="1" dirty="0" smtClean="0"/>
              <a:t>、评建结合、重在建设</a:t>
            </a:r>
            <a:r>
              <a:rPr lang="zh-CN" altLang="en-US" sz="3600" b="1" dirty="0" smtClean="0"/>
              <a:t>）。</a:t>
            </a:r>
            <a:endParaRPr lang="en-US" altLang="zh-CN" sz="3600" b="1" dirty="0" smtClean="0"/>
          </a:p>
          <a:p>
            <a:r>
              <a:rPr lang="zh-CN" altLang="zh-CN" sz="3600" b="1" dirty="0" smtClean="0">
                <a:solidFill>
                  <a:srgbClr val="FF0000"/>
                </a:solidFill>
              </a:rPr>
              <a:t>两个突出</a:t>
            </a:r>
            <a:r>
              <a:rPr lang="zh-CN" altLang="en-US" sz="3600" b="1" dirty="0" smtClean="0"/>
              <a:t>（</a:t>
            </a:r>
            <a:r>
              <a:rPr lang="zh-CN" altLang="zh-CN" sz="3600" b="1" dirty="0" smtClean="0"/>
              <a:t>突出</a:t>
            </a:r>
            <a:r>
              <a:rPr lang="zh-CN" altLang="zh-CN" sz="3600" b="1" dirty="0" smtClean="0">
                <a:solidFill>
                  <a:srgbClr val="0000FF"/>
                </a:solidFill>
              </a:rPr>
              <a:t>内涵和特色</a:t>
            </a:r>
            <a:r>
              <a:rPr lang="zh-CN" altLang="en-US" sz="3600" b="1" dirty="0" smtClean="0"/>
              <a:t>）。</a:t>
            </a:r>
            <a:endParaRPr lang="en-US" altLang="zh-CN" sz="3600" b="1" dirty="0" smtClean="0"/>
          </a:p>
          <a:p>
            <a:r>
              <a:rPr lang="zh-CN" altLang="zh-CN" sz="3600" b="1" dirty="0" smtClean="0">
                <a:solidFill>
                  <a:srgbClr val="FF0000"/>
                </a:solidFill>
              </a:rPr>
              <a:t>三个强化</a:t>
            </a:r>
            <a:r>
              <a:rPr lang="zh-CN" altLang="en-US" sz="3600" b="1" dirty="0" smtClean="0"/>
              <a:t>（</a:t>
            </a:r>
            <a:r>
              <a:rPr lang="zh-CN" altLang="zh-CN" sz="3600" b="1" dirty="0" smtClean="0"/>
              <a:t>强化教学</a:t>
            </a:r>
            <a:r>
              <a:rPr lang="zh-CN" altLang="zh-CN" sz="3600" b="1" dirty="0" smtClean="0">
                <a:solidFill>
                  <a:srgbClr val="0000FF"/>
                </a:solidFill>
              </a:rPr>
              <a:t>中心</a:t>
            </a:r>
            <a:r>
              <a:rPr lang="zh-CN" altLang="zh-CN" sz="3600" b="1" dirty="0" smtClean="0"/>
              <a:t>地位、质量保障、提高培养</a:t>
            </a:r>
            <a:r>
              <a:rPr lang="zh-CN" altLang="zh-CN" sz="3600" b="1" dirty="0" smtClean="0">
                <a:solidFill>
                  <a:srgbClr val="0000FF"/>
                </a:solidFill>
              </a:rPr>
              <a:t>质量</a:t>
            </a:r>
            <a:r>
              <a:rPr lang="zh-CN" altLang="en-US" sz="3600" b="1" dirty="0" smtClean="0"/>
              <a:t>）</a:t>
            </a:r>
            <a:r>
              <a:rPr lang="zh-CN" altLang="zh-CN" sz="3600" b="1" dirty="0" smtClean="0"/>
              <a:t>。</a:t>
            </a:r>
            <a:endParaRPr lang="zh-CN" altLang="en-US" sz="36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1115616" y="5805264"/>
            <a:ext cx="5616624" cy="486287"/>
          </a:xfrm>
          <a:prstGeom prst="rect">
            <a:avLst/>
          </a:prstGeom>
          <a:solidFill>
            <a:srgbClr val="FFC000"/>
          </a:solidFill>
        </p:spPr>
        <p:txBody>
          <a:bodyPr wrap="square">
            <a:spAutoFit/>
          </a:bodyPr>
          <a:lstStyle/>
          <a:p>
            <a:pPr>
              <a:lnSpc>
                <a:spcPct val="80000"/>
              </a:lnSpc>
              <a:spcAft>
                <a:spcPts val="600"/>
              </a:spcAft>
              <a:defRPr/>
            </a:pPr>
            <a:r>
              <a:rPr lang="zh-CN" altLang="en-US" sz="3200" b="1" dirty="0" smtClean="0">
                <a:effectLst>
                  <a:outerShdw blurRad="38100" dist="38100" dir="2700000" algn="tl">
                    <a:srgbClr val="000000">
                      <a:alpha val="43137"/>
                    </a:srgbClr>
                  </a:outerShdw>
                </a:effectLst>
                <a:latin typeface="Arial"/>
                <a:ea typeface="楷体" pitchFamily="49" charset="-122"/>
              </a:rPr>
              <a:t>研究所 </a:t>
            </a:r>
            <a:r>
              <a:rPr lang="en-US" altLang="zh-CN" sz="3200" b="1" dirty="0" smtClean="0">
                <a:effectLst>
                  <a:outerShdw blurRad="38100" dist="38100" dir="2700000" algn="tl">
                    <a:srgbClr val="000000">
                      <a:alpha val="43137"/>
                    </a:srgbClr>
                  </a:outerShdw>
                </a:effectLst>
                <a:latin typeface="Arial"/>
                <a:ea typeface="楷体" pitchFamily="49" charset="-122"/>
              </a:rPr>
              <a:t>+</a:t>
            </a:r>
            <a:r>
              <a:rPr lang="zh-CN" altLang="en-US" sz="3200" b="1" dirty="0" smtClean="0">
                <a:effectLst>
                  <a:outerShdw blurRad="38100" dist="38100" dir="2700000" algn="tl">
                    <a:srgbClr val="000000">
                      <a:alpha val="43137"/>
                    </a:srgbClr>
                  </a:outerShdw>
                </a:effectLst>
                <a:latin typeface="Arial"/>
                <a:ea typeface="楷体" pitchFamily="49" charset="-122"/>
              </a:rPr>
              <a:t> 服务公司 </a:t>
            </a:r>
            <a:r>
              <a:rPr lang="en-US" altLang="zh-CN" sz="3200" b="1" dirty="0" smtClean="0">
                <a:effectLst>
                  <a:outerShdw blurRad="38100" dist="38100" dir="2700000" algn="tl">
                    <a:srgbClr val="000000">
                      <a:alpha val="43137"/>
                    </a:srgbClr>
                  </a:outerShdw>
                </a:effectLst>
                <a:latin typeface="Arial"/>
                <a:ea typeface="楷体" pitchFamily="49" charset="-122"/>
              </a:rPr>
              <a:t>+</a:t>
            </a:r>
            <a:r>
              <a:rPr lang="zh-CN" altLang="en-US" sz="3200" b="1" dirty="0" smtClean="0">
                <a:effectLst>
                  <a:outerShdw blurRad="38100" dist="38100" dir="2700000" algn="tl">
                    <a:srgbClr val="000000">
                      <a:alpha val="43137"/>
                    </a:srgbClr>
                  </a:outerShdw>
                </a:effectLst>
                <a:latin typeface="Arial"/>
                <a:ea typeface="楷体" pitchFamily="49" charset="-122"/>
              </a:rPr>
              <a:t> 培训机构 </a:t>
            </a:r>
            <a:endParaRPr lang="en-US" altLang="zh-CN" sz="3200" b="1" dirty="0">
              <a:effectLst>
                <a:outerShdw blurRad="38100" dist="38100" dir="2700000" algn="tl">
                  <a:srgbClr val="000000">
                    <a:alpha val="43137"/>
                  </a:srgbClr>
                </a:outerShdw>
              </a:effectLst>
              <a:latin typeface="Arial"/>
              <a:ea typeface="楷体" pitchFamily="49" charset="-122"/>
            </a:endParaRPr>
          </a:p>
        </p:txBody>
      </p:sp>
      <p:pic>
        <p:nvPicPr>
          <p:cNvPr id="55307" name="Picture 11" descr="D:\教务处\讲座\图片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3528" y="1916832"/>
            <a:ext cx="7848872" cy="3888432"/>
          </a:xfrm>
          <a:prstGeom prst="rect">
            <a:avLst/>
          </a:prstGeom>
          <a:noFill/>
        </p:spPr>
      </p:pic>
      <p:sp>
        <p:nvSpPr>
          <p:cNvPr id="48" name="椭圆 47"/>
          <p:cNvSpPr/>
          <p:nvPr/>
        </p:nvSpPr>
        <p:spPr>
          <a:xfrm rot="1615367">
            <a:off x="2901443" y="3396096"/>
            <a:ext cx="1137093" cy="844820"/>
          </a:xfrm>
          <a:prstGeom prst="ellipse">
            <a:avLst/>
          </a:prstGeom>
          <a:solidFill>
            <a:schemeClr val="accent6">
              <a:lumMod val="20000"/>
              <a:lumOff val="80000"/>
              <a:alpha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0000FF"/>
                </a:solidFill>
                <a:effectLst>
                  <a:outerShdw blurRad="38100" dist="38100" dir="2700000" algn="tl">
                    <a:srgbClr val="000000">
                      <a:alpha val="43137"/>
                    </a:srgbClr>
                  </a:outerShdw>
                </a:effectLst>
              </a:rPr>
              <a:t>教学</a:t>
            </a:r>
            <a:endParaRPr lang="zh-CN" altLang="en-US" sz="2400" dirty="0">
              <a:solidFill>
                <a:srgbClr val="0000FF"/>
              </a:solidFill>
            </a:endParaRPr>
          </a:p>
        </p:txBody>
      </p:sp>
      <p:sp>
        <p:nvSpPr>
          <p:cNvPr id="49" name="椭圆 48"/>
          <p:cNvSpPr/>
          <p:nvPr/>
        </p:nvSpPr>
        <p:spPr>
          <a:xfrm>
            <a:off x="5940152" y="4077072"/>
            <a:ext cx="2016224" cy="1008112"/>
          </a:xfrm>
          <a:prstGeom prst="ellipse">
            <a:avLst/>
          </a:prstGeom>
          <a:solidFill>
            <a:schemeClr val="accent6">
              <a:lumMod val="20000"/>
              <a:lumOff val="80000"/>
              <a:alpha val="73000"/>
            </a:schemeClr>
          </a:solidFill>
          <a:ln>
            <a:solidFill>
              <a:schemeClr val="tx1"/>
            </a:solidFill>
          </a:ln>
          <a:scene3d>
            <a:camera prst="perspectiveContrastingLef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a:solidFill>
                  <a:srgbClr val="0000FF"/>
                </a:solidFill>
                <a:effectLst>
                  <a:outerShdw blurRad="38100" dist="38100" dir="2700000" algn="tl">
                    <a:srgbClr val="000000">
                      <a:alpha val="43137"/>
                    </a:srgbClr>
                  </a:outerShdw>
                </a:effectLst>
              </a:rPr>
              <a:t>服务</a:t>
            </a:r>
            <a:endParaRPr lang="en-US" altLang="zh-CN" sz="2800" dirty="0">
              <a:solidFill>
                <a:srgbClr val="0000FF"/>
              </a:solidFill>
              <a:effectLst>
                <a:outerShdw blurRad="38100" dist="38100" dir="2700000" algn="tl">
                  <a:srgbClr val="000000">
                    <a:alpha val="43137"/>
                  </a:srgbClr>
                </a:outerShdw>
              </a:effectLst>
            </a:endParaRPr>
          </a:p>
          <a:p>
            <a:pPr algn="ctr">
              <a:defRPr/>
            </a:pPr>
            <a:r>
              <a:rPr lang="zh-CN" altLang="en-US" sz="2800" b="1" dirty="0">
                <a:solidFill>
                  <a:srgbClr val="0000FF"/>
                </a:solidFill>
                <a:effectLst>
                  <a:outerShdw blurRad="38100" dist="38100" dir="2700000" algn="tl">
                    <a:srgbClr val="000000">
                      <a:alpha val="43137"/>
                    </a:srgbClr>
                  </a:outerShdw>
                </a:effectLst>
              </a:rPr>
              <a:t>社会   </a:t>
            </a:r>
            <a:endParaRPr lang="zh-CN" altLang="en-US" sz="2800" dirty="0">
              <a:solidFill>
                <a:srgbClr val="0000FF"/>
              </a:solidFill>
              <a:effectLst>
                <a:outerShdw blurRad="38100" dist="38100" dir="2700000" algn="tl">
                  <a:srgbClr val="000000">
                    <a:alpha val="43137"/>
                  </a:srgbClr>
                </a:outerShdw>
              </a:effectLst>
            </a:endParaRPr>
          </a:p>
        </p:txBody>
      </p:sp>
      <p:sp>
        <p:nvSpPr>
          <p:cNvPr id="51" name="椭圆 50"/>
          <p:cNvSpPr/>
          <p:nvPr/>
        </p:nvSpPr>
        <p:spPr>
          <a:xfrm>
            <a:off x="3995936" y="4509120"/>
            <a:ext cx="1872208" cy="1074097"/>
          </a:xfrm>
          <a:prstGeom prst="ellipse">
            <a:avLst/>
          </a:prstGeom>
          <a:solidFill>
            <a:schemeClr val="accent6">
              <a:lumMod val="20000"/>
              <a:lumOff val="80000"/>
              <a:alpha val="79000"/>
            </a:schemeClr>
          </a:solidFill>
          <a:ln>
            <a:noFill/>
          </a:ln>
          <a:scene3d>
            <a:camera prst="perspectiveContrastingLef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200" b="1" dirty="0" smtClean="0">
                <a:solidFill>
                  <a:srgbClr val="0000FF"/>
                </a:solidFill>
                <a:effectLst>
                  <a:outerShdw blurRad="38100" dist="38100" dir="2700000" algn="tl">
                    <a:srgbClr val="000000">
                      <a:alpha val="43137"/>
                    </a:srgbClr>
                  </a:outerShdw>
                </a:effectLst>
              </a:rPr>
              <a:t>文化传承</a:t>
            </a:r>
            <a:r>
              <a:rPr lang="zh-CN" altLang="en-US" sz="2200" b="1" dirty="0">
                <a:solidFill>
                  <a:srgbClr val="0000FF"/>
                </a:solidFill>
                <a:effectLst>
                  <a:outerShdw blurRad="38100" dist="38100" dir="2700000" algn="tl">
                    <a:srgbClr val="000000">
                      <a:alpha val="43137"/>
                    </a:srgbClr>
                  </a:outerShdw>
                </a:effectLst>
              </a:rPr>
              <a:t>与创新</a:t>
            </a:r>
            <a:endParaRPr lang="zh-CN" altLang="en-US" sz="2200" dirty="0">
              <a:solidFill>
                <a:srgbClr val="0000FF"/>
              </a:solidFill>
              <a:effectLst>
                <a:outerShdw blurRad="38100" dist="38100" dir="2700000" algn="tl">
                  <a:srgbClr val="000000">
                    <a:alpha val="43137"/>
                  </a:srgbClr>
                </a:outerShdw>
              </a:effectLst>
            </a:endParaRPr>
          </a:p>
        </p:txBody>
      </p:sp>
      <p:sp>
        <p:nvSpPr>
          <p:cNvPr id="52" name="椭圆 51"/>
          <p:cNvSpPr/>
          <p:nvPr/>
        </p:nvSpPr>
        <p:spPr>
          <a:xfrm rot="1603398">
            <a:off x="562006" y="3785918"/>
            <a:ext cx="1508429" cy="1015741"/>
          </a:xfrm>
          <a:prstGeom prst="ellipse">
            <a:avLst/>
          </a:prstGeom>
          <a:solidFill>
            <a:schemeClr val="accent6">
              <a:lumMod val="20000"/>
              <a:lumOff val="80000"/>
              <a:alpha val="68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0000FF"/>
                </a:solidFill>
                <a:effectLst>
                  <a:outerShdw blurRad="38100" dist="38100" dir="2700000" algn="tl">
                    <a:srgbClr val="000000">
                      <a:alpha val="43137"/>
                    </a:srgbClr>
                  </a:outerShdw>
                </a:effectLst>
              </a:rPr>
              <a:t>科研</a:t>
            </a:r>
            <a:endParaRPr lang="zh-CN" altLang="en-US" sz="2800" dirty="0">
              <a:solidFill>
                <a:srgbClr val="0000FF"/>
              </a:solidFill>
            </a:endParaRPr>
          </a:p>
        </p:txBody>
      </p:sp>
      <p:pic>
        <p:nvPicPr>
          <p:cNvPr id="55309" name="Picture 13" descr="http://img.car.carschina.com/car/200909/b_12537306017678A.jpg"/>
          <p:cNvPicPr>
            <a:picLocks noChangeAspect="1" noChangeArrowheads="1"/>
          </p:cNvPicPr>
          <p:nvPr/>
        </p:nvPicPr>
        <p:blipFill>
          <a:blip r:embed="rId4" cstate="print">
            <a:clrChange>
              <a:clrFrom>
                <a:srgbClr val="FFFFFF"/>
              </a:clrFrom>
              <a:clrTo>
                <a:srgbClr val="FFFFFF">
                  <a:alpha val="0"/>
                </a:srgbClr>
              </a:clrTo>
            </a:clrChange>
          </a:blip>
          <a:srcRect l="18744" t="7923" r="18669" b="2816"/>
          <a:stretch>
            <a:fillRect/>
          </a:stretch>
        </p:blipFill>
        <p:spPr bwMode="auto">
          <a:xfrm>
            <a:off x="2555776" y="1268760"/>
            <a:ext cx="2304256" cy="2045462"/>
          </a:xfrm>
          <a:prstGeom prst="rect">
            <a:avLst/>
          </a:prstGeom>
          <a:noFill/>
          <a:scene3d>
            <a:camera prst="isometricTopUp"/>
            <a:lightRig rig="threePt" dir="t"/>
          </a:scene3d>
        </p:spPr>
      </p:pic>
      <p:sp>
        <p:nvSpPr>
          <p:cNvPr id="54" name="椭圆 53"/>
          <p:cNvSpPr/>
          <p:nvPr/>
        </p:nvSpPr>
        <p:spPr>
          <a:xfrm rot="1215313">
            <a:off x="3492214" y="2078318"/>
            <a:ext cx="572602" cy="311780"/>
          </a:xfrm>
          <a:prstGeom prst="ellipse">
            <a:avLst/>
          </a:prstGeom>
          <a:solidFill>
            <a:schemeClr val="tx1">
              <a:lumMod val="65000"/>
              <a:lumOff val="35000"/>
            </a:schemeClr>
          </a:solidFill>
          <a:ln>
            <a:noFill/>
          </a:ln>
          <a:scene3d>
            <a:camera prst="isometricTopUp"/>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5000" dirty="0">
              <a:solidFill>
                <a:srgbClr val="66FF33"/>
              </a:solidFill>
              <a:effectLst>
                <a:outerShdw blurRad="38100" dist="38100" dir="2700000" algn="tl">
                  <a:srgbClr val="000000">
                    <a:alpha val="43137"/>
                  </a:srgbClr>
                </a:outerShdw>
              </a:effectLst>
              <a:latin typeface="微软雅黑" pitchFamily="34" charset="-122"/>
              <a:ea typeface="微软雅黑" pitchFamily="34" charset="-122"/>
              <a:cs typeface="Arial Unicode MS" pitchFamily="34" charset="-122"/>
            </a:endParaRPr>
          </a:p>
        </p:txBody>
      </p:sp>
      <p:sp>
        <p:nvSpPr>
          <p:cNvPr id="55" name="椭圆 54"/>
          <p:cNvSpPr/>
          <p:nvPr/>
        </p:nvSpPr>
        <p:spPr>
          <a:xfrm>
            <a:off x="2555776" y="1844824"/>
            <a:ext cx="2088232" cy="792088"/>
          </a:xfrm>
          <a:prstGeom prst="ellipse">
            <a:avLst/>
          </a:prstGeom>
          <a:solidFill>
            <a:schemeClr val="tx1">
              <a:lumMod val="65000"/>
              <a:lumOff val="35000"/>
            </a:schemeClr>
          </a:solidFill>
          <a:ln>
            <a:noFill/>
          </a:ln>
          <a:scene3d>
            <a:camera prst="isometricTopUp"/>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b="1" dirty="0">
                <a:solidFill>
                  <a:srgbClr val="66FF33"/>
                </a:solidFill>
                <a:effectLst>
                  <a:outerShdw blurRad="38100" dist="38100" dir="2700000" algn="tl">
                    <a:srgbClr val="000000">
                      <a:alpha val="43137"/>
                    </a:srgbClr>
                  </a:outerShdw>
                </a:effectLst>
                <a:latin typeface="微软雅黑" pitchFamily="34" charset="-122"/>
                <a:ea typeface="微软雅黑" pitchFamily="34" charset="-122"/>
                <a:cs typeface="Arial Unicode MS" pitchFamily="34" charset="-122"/>
              </a:rPr>
              <a:t>育人 </a:t>
            </a:r>
            <a:endParaRPr lang="zh-CN" altLang="en-US" sz="4000" dirty="0">
              <a:solidFill>
                <a:srgbClr val="66FF33"/>
              </a:solidFill>
              <a:effectLst>
                <a:outerShdw blurRad="38100" dist="38100" dir="2700000" algn="tl">
                  <a:srgbClr val="000000">
                    <a:alpha val="43137"/>
                  </a:srgbClr>
                </a:outerShdw>
              </a:effectLst>
              <a:latin typeface="微软雅黑" pitchFamily="34" charset="-122"/>
              <a:ea typeface="微软雅黑" pitchFamily="34" charset="-122"/>
              <a:cs typeface="Arial Unicode MS" pitchFamily="34" charset="-122"/>
            </a:endParaRPr>
          </a:p>
        </p:txBody>
      </p:sp>
      <p:sp>
        <p:nvSpPr>
          <p:cNvPr id="13" name="Rectangle 12"/>
          <p:cNvSpPr>
            <a:spLocks noChangeArrowheads="1"/>
          </p:cNvSpPr>
          <p:nvPr/>
        </p:nvSpPr>
        <p:spPr bwMode="auto">
          <a:xfrm flipH="1">
            <a:off x="539552" y="620688"/>
            <a:ext cx="5184576" cy="523220"/>
          </a:xfrm>
          <a:prstGeom prst="rect">
            <a:avLst/>
          </a:prstGeom>
          <a:solidFill>
            <a:srgbClr val="FFCCFF"/>
          </a:solidFill>
          <a:ln w="9525">
            <a:noFill/>
            <a:miter lim="800000"/>
            <a:headEnd/>
            <a:tailEnd/>
          </a:ln>
          <a:scene3d>
            <a:camera prst="orthographicFront"/>
            <a:lightRig rig="threePt" dir="t"/>
          </a:scene3d>
          <a:sp3d>
            <a:bevelT/>
          </a:sp3d>
        </p:spPr>
        <p:txBody>
          <a:bodyPr wrap="square" anchor="ctr">
            <a:spAutoFit/>
          </a:bodyPr>
          <a:lstStyle/>
          <a:p>
            <a:pPr eaLnBrk="0" hangingPunct="0">
              <a:defRPr/>
            </a:pPr>
            <a:r>
              <a:rPr lang="zh-CN" altLang="en-US" sz="2800" b="1" dirty="0" smtClean="0">
                <a:effectLst>
                  <a:outerShdw blurRad="38100" dist="38100" dir="2700000" algn="tl">
                    <a:srgbClr val="000000">
                      <a:alpha val="43137"/>
                    </a:srgbClr>
                  </a:outerShdw>
                </a:effectLst>
              </a:rPr>
              <a:t>大学</a:t>
            </a:r>
            <a:r>
              <a:rPr lang="zh-CN" altLang="en-US" sz="2800" b="1" dirty="0">
                <a:effectLst>
                  <a:outerShdw blurRad="38100" dist="38100" dir="2700000" algn="tl">
                    <a:srgbClr val="000000">
                      <a:alpha val="43137"/>
                    </a:srgbClr>
                  </a:outerShdw>
                </a:effectLst>
              </a:rPr>
              <a:t>的根本任务</a:t>
            </a:r>
            <a:r>
              <a:rPr lang="en-US" altLang="zh-CN" sz="2800" b="1" dirty="0">
                <a:effectLst>
                  <a:outerShdw blurRad="38100" dist="38100" dir="2700000" algn="tl">
                    <a:srgbClr val="000000">
                      <a:alpha val="43137"/>
                    </a:srgbClr>
                  </a:outerShdw>
                </a:effectLst>
              </a:rPr>
              <a:t>(</a:t>
            </a:r>
            <a:r>
              <a:rPr lang="zh-CN" altLang="en-US" sz="2800" b="1" dirty="0">
                <a:effectLst>
                  <a:outerShdw blurRad="38100" dist="38100" dir="2700000" algn="tl">
                    <a:srgbClr val="000000">
                      <a:alpha val="43137"/>
                    </a:srgbClr>
                  </a:outerShdw>
                </a:effectLst>
              </a:rPr>
              <a:t>使命</a:t>
            </a:r>
            <a:r>
              <a:rPr lang="en-US" altLang="zh-CN" sz="2800" b="1" dirty="0">
                <a:effectLst>
                  <a:outerShdw blurRad="38100" dist="38100" dir="2700000" algn="tl">
                    <a:srgbClr val="000000">
                      <a:alpha val="43137"/>
                    </a:srgbClr>
                  </a:outerShdw>
                </a:effectLst>
              </a:rPr>
              <a:t>)</a:t>
            </a:r>
            <a:r>
              <a:rPr lang="zh-CN" altLang="en-US" sz="2800" b="1" dirty="0">
                <a:effectLst>
                  <a:outerShdw blurRad="38100" dist="38100" dir="2700000" algn="tl">
                    <a:srgbClr val="000000">
                      <a:alpha val="43137"/>
                    </a:srgbClr>
                  </a:outerShdw>
                </a:effectLst>
              </a:rPr>
              <a:t>是什么？ </a:t>
            </a:r>
          </a:p>
        </p:txBody>
      </p:sp>
      <p:sp>
        <p:nvSpPr>
          <p:cNvPr id="14" name="矩形 13"/>
          <p:cNvSpPr/>
          <p:nvPr/>
        </p:nvSpPr>
        <p:spPr>
          <a:xfrm>
            <a:off x="5148064" y="1772816"/>
            <a:ext cx="3168352" cy="1323439"/>
          </a:xfrm>
          <a:prstGeom prst="rect">
            <a:avLst/>
          </a:prstGeom>
        </p:spPr>
        <p:txBody>
          <a:bodyPr wrap="square">
            <a:spAutoFit/>
          </a:bodyPr>
          <a:lstStyle/>
          <a:p>
            <a:r>
              <a:rPr lang="zh-CN" altLang="en-US" sz="2000" b="1" dirty="0" smtClean="0"/>
              <a:t>杨玉良：</a:t>
            </a:r>
            <a:endParaRPr lang="en-US" altLang="zh-CN" sz="2000" b="1" dirty="0" smtClean="0"/>
          </a:p>
          <a:p>
            <a:r>
              <a:rPr lang="zh-CN" altLang="en-US" sz="2000" b="1" dirty="0" smtClean="0"/>
              <a:t>别谈太高的道理，回归教育的常识</a:t>
            </a:r>
            <a:r>
              <a:rPr lang="en-US" altLang="zh-CN" sz="2000" b="1" dirty="0" smtClean="0"/>
              <a:t>——</a:t>
            </a:r>
            <a:r>
              <a:rPr lang="zh-CN" altLang="en-US" sz="2000" b="1" dirty="0" smtClean="0"/>
              <a:t>人才培养。</a:t>
            </a:r>
            <a:endParaRPr lang="en-US" altLang="zh-CN" sz="2000" b="1" dirty="0" smtClean="0"/>
          </a:p>
          <a:p>
            <a:r>
              <a:rPr lang="zh-CN" altLang="en-US" sz="2000" b="1" dirty="0" smtClean="0"/>
              <a:t>人民日报 </a:t>
            </a:r>
            <a:r>
              <a:rPr lang="en-US" altLang="zh-CN" sz="2000" b="1" dirty="0" smtClean="0"/>
              <a:t>2014-9-3</a:t>
            </a:r>
            <a:endParaRPr lang="zh-CN" altLang="en-US" sz="2000" b="1" dirty="0"/>
          </a:p>
        </p:txBody>
      </p:sp>
      <p:sp>
        <p:nvSpPr>
          <p:cNvPr id="16" name="矩形 15"/>
          <p:cNvSpPr/>
          <p:nvPr/>
        </p:nvSpPr>
        <p:spPr>
          <a:xfrm>
            <a:off x="6660232" y="5805264"/>
            <a:ext cx="1440160" cy="486287"/>
          </a:xfrm>
          <a:prstGeom prst="rect">
            <a:avLst/>
          </a:prstGeom>
          <a:solidFill>
            <a:srgbClr val="FFC000"/>
          </a:solidFill>
        </p:spPr>
        <p:txBody>
          <a:bodyPr wrap="square">
            <a:spAutoFit/>
          </a:bodyPr>
          <a:lstStyle/>
          <a:p>
            <a:pPr>
              <a:lnSpc>
                <a:spcPct val="80000"/>
              </a:lnSpc>
              <a:spcAft>
                <a:spcPts val="600"/>
              </a:spcAft>
              <a:defRPr/>
            </a:pPr>
            <a:r>
              <a:rPr lang="zh-CN" altLang="en-US" sz="3200" b="1" dirty="0" smtClean="0">
                <a:solidFill>
                  <a:srgbClr val="0000FF"/>
                </a:solidFill>
                <a:latin typeface="黑体" pitchFamily="49" charset="-122"/>
                <a:ea typeface="黑体" pitchFamily="49" charset="-122"/>
                <a:cs typeface="Arial Unicode MS" pitchFamily="34" charset="-122"/>
              </a:rPr>
              <a:t>≠</a:t>
            </a:r>
            <a:r>
              <a:rPr lang="zh-CN" altLang="en-US" sz="3200" b="1" dirty="0" smtClean="0">
                <a:effectLst>
                  <a:outerShdw blurRad="38100" dist="38100" dir="2700000" algn="tl">
                    <a:srgbClr val="000000">
                      <a:alpha val="43137"/>
                    </a:srgbClr>
                  </a:outerShdw>
                </a:effectLst>
                <a:latin typeface="Arial"/>
                <a:ea typeface="楷体" pitchFamily="49" charset="-122"/>
              </a:rPr>
              <a:t>大学 </a:t>
            </a:r>
            <a:endParaRPr lang="en-US" altLang="zh-CN" sz="3200" b="1" dirty="0">
              <a:effectLst>
                <a:outerShdw blurRad="38100" dist="38100" dir="2700000" algn="tl">
                  <a:srgbClr val="000000">
                    <a:alpha val="43137"/>
                  </a:srgbClr>
                </a:outerShdw>
              </a:effectLst>
              <a:latin typeface="Arial"/>
              <a:ea typeface="楷体" pitchFamily="49"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5"/>
                                        </p:tgtEl>
                                        <p:attrNameLst>
                                          <p:attrName>style.visibility</p:attrName>
                                        </p:attrNameLst>
                                      </p:cBhvr>
                                      <p:to>
                                        <p:strVal val="visible"/>
                                      </p:to>
                                    </p:set>
                                    <p:anim calcmode="lin" valueType="num">
                                      <p:cBhvr additive="base">
                                        <p:cTn id="14" dur="500" fill="hold"/>
                                        <p:tgtEl>
                                          <p:spTgt spid="55"/>
                                        </p:tgtEl>
                                        <p:attrNameLst>
                                          <p:attrName>ppt_x</p:attrName>
                                        </p:attrNameLst>
                                      </p:cBhvr>
                                      <p:tavLst>
                                        <p:tav tm="0">
                                          <p:val>
                                            <p:strVal val="#ppt_x"/>
                                          </p:val>
                                        </p:tav>
                                        <p:tav tm="100000">
                                          <p:val>
                                            <p:strVal val="#ppt_x"/>
                                          </p:val>
                                        </p:tav>
                                      </p:tavLst>
                                    </p:anim>
                                    <p:anim calcmode="lin" valueType="num">
                                      <p:cBhvr additive="base">
                                        <p:cTn id="15" dur="500" fill="hold"/>
                                        <p:tgtEl>
                                          <p:spTgt spid="5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4"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42805" y="2564904"/>
            <a:ext cx="7776864" cy="1569660"/>
          </a:xfrm>
          <a:prstGeom prst="rect">
            <a:avLst/>
          </a:prstGeom>
          <a:solidFill>
            <a:schemeClr val="accent6">
              <a:lumMod val="20000"/>
              <a:lumOff val="80000"/>
            </a:schemeClr>
          </a:solidFill>
        </p:spPr>
        <p:txBody>
          <a:bodyPr wrap="square">
            <a:spAutoFit/>
          </a:bodyPr>
          <a:lstStyle/>
          <a:p>
            <a:r>
              <a:rPr lang="zh-CN" altLang="zh-CN" sz="3200" b="1" dirty="0" smtClean="0"/>
              <a:t>评估特点：本轮评估突出</a:t>
            </a:r>
            <a:r>
              <a:rPr lang="en-US" altLang="zh-CN" sz="3200" b="1" dirty="0" smtClean="0"/>
              <a:t>“</a:t>
            </a:r>
            <a:r>
              <a:rPr lang="zh-CN" altLang="zh-CN" sz="3200" b="1" dirty="0" smtClean="0"/>
              <a:t>审核</a:t>
            </a:r>
            <a:r>
              <a:rPr lang="en-US" altLang="zh-CN" sz="3200" b="1" dirty="0" smtClean="0"/>
              <a:t>”</a:t>
            </a:r>
            <a:r>
              <a:rPr lang="zh-CN" altLang="zh-CN" sz="3200" b="1" dirty="0" smtClean="0"/>
              <a:t>，</a:t>
            </a:r>
            <a:r>
              <a:rPr lang="en-US" altLang="zh-CN" sz="3200" b="1" dirty="0" smtClean="0"/>
              <a:t>“</a:t>
            </a:r>
            <a:r>
              <a:rPr lang="zh-CN" altLang="zh-CN" sz="3200" b="1" dirty="0" smtClean="0"/>
              <a:t>审核</a:t>
            </a:r>
            <a:r>
              <a:rPr lang="en-US" altLang="zh-CN" sz="3200" b="1" dirty="0" smtClean="0"/>
              <a:t>”</a:t>
            </a:r>
            <a:r>
              <a:rPr lang="zh-CN" altLang="zh-CN" sz="3200" b="1" dirty="0" smtClean="0"/>
              <a:t>的理念是以</a:t>
            </a:r>
            <a:r>
              <a:rPr lang="zh-CN" altLang="zh-CN" sz="3200" b="1" dirty="0" smtClean="0">
                <a:solidFill>
                  <a:srgbClr val="FF0000"/>
                </a:solidFill>
              </a:rPr>
              <a:t>学校</a:t>
            </a:r>
            <a:r>
              <a:rPr lang="zh-CN" altLang="zh-CN" sz="3200" b="1" dirty="0" smtClean="0"/>
              <a:t>为主体，以学生发展为本；帮</a:t>
            </a:r>
            <a:r>
              <a:rPr lang="zh-CN" altLang="zh-CN" sz="3200" b="1" dirty="0" smtClean="0">
                <a:solidFill>
                  <a:srgbClr val="FF0000"/>
                </a:solidFill>
              </a:rPr>
              <a:t>学校</a:t>
            </a:r>
            <a:r>
              <a:rPr lang="zh-CN" altLang="zh-CN" sz="3200" b="1" dirty="0" smtClean="0"/>
              <a:t>反思，为</a:t>
            </a:r>
            <a:r>
              <a:rPr lang="zh-CN" altLang="zh-CN" sz="3200" b="1" dirty="0" smtClean="0">
                <a:solidFill>
                  <a:srgbClr val="FF0000"/>
                </a:solidFill>
              </a:rPr>
              <a:t>学校</a:t>
            </a:r>
            <a:r>
              <a:rPr lang="zh-CN" altLang="zh-CN" sz="3200" b="1" dirty="0" smtClean="0"/>
              <a:t>服务，替国家把关。</a:t>
            </a:r>
            <a:endParaRPr lang="zh-CN" altLang="en-US" sz="3200" b="1" dirty="0"/>
          </a:p>
        </p:txBody>
      </p:sp>
      <p:sp>
        <p:nvSpPr>
          <p:cNvPr id="4" name="矩形 3"/>
          <p:cNvSpPr/>
          <p:nvPr/>
        </p:nvSpPr>
        <p:spPr>
          <a:xfrm>
            <a:off x="1271602" y="4339179"/>
            <a:ext cx="6456780" cy="707886"/>
          </a:xfrm>
          <a:prstGeom prst="rect">
            <a:avLst/>
          </a:prstGeom>
          <a:solidFill>
            <a:schemeClr val="accent5">
              <a:lumMod val="20000"/>
              <a:lumOff val="80000"/>
            </a:schemeClr>
          </a:solidFill>
        </p:spPr>
        <p:txBody>
          <a:bodyPr wrap="square">
            <a:spAutoFit/>
          </a:bodyPr>
          <a:lstStyle/>
          <a:p>
            <a:r>
              <a:rPr lang="zh-CN" altLang="en-US" sz="4000" b="1" dirty="0" smtClean="0"/>
              <a:t>表现</a:t>
            </a:r>
            <a:r>
              <a:rPr lang="zh-CN" altLang="zh-CN" sz="4000" b="1" dirty="0" smtClean="0"/>
              <a:t>为</a:t>
            </a:r>
            <a:r>
              <a:rPr lang="en-US" altLang="zh-CN" sz="4000" b="1" dirty="0" smtClean="0"/>
              <a:t>“</a:t>
            </a:r>
            <a:r>
              <a:rPr lang="zh-CN" altLang="en-US" sz="4000" b="1" dirty="0" smtClean="0"/>
              <a:t>五</a:t>
            </a:r>
            <a:r>
              <a:rPr lang="zh-CN" altLang="zh-CN" sz="4000" b="1" dirty="0" smtClean="0"/>
              <a:t>自</a:t>
            </a:r>
            <a:r>
              <a:rPr lang="zh-CN" altLang="en-US" sz="4000" b="1" dirty="0" smtClean="0"/>
              <a:t>、</a:t>
            </a:r>
            <a:r>
              <a:rPr lang="zh-CN" altLang="zh-CN" sz="4000" b="1" dirty="0" smtClean="0"/>
              <a:t>四度</a:t>
            </a:r>
            <a:r>
              <a:rPr lang="zh-CN" altLang="en-US" sz="4000" b="1" dirty="0" smtClean="0"/>
              <a:t>、</a:t>
            </a:r>
            <a:r>
              <a:rPr lang="zh-CN" altLang="zh-CN" sz="4000" b="1" dirty="0" smtClean="0"/>
              <a:t>三不</a:t>
            </a:r>
            <a:r>
              <a:rPr lang="en-US" altLang="zh-CN" sz="4000" b="1" dirty="0" smtClean="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appdata\roaming\360se6\User Data\temp\img7.gif"/>
          <p:cNvPicPr>
            <a:picLocks noChangeAspect="1" noChangeArrowheads="1"/>
          </p:cNvPicPr>
          <p:nvPr/>
        </p:nvPicPr>
        <p:blipFill>
          <a:blip r:embed="rId2" cstate="print"/>
          <a:srcRect/>
          <a:stretch>
            <a:fillRect/>
          </a:stretch>
        </p:blipFill>
        <p:spPr bwMode="auto">
          <a:xfrm>
            <a:off x="1571604" y="1142984"/>
            <a:ext cx="6233871" cy="5143536"/>
          </a:xfrm>
          <a:prstGeom prst="rect">
            <a:avLst/>
          </a:prstGeom>
          <a:noFill/>
        </p:spPr>
      </p:pic>
      <p:sp>
        <p:nvSpPr>
          <p:cNvPr id="3" name="Rectangle 1"/>
          <p:cNvSpPr>
            <a:spLocks noChangeArrowheads="1"/>
          </p:cNvSpPr>
          <p:nvPr/>
        </p:nvSpPr>
        <p:spPr bwMode="auto">
          <a:xfrm>
            <a:off x="642910" y="5286388"/>
            <a:ext cx="1266692" cy="954107"/>
          </a:xfrm>
          <a:prstGeom prst="rect">
            <a:avLst/>
          </a:prstGeom>
          <a:solidFill>
            <a:srgbClr val="66FF33"/>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rPr>
              <a:t>平常心</a:t>
            </a:r>
            <a:endParaRPr kumimoji="0" lang="en-US" alt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rPr>
              <a:t>正常态</a:t>
            </a:r>
            <a:endParaRPr kumimoji="0" 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4" name="Rectangle 1"/>
          <p:cNvSpPr>
            <a:spLocks noChangeArrowheads="1"/>
          </p:cNvSpPr>
          <p:nvPr/>
        </p:nvSpPr>
        <p:spPr bwMode="auto">
          <a:xfrm>
            <a:off x="7000892" y="1142984"/>
            <a:ext cx="1571636" cy="954107"/>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2800" b="1" dirty="0" smtClean="0">
                <a:latin typeface="Arial" pitchFamily="34" charset="0"/>
                <a:ea typeface="宋体" pitchFamily="2" charset="-122"/>
                <a:cs typeface="宋体" pitchFamily="2" charset="-122"/>
              </a:rPr>
              <a:t>亚健康</a:t>
            </a:r>
            <a:endParaRPr lang="en-US" altLang="zh-CN" sz="2800" b="1" dirty="0" smtClean="0">
              <a:latin typeface="Arial" pitchFamily="34" charset="0"/>
              <a:ea typeface="宋体" pitchFamily="2" charset="-122"/>
              <a:cs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lang="zh-CN" altLang="en-US" sz="2800" b="1" dirty="0" smtClean="0">
                <a:latin typeface="Arial" pitchFamily="34" charset="0"/>
                <a:ea typeface="宋体" pitchFamily="2" charset="-122"/>
                <a:cs typeface="宋体" pitchFamily="2" charset="-122"/>
              </a:rPr>
              <a:t>准病态</a:t>
            </a:r>
            <a:endParaRPr kumimoji="0" 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1977440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22992" y="1268760"/>
            <a:ext cx="6520534" cy="2677656"/>
          </a:xfrm>
          <a:prstGeom prst="rect">
            <a:avLst/>
          </a:prstGeom>
          <a:solidFill>
            <a:srgbClr val="66FF33"/>
          </a:solidFill>
        </p:spPr>
        <p:txBody>
          <a:bodyPr wrap="square">
            <a:spAutoFit/>
          </a:bodyPr>
          <a:lstStyle/>
          <a:p>
            <a:r>
              <a:rPr lang="zh-CN" altLang="en-US" sz="2800" b="1" dirty="0" smtClean="0"/>
              <a:t>五</a:t>
            </a:r>
            <a:r>
              <a:rPr lang="zh-CN" altLang="zh-CN" sz="2800" b="1" dirty="0" smtClean="0"/>
              <a:t>自</a:t>
            </a:r>
            <a:r>
              <a:rPr lang="zh-CN" altLang="en-US" sz="2800" b="1" dirty="0" smtClean="0"/>
              <a:t>：</a:t>
            </a:r>
            <a:endParaRPr lang="en-US" altLang="zh-CN" sz="2800" b="1" dirty="0" smtClean="0"/>
          </a:p>
          <a:p>
            <a:r>
              <a:rPr lang="zh-CN" altLang="zh-CN" sz="2800" b="1" dirty="0" smtClean="0"/>
              <a:t>即</a:t>
            </a:r>
            <a:r>
              <a:rPr lang="zh-CN" altLang="zh-CN" sz="2800" b="1" dirty="0" smtClean="0"/>
              <a:t>学校根据办学定位、培养目标和特点</a:t>
            </a:r>
            <a:r>
              <a:rPr lang="zh-CN" altLang="zh-CN" sz="2800" b="1" dirty="0" smtClean="0"/>
              <a:t>，</a:t>
            </a:r>
            <a:endParaRPr lang="en-US" altLang="zh-CN" sz="2800" b="1" dirty="0" smtClean="0"/>
          </a:p>
          <a:p>
            <a:r>
              <a:rPr lang="zh-CN" altLang="zh-CN" sz="2800" b="1" dirty="0" smtClean="0">
                <a:solidFill>
                  <a:srgbClr val="FF0000"/>
                </a:solidFill>
              </a:rPr>
              <a:t>自</a:t>
            </a:r>
            <a:r>
              <a:rPr lang="zh-CN" altLang="zh-CN" sz="2800" b="1" dirty="0" smtClean="0"/>
              <a:t>定</a:t>
            </a:r>
            <a:r>
              <a:rPr lang="zh-CN" altLang="zh-CN" sz="2800" b="1" dirty="0" smtClean="0">
                <a:solidFill>
                  <a:srgbClr val="0000FF"/>
                </a:solidFill>
              </a:rPr>
              <a:t>标尺</a:t>
            </a:r>
            <a:r>
              <a:rPr lang="zh-CN" altLang="zh-CN" sz="2800" b="1" dirty="0" smtClean="0"/>
              <a:t>，</a:t>
            </a:r>
            <a:endParaRPr lang="en-US" altLang="zh-CN" sz="2800" b="1" dirty="0" smtClean="0"/>
          </a:p>
          <a:p>
            <a:r>
              <a:rPr lang="zh-CN" altLang="zh-CN" sz="2800" b="1" dirty="0" smtClean="0">
                <a:solidFill>
                  <a:srgbClr val="FF0000"/>
                </a:solidFill>
              </a:rPr>
              <a:t>自</a:t>
            </a:r>
            <a:r>
              <a:rPr lang="zh-CN" altLang="zh-CN" sz="2800" b="1" dirty="0" smtClean="0"/>
              <a:t>划</a:t>
            </a:r>
            <a:r>
              <a:rPr lang="zh-CN" altLang="zh-CN" sz="2800" b="1" dirty="0" smtClean="0">
                <a:solidFill>
                  <a:srgbClr val="0000FF"/>
                </a:solidFill>
              </a:rPr>
              <a:t>刻度</a:t>
            </a:r>
            <a:r>
              <a:rPr lang="zh-CN" altLang="zh-CN" sz="2800" b="1" dirty="0" smtClean="0"/>
              <a:t>，</a:t>
            </a:r>
            <a:endParaRPr lang="en-US" altLang="zh-CN" sz="2800" b="1" dirty="0" smtClean="0"/>
          </a:p>
          <a:p>
            <a:r>
              <a:rPr lang="zh-CN" altLang="zh-CN" sz="2800" b="1" dirty="0" smtClean="0"/>
              <a:t>用</a:t>
            </a:r>
            <a:r>
              <a:rPr lang="zh-CN" altLang="zh-CN" sz="2800" b="1" dirty="0" smtClean="0">
                <a:solidFill>
                  <a:srgbClr val="FF0000"/>
                </a:solidFill>
              </a:rPr>
              <a:t>自</a:t>
            </a:r>
            <a:r>
              <a:rPr lang="zh-CN" altLang="zh-CN" sz="2800" b="1" dirty="0" smtClean="0"/>
              <a:t>己的标尺</a:t>
            </a:r>
            <a:r>
              <a:rPr lang="zh-CN" altLang="zh-CN" sz="2800" b="1" dirty="0" smtClean="0">
                <a:solidFill>
                  <a:srgbClr val="0000FF"/>
                </a:solidFill>
              </a:rPr>
              <a:t>测量</a:t>
            </a:r>
            <a:r>
              <a:rPr lang="zh-CN" altLang="zh-CN" sz="2800" b="1" dirty="0" smtClean="0"/>
              <a:t>评价</a:t>
            </a:r>
            <a:r>
              <a:rPr lang="zh-CN" altLang="zh-CN" sz="2800" b="1" dirty="0" smtClean="0">
                <a:solidFill>
                  <a:srgbClr val="FF0000"/>
                </a:solidFill>
              </a:rPr>
              <a:t>自</a:t>
            </a:r>
            <a:r>
              <a:rPr lang="zh-CN" altLang="zh-CN" sz="2800" b="1" dirty="0" smtClean="0"/>
              <a:t>己</a:t>
            </a:r>
            <a:r>
              <a:rPr lang="zh-CN" altLang="zh-CN" sz="2800" b="1" dirty="0" smtClean="0"/>
              <a:t>，</a:t>
            </a:r>
            <a:endParaRPr lang="en-US" altLang="zh-CN" sz="2800" b="1" dirty="0" smtClean="0"/>
          </a:p>
          <a:p>
            <a:r>
              <a:rPr lang="zh-CN" altLang="zh-CN" sz="2800" b="1" dirty="0" smtClean="0"/>
              <a:t>突出</a:t>
            </a:r>
            <a:r>
              <a:rPr lang="zh-CN" altLang="zh-CN" sz="2800" b="1" dirty="0" smtClean="0"/>
              <a:t>办学的</a:t>
            </a:r>
            <a:r>
              <a:rPr lang="zh-CN" altLang="zh-CN" sz="2800" b="1" dirty="0" smtClean="0">
                <a:solidFill>
                  <a:srgbClr val="FF0000"/>
                </a:solidFill>
              </a:rPr>
              <a:t>自</a:t>
            </a:r>
            <a:r>
              <a:rPr lang="zh-CN" altLang="zh-CN" sz="2800" b="1" dirty="0" smtClean="0"/>
              <a:t>主和多样性。</a:t>
            </a:r>
            <a:endParaRPr lang="zh-CN" altLang="en-US" sz="2800" b="1" dirty="0"/>
          </a:p>
        </p:txBody>
      </p:sp>
      <p:pic>
        <p:nvPicPr>
          <p:cNvPr id="26626" name="Picture 2" descr="c:\users\user\appdata\roaming\360se6\User Data\temp\lafx4.jpg"/>
          <p:cNvPicPr>
            <a:picLocks noChangeAspect="1" noChangeArrowheads="1"/>
          </p:cNvPicPr>
          <p:nvPr/>
        </p:nvPicPr>
        <p:blipFill>
          <a:blip r:embed="rId2" cstate="print"/>
          <a:srcRect/>
          <a:stretch>
            <a:fillRect/>
          </a:stretch>
        </p:blipFill>
        <p:spPr bwMode="auto">
          <a:xfrm>
            <a:off x="899592" y="4149080"/>
            <a:ext cx="7632848" cy="208597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l="20194" t="29840" r="22398" b="12201"/>
          <a:stretch>
            <a:fillRect/>
          </a:stretch>
        </p:blipFill>
        <p:spPr bwMode="auto">
          <a:xfrm>
            <a:off x="611560" y="764704"/>
            <a:ext cx="7988192" cy="5544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785786" y="2852936"/>
            <a:ext cx="7786742"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55600" algn="l"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rPr>
              <a:t>1</a:t>
            </a:r>
            <a:r>
              <a:rPr kumimoji="0" lang="zh-CN" altLang="en-US"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rPr>
              <a:t>、</a:t>
            </a:r>
            <a:r>
              <a:rPr kumimoji="0" lang="zh-CN"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rPr>
              <a:t>办学定位和人才培养目标与国家和区域经济社会发展需求的</a:t>
            </a:r>
            <a:r>
              <a:rPr kumimoji="0" lang="zh-CN" sz="2800" b="1" i="0" u="none" strike="noStrike" cap="none" normalizeH="0" baseline="0" dirty="0" smtClean="0">
                <a:ln>
                  <a:noFill/>
                </a:ln>
                <a:solidFill>
                  <a:srgbClr val="0000FF"/>
                </a:solidFill>
                <a:effectLst/>
                <a:latin typeface="仿宋" pitchFamily="49" charset="-122"/>
                <a:ea typeface="仿宋" pitchFamily="49" charset="-122"/>
                <a:cs typeface="Arial" pitchFamily="34" charset="0"/>
              </a:rPr>
              <a:t>适应度</a:t>
            </a:r>
            <a:r>
              <a:rPr kumimoji="0" lang="zh-CN"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rPr>
              <a:t>，</a:t>
            </a:r>
            <a:endParaRPr kumimoji="0" lang="en-US" altLang="zh-CN"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endParaRPr>
          </a:p>
          <a:p>
            <a:pPr marL="0" marR="0" lvl="0" indent="355600" algn="l"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rPr>
              <a:t>2</a:t>
            </a:r>
            <a:r>
              <a:rPr kumimoji="0" lang="zh-CN" altLang="en-US"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rPr>
              <a:t>、</a:t>
            </a:r>
            <a:r>
              <a:rPr kumimoji="0" lang="zh-CN"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rPr>
              <a:t>教师和教学资源条件的</a:t>
            </a:r>
            <a:r>
              <a:rPr kumimoji="0" lang="zh-CN" sz="2800" b="1" i="0" u="none" strike="noStrike" cap="none" normalizeH="0" baseline="0" dirty="0" smtClean="0">
                <a:ln>
                  <a:noFill/>
                </a:ln>
                <a:solidFill>
                  <a:srgbClr val="0000FF"/>
                </a:solidFill>
                <a:effectLst/>
                <a:latin typeface="仿宋" pitchFamily="49" charset="-122"/>
                <a:ea typeface="仿宋" pitchFamily="49" charset="-122"/>
                <a:cs typeface="Arial" pitchFamily="34" charset="0"/>
              </a:rPr>
              <a:t>保障度</a:t>
            </a:r>
            <a:r>
              <a:rPr kumimoji="0" lang="zh-CN"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rPr>
              <a:t>，</a:t>
            </a:r>
            <a:endParaRPr kumimoji="0" lang="en-US" altLang="zh-CN"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endParaRPr>
          </a:p>
          <a:p>
            <a:pPr marL="0" marR="0" lvl="0" indent="355600" algn="l"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rPr>
              <a:t>3</a:t>
            </a:r>
            <a:r>
              <a:rPr kumimoji="0" lang="zh-CN" altLang="en-US"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rPr>
              <a:t>、</a:t>
            </a:r>
            <a:r>
              <a:rPr kumimoji="0" lang="zh-CN"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rPr>
              <a:t>教学和质量保障体系运行的</a:t>
            </a:r>
            <a:r>
              <a:rPr kumimoji="0" lang="zh-CN" sz="2800" b="1" i="0" u="none" strike="noStrike" cap="none" normalizeH="0" baseline="0" dirty="0" smtClean="0">
                <a:ln>
                  <a:noFill/>
                </a:ln>
                <a:solidFill>
                  <a:srgbClr val="0000FF"/>
                </a:solidFill>
                <a:effectLst/>
                <a:latin typeface="仿宋" pitchFamily="49" charset="-122"/>
                <a:ea typeface="仿宋" pitchFamily="49" charset="-122"/>
                <a:cs typeface="Arial" pitchFamily="34" charset="0"/>
              </a:rPr>
              <a:t>有效度</a:t>
            </a:r>
            <a:r>
              <a:rPr kumimoji="0" lang="zh-CN"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rPr>
              <a:t>，</a:t>
            </a:r>
            <a:endParaRPr kumimoji="0" lang="en-US" altLang="zh-CN"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endParaRPr>
          </a:p>
          <a:p>
            <a:pPr indent="355600" fontAlgn="base">
              <a:spcBef>
                <a:spcPct val="0"/>
              </a:spcBef>
              <a:spcAft>
                <a:spcPct val="0"/>
              </a:spcAft>
            </a:pPr>
            <a:r>
              <a:rPr kumimoji="0" lang="en-US" altLang="zh-CN"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rPr>
              <a:t>4</a:t>
            </a:r>
            <a:r>
              <a:rPr kumimoji="0" lang="zh-CN" altLang="en-US"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rPr>
              <a:t>、</a:t>
            </a:r>
            <a:r>
              <a:rPr kumimoji="0" lang="zh-CN"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rPr>
              <a:t>学生和社会用人单位的</a:t>
            </a:r>
            <a:r>
              <a:rPr kumimoji="0" lang="zh-CN" sz="2800" b="1" i="0" u="none" strike="noStrike" cap="none" normalizeH="0" baseline="0" dirty="0" smtClean="0">
                <a:ln>
                  <a:noFill/>
                </a:ln>
                <a:solidFill>
                  <a:srgbClr val="0000FF"/>
                </a:solidFill>
                <a:effectLst/>
                <a:latin typeface="仿宋" pitchFamily="49" charset="-122"/>
                <a:ea typeface="仿宋" pitchFamily="49" charset="-122"/>
                <a:cs typeface="Arial" pitchFamily="34" charset="0"/>
              </a:rPr>
              <a:t>满意度</a:t>
            </a:r>
            <a:r>
              <a:rPr kumimoji="0" lang="zh-CN"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rPr>
              <a:t>。</a:t>
            </a:r>
            <a:endParaRPr kumimoji="0" lang="en-US" altLang="zh-CN"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endParaRPr>
          </a:p>
          <a:p>
            <a:pPr indent="355600" fontAlgn="base">
              <a:spcBef>
                <a:spcPct val="0"/>
              </a:spcBef>
              <a:spcAft>
                <a:spcPct val="0"/>
              </a:spcAft>
            </a:pPr>
            <a:r>
              <a:rPr lang="zh-CN" altLang="en-US" sz="2800" b="1" dirty="0" smtClean="0">
                <a:latin typeface="仿宋" pitchFamily="49" charset="-122"/>
                <a:ea typeface="仿宋" pitchFamily="49" charset="-122"/>
                <a:cs typeface="Arial" pitchFamily="34" charset="0"/>
              </a:rPr>
              <a:t>核心是对培养目标与培养</a:t>
            </a:r>
            <a:r>
              <a:rPr lang="zh-CN" altLang="en-US" sz="2800" b="1" dirty="0" smtClean="0">
                <a:solidFill>
                  <a:srgbClr val="FF0000"/>
                </a:solidFill>
                <a:latin typeface="仿宋" pitchFamily="49" charset="-122"/>
                <a:ea typeface="仿宋" pitchFamily="49" charset="-122"/>
                <a:cs typeface="Arial" pitchFamily="34" charset="0"/>
              </a:rPr>
              <a:t>效果的实现</a:t>
            </a:r>
            <a:r>
              <a:rPr lang="zh-CN" altLang="en-US" sz="2800" b="1" dirty="0" smtClean="0">
                <a:latin typeface="仿宋" pitchFamily="49" charset="-122"/>
                <a:ea typeface="仿宋" pitchFamily="49" charset="-122"/>
                <a:cs typeface="Arial" pitchFamily="34" charset="0"/>
              </a:rPr>
              <a:t>状况进行评价。</a:t>
            </a:r>
            <a:endParaRPr kumimoji="0" 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5" name="矩形 4"/>
          <p:cNvSpPr/>
          <p:nvPr/>
        </p:nvSpPr>
        <p:spPr>
          <a:xfrm>
            <a:off x="785786" y="2119332"/>
            <a:ext cx="3286148" cy="584775"/>
          </a:xfrm>
          <a:prstGeom prst="rect">
            <a:avLst/>
          </a:prstGeom>
          <a:solidFill>
            <a:srgbClr val="66FF33"/>
          </a:solidFill>
        </p:spPr>
        <p:txBody>
          <a:bodyPr wrap="square">
            <a:spAutoFit/>
          </a:bodyPr>
          <a:lstStyle/>
          <a:p>
            <a:r>
              <a:rPr lang="zh-CN" altLang="en-US" sz="3200" b="1" dirty="0" smtClean="0"/>
              <a:t>四度：</a:t>
            </a:r>
            <a:r>
              <a:rPr lang="zh-CN" altLang="en-US" sz="3200" b="1" dirty="0" smtClean="0">
                <a:latin typeface="仿宋" pitchFamily="49" charset="-122"/>
                <a:ea typeface="仿宋" pitchFamily="49" charset="-122"/>
                <a:cs typeface="Arial" pitchFamily="34" charset="0"/>
              </a:rPr>
              <a:t>审核重点</a:t>
            </a:r>
            <a:endParaRPr lang="zh-CN" altLang="en-US" sz="32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cstate="print"/>
          <a:srcRect l="23738" t="37400" r="25942" b="19760"/>
          <a:stretch>
            <a:fillRect/>
          </a:stretch>
        </p:blipFill>
        <p:spPr bwMode="auto">
          <a:xfrm>
            <a:off x="571472" y="2357430"/>
            <a:ext cx="7819222" cy="3744416"/>
          </a:xfrm>
          <a:prstGeom prst="rect">
            <a:avLst/>
          </a:prstGeom>
          <a:noFill/>
          <a:ln w="9525">
            <a:noFill/>
            <a:miter lim="800000"/>
            <a:headEnd/>
            <a:tailEnd/>
          </a:ln>
        </p:spPr>
      </p:pic>
      <p:sp>
        <p:nvSpPr>
          <p:cNvPr id="3" name="矩形 2"/>
          <p:cNvSpPr/>
          <p:nvPr/>
        </p:nvSpPr>
        <p:spPr>
          <a:xfrm>
            <a:off x="571472" y="1506809"/>
            <a:ext cx="6364243" cy="584775"/>
          </a:xfrm>
          <a:prstGeom prst="rect">
            <a:avLst/>
          </a:prstGeom>
          <a:solidFill>
            <a:srgbClr val="66FF33"/>
          </a:solidFill>
        </p:spPr>
        <p:txBody>
          <a:bodyPr wrap="none">
            <a:spAutoFit/>
          </a:bodyPr>
          <a:lstStyle/>
          <a:p>
            <a:r>
              <a:rPr lang="zh-CN" altLang="zh-CN" sz="3200" b="1" dirty="0" smtClean="0"/>
              <a:t>三不</a:t>
            </a:r>
            <a:r>
              <a:rPr lang="zh-CN" altLang="en-US" sz="3200" b="1" dirty="0" smtClean="0"/>
              <a:t>：</a:t>
            </a:r>
            <a:r>
              <a:rPr lang="zh-CN" altLang="zh-CN" sz="3200" b="1" dirty="0" smtClean="0"/>
              <a:t>不评分、不排序、不扰民。</a:t>
            </a:r>
            <a:endParaRPr lang="zh-CN" altLang="en-US" sz="32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l="20194" t="29840" r="22398" b="12201"/>
          <a:stretch>
            <a:fillRect/>
          </a:stretch>
        </p:blipFill>
        <p:spPr bwMode="auto">
          <a:xfrm>
            <a:off x="611560" y="1124744"/>
            <a:ext cx="7988192" cy="3960440"/>
          </a:xfrm>
          <a:prstGeom prst="rect">
            <a:avLst/>
          </a:prstGeom>
          <a:noFill/>
          <a:ln w="9525">
            <a:noFill/>
            <a:miter lim="800000"/>
            <a:headEnd/>
            <a:tailEnd/>
          </a:ln>
        </p:spPr>
      </p:pic>
      <p:sp>
        <p:nvSpPr>
          <p:cNvPr id="4" name="矩形 3"/>
          <p:cNvSpPr/>
          <p:nvPr/>
        </p:nvSpPr>
        <p:spPr>
          <a:xfrm>
            <a:off x="539552" y="692696"/>
            <a:ext cx="2656496" cy="584775"/>
          </a:xfrm>
          <a:prstGeom prst="rect">
            <a:avLst/>
          </a:prstGeom>
          <a:solidFill>
            <a:srgbClr val="66FF33"/>
          </a:solidFill>
        </p:spPr>
        <p:txBody>
          <a:bodyPr wrap="none">
            <a:spAutoFit/>
          </a:bodyPr>
          <a:lstStyle/>
          <a:p>
            <a:r>
              <a:rPr lang="zh-CN" altLang="en-US" sz="3200" b="1" dirty="0" smtClean="0"/>
              <a:t>“教学大纲”</a:t>
            </a:r>
            <a:endParaRPr lang="zh-CN" altLang="en-US" sz="3200" b="1" dirty="0"/>
          </a:p>
        </p:txBody>
      </p:sp>
      <p:sp>
        <p:nvSpPr>
          <p:cNvPr id="5" name="矩形 4"/>
          <p:cNvSpPr/>
          <p:nvPr/>
        </p:nvSpPr>
        <p:spPr>
          <a:xfrm>
            <a:off x="2051720" y="5229200"/>
            <a:ext cx="6336704" cy="1077218"/>
          </a:xfrm>
          <a:prstGeom prst="rect">
            <a:avLst/>
          </a:prstGeom>
          <a:solidFill>
            <a:srgbClr val="66FF33"/>
          </a:solidFill>
        </p:spPr>
        <p:txBody>
          <a:bodyPr wrap="square">
            <a:spAutoFit/>
          </a:bodyPr>
          <a:lstStyle/>
          <a:p>
            <a:r>
              <a:rPr lang="zh-CN" altLang="en-US" sz="3200" b="1" dirty="0" smtClean="0"/>
              <a:t>自己出题、自己答卷、自己评卷、自找问题、自我分析、自谋措施。</a:t>
            </a:r>
            <a:endParaRPr lang="zh-CN" altLang="en-US" sz="3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9592" y="1412776"/>
            <a:ext cx="7056784" cy="523220"/>
          </a:xfrm>
          <a:prstGeom prst="rect">
            <a:avLst/>
          </a:prstGeom>
          <a:solidFill>
            <a:schemeClr val="accent6">
              <a:lumMod val="20000"/>
              <a:lumOff val="80000"/>
            </a:schemeClr>
          </a:solidFill>
        </p:spPr>
        <p:txBody>
          <a:bodyPr wrap="square">
            <a:spAutoFit/>
          </a:bodyPr>
          <a:lstStyle/>
          <a:p>
            <a:r>
              <a:rPr lang="en-US" altLang="zh-CN" sz="2800" b="1" dirty="0" smtClean="0"/>
              <a:t>2003--2008</a:t>
            </a:r>
            <a:r>
              <a:rPr lang="zh-CN" altLang="en-US" sz="2800" b="1" dirty="0" smtClean="0"/>
              <a:t>年，本科教学工作水平评估。</a:t>
            </a:r>
            <a:endParaRPr lang="zh-CN" altLang="en-US" sz="2800" b="1" dirty="0"/>
          </a:p>
        </p:txBody>
      </p:sp>
      <p:sp>
        <p:nvSpPr>
          <p:cNvPr id="4" name="矩形 3"/>
          <p:cNvSpPr/>
          <p:nvPr/>
        </p:nvSpPr>
        <p:spPr>
          <a:xfrm>
            <a:off x="1403648" y="1988840"/>
            <a:ext cx="5976664" cy="954107"/>
          </a:xfrm>
          <a:prstGeom prst="rect">
            <a:avLst/>
          </a:prstGeom>
          <a:solidFill>
            <a:schemeClr val="accent6">
              <a:lumMod val="20000"/>
              <a:lumOff val="80000"/>
            </a:schemeClr>
          </a:solidFill>
        </p:spPr>
        <p:txBody>
          <a:bodyPr wrap="square">
            <a:spAutoFit/>
          </a:bodyPr>
          <a:lstStyle/>
          <a:p>
            <a:r>
              <a:rPr lang="en-US" altLang="zh-CN" sz="2800" b="1" dirty="0" smtClean="0"/>
              <a:t>7</a:t>
            </a:r>
            <a:r>
              <a:rPr lang="zh-CN" altLang="en-US" sz="2800" b="1" dirty="0" smtClean="0"/>
              <a:t>项一级指标和特色，</a:t>
            </a:r>
            <a:r>
              <a:rPr lang="en-US" altLang="zh-CN" sz="2800" b="1" dirty="0" smtClean="0"/>
              <a:t>19</a:t>
            </a:r>
            <a:r>
              <a:rPr lang="zh-CN" altLang="en-US" sz="2800" b="1" dirty="0" smtClean="0"/>
              <a:t>项二级指标。二级指标分为</a:t>
            </a:r>
            <a:r>
              <a:rPr lang="en-US" altLang="zh-CN" sz="2800" b="1" dirty="0" smtClean="0"/>
              <a:t>A</a:t>
            </a:r>
            <a:r>
              <a:rPr lang="zh-CN" altLang="en-US" sz="2800" b="1" dirty="0" smtClean="0"/>
              <a:t>、</a:t>
            </a:r>
            <a:r>
              <a:rPr lang="en-US" altLang="zh-CN" sz="2800" b="1" dirty="0" smtClean="0"/>
              <a:t>B</a:t>
            </a:r>
            <a:r>
              <a:rPr lang="zh-CN" altLang="en-US" sz="2800" b="1" dirty="0" smtClean="0"/>
              <a:t>、</a:t>
            </a:r>
            <a:r>
              <a:rPr lang="en-US" altLang="zh-CN" sz="2800" b="1" dirty="0" smtClean="0"/>
              <a:t>C</a:t>
            </a:r>
            <a:r>
              <a:rPr lang="zh-CN" altLang="en-US" sz="2800" b="1" dirty="0" smtClean="0"/>
              <a:t>、</a:t>
            </a:r>
            <a:r>
              <a:rPr lang="en-US" altLang="zh-CN" sz="2800" b="1" dirty="0" smtClean="0"/>
              <a:t>D</a:t>
            </a:r>
            <a:r>
              <a:rPr lang="zh-CN" altLang="en-US" sz="2800" b="1" dirty="0" smtClean="0"/>
              <a:t>四级。</a:t>
            </a:r>
            <a:endParaRPr lang="zh-CN" altLang="en-US" sz="2800" b="1" dirty="0"/>
          </a:p>
        </p:txBody>
      </p:sp>
      <p:sp>
        <p:nvSpPr>
          <p:cNvPr id="8" name="矩形 7"/>
          <p:cNvSpPr/>
          <p:nvPr/>
        </p:nvSpPr>
        <p:spPr>
          <a:xfrm>
            <a:off x="1000100" y="3286124"/>
            <a:ext cx="3960440" cy="461665"/>
          </a:xfrm>
          <a:prstGeom prst="rect">
            <a:avLst/>
          </a:prstGeom>
          <a:solidFill>
            <a:schemeClr val="accent5">
              <a:lumMod val="20000"/>
              <a:lumOff val="80000"/>
            </a:schemeClr>
          </a:solidFill>
        </p:spPr>
        <p:txBody>
          <a:bodyPr wrap="square">
            <a:spAutoFit/>
          </a:bodyPr>
          <a:lstStyle/>
          <a:p>
            <a:r>
              <a:rPr lang="zh-CN" altLang="en-US" sz="2400" b="1" dirty="0" smtClean="0"/>
              <a:t>补短板，促教学，现问题</a:t>
            </a:r>
            <a:endParaRPr lang="zh-CN" altLang="en-US" sz="2400" b="1" dirty="0"/>
          </a:p>
        </p:txBody>
      </p:sp>
      <p:pic>
        <p:nvPicPr>
          <p:cNvPr id="15362" name="Picture 2" descr="c:\users\user\appdata\roaming\360se6\User Data\temp\31.jpg"/>
          <p:cNvPicPr>
            <a:picLocks noChangeAspect="1" noChangeArrowheads="1"/>
          </p:cNvPicPr>
          <p:nvPr/>
        </p:nvPicPr>
        <p:blipFill>
          <a:blip r:embed="rId2" cstate="print"/>
          <a:srcRect/>
          <a:stretch>
            <a:fillRect/>
          </a:stretch>
        </p:blipFill>
        <p:spPr bwMode="auto">
          <a:xfrm>
            <a:off x="4720705" y="3786190"/>
            <a:ext cx="3824386" cy="24460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appdata\roaming\360se6\User Data\temp\img7.gif"/>
          <p:cNvPicPr>
            <a:picLocks noChangeAspect="1" noChangeArrowheads="1"/>
          </p:cNvPicPr>
          <p:nvPr/>
        </p:nvPicPr>
        <p:blipFill>
          <a:blip r:embed="rId2" cstate="print"/>
          <a:srcRect/>
          <a:stretch>
            <a:fillRect/>
          </a:stretch>
        </p:blipFill>
        <p:spPr bwMode="auto">
          <a:xfrm>
            <a:off x="1571604" y="1142984"/>
            <a:ext cx="6233871" cy="5143536"/>
          </a:xfrm>
          <a:prstGeom prst="rect">
            <a:avLst/>
          </a:prstGeom>
          <a:noFill/>
        </p:spPr>
      </p:pic>
      <p:sp>
        <p:nvSpPr>
          <p:cNvPr id="3" name="Rectangle 1"/>
          <p:cNvSpPr>
            <a:spLocks noChangeArrowheads="1"/>
          </p:cNvSpPr>
          <p:nvPr/>
        </p:nvSpPr>
        <p:spPr bwMode="auto">
          <a:xfrm>
            <a:off x="642910" y="5286388"/>
            <a:ext cx="1266692" cy="954107"/>
          </a:xfrm>
          <a:prstGeom prst="rect">
            <a:avLst/>
          </a:prstGeom>
          <a:solidFill>
            <a:srgbClr val="66FF33"/>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rPr>
              <a:t>平常心</a:t>
            </a:r>
            <a:endParaRPr kumimoji="0" lang="en-US" alt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rPr>
              <a:t>正常态</a:t>
            </a:r>
            <a:endParaRPr kumimoji="0" 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4" name="Rectangle 1"/>
          <p:cNvSpPr>
            <a:spLocks noChangeArrowheads="1"/>
          </p:cNvSpPr>
          <p:nvPr/>
        </p:nvSpPr>
        <p:spPr bwMode="auto">
          <a:xfrm>
            <a:off x="7000892" y="1142984"/>
            <a:ext cx="1571636" cy="954107"/>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2800" b="1" dirty="0" smtClean="0">
                <a:latin typeface="Arial" pitchFamily="34" charset="0"/>
                <a:ea typeface="宋体" pitchFamily="2" charset="-122"/>
                <a:cs typeface="宋体" pitchFamily="2" charset="-122"/>
              </a:rPr>
              <a:t>亚健康</a:t>
            </a:r>
            <a:endParaRPr lang="en-US" altLang="zh-CN" sz="2800" b="1" dirty="0" smtClean="0">
              <a:latin typeface="Arial" pitchFamily="34" charset="0"/>
              <a:ea typeface="宋体" pitchFamily="2" charset="-122"/>
              <a:cs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lang="zh-CN" altLang="en-US" sz="2800" b="1" dirty="0" smtClean="0">
                <a:latin typeface="Arial" pitchFamily="34" charset="0"/>
                <a:ea typeface="宋体" pitchFamily="2" charset="-122"/>
                <a:cs typeface="宋体" pitchFamily="2" charset="-122"/>
              </a:rPr>
              <a:t>准病态</a:t>
            </a:r>
            <a:endParaRPr kumimoji="0" 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40012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4"/>
          <p:cNvSpPr>
            <a:spLocks noChangeArrowheads="1"/>
          </p:cNvSpPr>
          <p:nvPr/>
        </p:nvSpPr>
        <p:spPr bwMode="auto">
          <a:xfrm>
            <a:off x="2051720" y="2420888"/>
            <a:ext cx="4320480" cy="3416320"/>
          </a:xfrm>
          <a:prstGeom prst="rect">
            <a:avLst/>
          </a:prstGeom>
          <a:solidFill>
            <a:srgbClr val="002060"/>
          </a:solidFill>
          <a:ln w="9525">
            <a:noFill/>
            <a:miter lim="800000"/>
            <a:headEnd/>
            <a:tailEnd/>
          </a:ln>
          <a:effectLst>
            <a:outerShdw blurRad="190500" dist="228600" dir="2700000" algn="ctr">
              <a:srgbClr val="000000">
                <a:alpha val="30000"/>
              </a:srgbClr>
            </a:outerShdw>
          </a:effectLst>
          <a:scene3d>
            <a:camera prst="perspectiveContrastingLeftFacing"/>
            <a:lightRig rig="glow" dir="t">
              <a:rot lat="0" lon="0" rev="4800000"/>
            </a:lightRig>
          </a:scene3d>
          <a:sp3d prstMaterial="matte">
            <a:bevelT w="127000" h="63500"/>
          </a:sp3d>
        </p:spPr>
        <p:txBody>
          <a:bodyPr wrap="square">
            <a:spAutoFit/>
          </a:bodyPr>
          <a:lstStyle/>
          <a:p>
            <a:pPr>
              <a:lnSpc>
                <a:spcPct val="120000"/>
              </a:lnSpc>
            </a:pPr>
            <a:r>
              <a:rPr lang="zh-CN" altLang="en-US" sz="6000" b="1" dirty="0" smtClean="0">
                <a:solidFill>
                  <a:schemeClr val="bg1"/>
                </a:solidFill>
                <a:latin typeface="Arial Unicode MS" pitchFamily="34" charset="-122"/>
                <a:ea typeface="Arial Unicode MS" pitchFamily="34" charset="-122"/>
                <a:cs typeface="Arial Unicode MS" pitchFamily="34" charset="-122"/>
              </a:rPr>
              <a:t>一、认识</a:t>
            </a:r>
            <a:endParaRPr lang="en-US" altLang="zh-CN" sz="6000" b="1" dirty="0" smtClean="0">
              <a:solidFill>
                <a:schemeClr val="bg1"/>
              </a:solidFill>
              <a:latin typeface="Arial Unicode MS" pitchFamily="34" charset="-122"/>
              <a:ea typeface="Arial Unicode MS" pitchFamily="34" charset="-122"/>
              <a:cs typeface="Arial Unicode MS" pitchFamily="34" charset="-122"/>
            </a:endParaRPr>
          </a:p>
          <a:p>
            <a:pPr>
              <a:lnSpc>
                <a:spcPct val="120000"/>
              </a:lnSpc>
            </a:pPr>
            <a:r>
              <a:rPr lang="zh-CN" altLang="en-US" sz="6000" b="1" dirty="0" smtClean="0">
                <a:solidFill>
                  <a:srgbClr val="FFFF00"/>
                </a:solidFill>
                <a:latin typeface="Arial Unicode MS" pitchFamily="34" charset="-122"/>
                <a:ea typeface="Arial Unicode MS" pitchFamily="34" charset="-122"/>
                <a:cs typeface="Arial Unicode MS" pitchFamily="34" charset="-122"/>
              </a:rPr>
              <a:t>二、准备</a:t>
            </a:r>
            <a:endParaRPr lang="en-US" altLang="zh-CN" sz="6000" b="1" dirty="0" smtClean="0">
              <a:solidFill>
                <a:srgbClr val="FFFF00"/>
              </a:solidFill>
              <a:latin typeface="Arial Unicode MS" pitchFamily="34" charset="-122"/>
              <a:ea typeface="Arial Unicode MS" pitchFamily="34" charset="-122"/>
              <a:cs typeface="Arial Unicode MS" pitchFamily="34" charset="-122"/>
            </a:endParaRPr>
          </a:p>
          <a:p>
            <a:pPr>
              <a:lnSpc>
                <a:spcPct val="120000"/>
              </a:lnSpc>
            </a:pPr>
            <a:r>
              <a:rPr lang="zh-CN" altLang="en-US" sz="6000" b="1" dirty="0" smtClean="0">
                <a:solidFill>
                  <a:schemeClr val="bg1"/>
                </a:solidFill>
                <a:latin typeface="Arial Unicode MS" pitchFamily="34" charset="-122"/>
                <a:ea typeface="Arial Unicode MS" pitchFamily="34" charset="-122"/>
                <a:cs typeface="Arial Unicode MS" pitchFamily="34" charset="-122"/>
              </a:rPr>
              <a:t>三、现场</a:t>
            </a:r>
            <a:endParaRPr lang="en-US" altLang="zh-CN" sz="6000" b="1" dirty="0">
              <a:solidFill>
                <a:schemeClr val="bg1"/>
              </a:solidFill>
              <a:latin typeface="Arial Unicode MS" pitchFamily="34" charset="-122"/>
              <a:ea typeface="Arial Unicode MS" pitchFamily="34" charset="-122"/>
              <a:cs typeface="Arial Unicode MS" pitchFamily="3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611560" y="620688"/>
            <a:ext cx="3744416" cy="52322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zh-CN" altLang="en-US" sz="2800" b="1" dirty="0" smtClean="0"/>
              <a:t>教学基本</a:t>
            </a:r>
            <a:r>
              <a:rPr lang="zh-CN" altLang="zh-CN" sz="2800" b="1" dirty="0" smtClean="0"/>
              <a:t>状态数据</a:t>
            </a:r>
            <a:r>
              <a:rPr lang="zh-CN" altLang="en-US" sz="2800" b="1" dirty="0" smtClean="0"/>
              <a:t>库</a:t>
            </a:r>
            <a:endParaRPr kumimoji="0" 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1026" name="Picture 2"/>
          <p:cNvPicPr>
            <a:picLocks noChangeAspect="1" noChangeArrowheads="1"/>
          </p:cNvPicPr>
          <p:nvPr/>
        </p:nvPicPr>
        <p:blipFill>
          <a:blip r:embed="rId2" cstate="print"/>
          <a:srcRect l="10980" r="12476"/>
          <a:stretch>
            <a:fillRect/>
          </a:stretch>
        </p:blipFill>
        <p:spPr bwMode="auto">
          <a:xfrm>
            <a:off x="539552" y="1196752"/>
            <a:ext cx="5879228" cy="4320480"/>
          </a:xfrm>
          <a:prstGeom prst="rect">
            <a:avLst/>
          </a:prstGeom>
          <a:noFill/>
          <a:ln w="9525">
            <a:noFill/>
            <a:miter lim="800000"/>
            <a:headEnd/>
            <a:tailEnd/>
          </a:ln>
        </p:spPr>
      </p:pic>
      <p:sp>
        <p:nvSpPr>
          <p:cNvPr id="7" name="Rectangle 1"/>
          <p:cNvSpPr>
            <a:spLocks noChangeArrowheads="1"/>
          </p:cNvSpPr>
          <p:nvPr/>
        </p:nvSpPr>
        <p:spPr bwMode="auto">
          <a:xfrm>
            <a:off x="4283968" y="2708920"/>
            <a:ext cx="4248472" cy="3539430"/>
          </a:xfrm>
          <a:prstGeom prst="rect">
            <a:avLst/>
          </a:prstGeom>
          <a:solidFill>
            <a:schemeClr val="accent5">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hangingPunct="0"/>
            <a:r>
              <a:rPr lang="en-US" altLang="zh-CN" sz="2800" b="1" u="sng" dirty="0" smtClean="0"/>
              <a:t>1. </a:t>
            </a:r>
            <a:r>
              <a:rPr lang="en-US" altLang="zh-CN" sz="2800" b="1" u="sng" dirty="0" err="1" smtClean="0"/>
              <a:t>学校基本信息</a:t>
            </a:r>
            <a:endParaRPr lang="zh-CN" altLang="zh-CN" sz="2800" b="1" u="sng" dirty="0" smtClean="0"/>
          </a:p>
          <a:p>
            <a:pPr eaLnBrk="0" hangingPunct="0"/>
            <a:r>
              <a:rPr lang="en-US" altLang="zh-CN" sz="2800" b="1" u="sng" dirty="0" smtClean="0"/>
              <a:t>表 1-1</a:t>
            </a:r>
            <a:r>
              <a:rPr lang="zh-CN" altLang="en-US" sz="2800" b="1" u="sng" dirty="0" smtClean="0"/>
              <a:t> </a:t>
            </a:r>
            <a:r>
              <a:rPr lang="en-US" altLang="zh-CN" sz="2800" b="1" u="sng" dirty="0" err="1" smtClean="0"/>
              <a:t>学校概况</a:t>
            </a:r>
            <a:endParaRPr lang="zh-CN" altLang="zh-CN" sz="2800" b="1" u="sng" dirty="0" smtClean="0"/>
          </a:p>
          <a:p>
            <a:pPr eaLnBrk="0" hangingPunct="0"/>
            <a:r>
              <a:rPr lang="en-US" altLang="zh-CN" sz="2800" b="1" u="sng" dirty="0" smtClean="0"/>
              <a:t>表 1-2</a:t>
            </a:r>
            <a:r>
              <a:rPr lang="zh-CN" altLang="en-US" sz="2800" b="1" u="sng" dirty="0" smtClean="0"/>
              <a:t> </a:t>
            </a:r>
            <a:r>
              <a:rPr lang="en-US" altLang="zh-CN" sz="2800" b="1" u="sng" dirty="0" err="1" smtClean="0"/>
              <a:t>校区地址</a:t>
            </a:r>
            <a:endParaRPr lang="zh-CN" altLang="zh-CN" sz="2800" b="1" u="sng" dirty="0" smtClean="0"/>
          </a:p>
          <a:p>
            <a:pPr eaLnBrk="0" hangingPunct="0"/>
            <a:r>
              <a:rPr lang="en-US" altLang="zh-CN" sz="2800" b="1" u="sng" dirty="0" smtClean="0"/>
              <a:t>表 1-3	</a:t>
            </a:r>
            <a:r>
              <a:rPr lang="en-US" altLang="zh-CN" sz="2800" b="1" u="sng" dirty="0" err="1" smtClean="0"/>
              <a:t>学校相关行政单位</a:t>
            </a:r>
            <a:endParaRPr lang="zh-CN" altLang="zh-CN" sz="2800" b="1" u="sng" dirty="0" smtClean="0"/>
          </a:p>
          <a:p>
            <a:pPr eaLnBrk="0" hangingPunct="0"/>
            <a:r>
              <a:rPr lang="en-US" altLang="zh-CN" sz="2800" b="1" u="sng" dirty="0" smtClean="0"/>
              <a:t>表 1-4	</a:t>
            </a:r>
            <a:r>
              <a:rPr lang="en-US" altLang="zh-CN" sz="2800" b="1" u="sng" dirty="0" err="1" smtClean="0"/>
              <a:t>学校教学科研单位</a:t>
            </a:r>
            <a:endParaRPr lang="zh-CN" altLang="zh-CN" sz="2800" b="1" u="sng" dirty="0" smtClean="0"/>
          </a:p>
          <a:p>
            <a:pPr eaLnBrk="0" hangingPunct="0"/>
            <a:r>
              <a:rPr lang="en-US" altLang="zh-CN" sz="2800" b="1" u="sng" dirty="0" smtClean="0"/>
              <a:t>表 1-5	</a:t>
            </a:r>
            <a:r>
              <a:rPr lang="en-US" altLang="zh-CN" sz="2800" b="1" u="sng" dirty="0" err="1" smtClean="0"/>
              <a:t>实验室和科研基地</a:t>
            </a:r>
            <a:endParaRPr lang="zh-CN" altLang="zh-CN" sz="2800" b="1" u="sng" dirty="0" smtClean="0"/>
          </a:p>
          <a:p>
            <a:pPr eaLnBrk="0" hangingPunct="0"/>
            <a:r>
              <a:rPr lang="en-US" altLang="zh-CN" sz="2800" b="1" u="sng" dirty="0" smtClean="0"/>
              <a:t>表 1-6	</a:t>
            </a:r>
            <a:r>
              <a:rPr lang="en-US" altLang="zh-CN" sz="2800" b="1" u="sng" dirty="0" err="1" smtClean="0">
                <a:solidFill>
                  <a:srgbClr val="FF0000"/>
                </a:solidFill>
              </a:rPr>
              <a:t>办学指导思想</a:t>
            </a:r>
            <a:endParaRPr lang="zh-CN" altLang="zh-CN" sz="2800" b="1" u="sng" dirty="0" smtClean="0">
              <a:solidFill>
                <a:srgbClr val="FF0000"/>
              </a:solidFill>
            </a:endParaRPr>
          </a:p>
          <a:p>
            <a:pPr eaLnBrk="0" hangingPunct="0"/>
            <a:r>
              <a:rPr lang="en-US" altLang="zh-CN" sz="2800" b="1" u="sng" dirty="0" smtClean="0"/>
              <a:t>表 1-7	</a:t>
            </a:r>
            <a:r>
              <a:rPr lang="en-US" altLang="zh-CN" sz="2800" b="1" u="sng" dirty="0" err="1" smtClean="0"/>
              <a:t>校友会与社会合作</a:t>
            </a:r>
            <a:endParaRPr kumimoji="0" lang="zh-CN" altLang="en-US" sz="2800" b="1" i="0" u="sng"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3347864" y="1628800"/>
            <a:ext cx="5256584"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hangingPunct="0"/>
            <a:r>
              <a:rPr lang="en-US" altLang="zh-CN" sz="2000" b="1" dirty="0" smtClean="0"/>
              <a:t>2.学校基本条件</a:t>
            </a:r>
            <a:endParaRPr lang="zh-CN" altLang="zh-CN" sz="2000" b="1" dirty="0" smtClean="0"/>
          </a:p>
          <a:p>
            <a:pPr eaLnBrk="0" hangingPunct="0"/>
            <a:r>
              <a:rPr lang="en-US" altLang="zh-CN" sz="2000" b="1" dirty="0" smtClean="0"/>
              <a:t>表 2-1	</a:t>
            </a:r>
            <a:r>
              <a:rPr lang="en-US" altLang="zh-CN" sz="2000" b="1" dirty="0" err="1" smtClean="0"/>
              <a:t>占地与建筑面积</a:t>
            </a:r>
            <a:endParaRPr lang="zh-CN" altLang="zh-CN" sz="2000" b="1" dirty="0" smtClean="0"/>
          </a:p>
          <a:p>
            <a:pPr eaLnBrk="0" hangingPunct="0"/>
            <a:r>
              <a:rPr lang="en-US" altLang="zh-CN" sz="2000" b="1" dirty="0" smtClean="0"/>
              <a:t>表 2-2	</a:t>
            </a:r>
            <a:r>
              <a:rPr lang="en-US" altLang="zh-CN" sz="2000" b="1" dirty="0" err="1" smtClean="0"/>
              <a:t>教学行政用房面积</a:t>
            </a:r>
            <a:endParaRPr lang="zh-CN" altLang="zh-CN" sz="2000" b="1" dirty="0" smtClean="0"/>
          </a:p>
          <a:p>
            <a:pPr eaLnBrk="0" hangingPunct="0"/>
            <a:r>
              <a:rPr lang="en-US" altLang="zh-CN" sz="2000" b="1" dirty="0" smtClean="0"/>
              <a:t>表 2-3	</a:t>
            </a:r>
            <a:r>
              <a:rPr lang="en-US" altLang="zh-CN" sz="2000" b="1" dirty="0" err="1" smtClean="0"/>
              <a:t>教室</a:t>
            </a:r>
            <a:endParaRPr lang="zh-CN" altLang="zh-CN" sz="2000" b="1" dirty="0" smtClean="0"/>
          </a:p>
          <a:p>
            <a:pPr eaLnBrk="0" hangingPunct="0"/>
            <a:r>
              <a:rPr lang="en-US" altLang="zh-CN" sz="2000" b="1" dirty="0" smtClean="0"/>
              <a:t>表 2-4	</a:t>
            </a:r>
            <a:r>
              <a:rPr lang="en-US" altLang="zh-CN" sz="2000" b="1" dirty="0" err="1" smtClean="0"/>
              <a:t>运动场、学生活动中心</a:t>
            </a:r>
            <a:endParaRPr lang="zh-CN" altLang="zh-CN" sz="2000" b="1" dirty="0" smtClean="0"/>
          </a:p>
          <a:p>
            <a:pPr eaLnBrk="0" hangingPunct="0"/>
            <a:r>
              <a:rPr lang="en-US" altLang="zh-CN" sz="2000" b="1" dirty="0" smtClean="0"/>
              <a:t>表 2-5-1图书馆</a:t>
            </a:r>
            <a:endParaRPr lang="zh-CN" altLang="zh-CN" sz="2000" b="1" dirty="0" smtClean="0"/>
          </a:p>
          <a:p>
            <a:pPr eaLnBrk="0" hangingPunct="0"/>
            <a:r>
              <a:rPr lang="en-US" altLang="zh-CN" sz="2000" b="1" dirty="0" smtClean="0"/>
              <a:t>表 2-5-2图书当年新增情况</a:t>
            </a:r>
            <a:endParaRPr lang="zh-CN" altLang="zh-CN" sz="2000" b="1" dirty="0" smtClean="0"/>
          </a:p>
          <a:p>
            <a:pPr eaLnBrk="0" hangingPunct="0"/>
            <a:r>
              <a:rPr lang="en-US" altLang="zh-CN" sz="2000" b="1" dirty="0" smtClean="0"/>
              <a:t>表 2-6-1</a:t>
            </a:r>
            <a:r>
              <a:rPr lang="en-US" altLang="zh-CN" sz="2000" b="1" dirty="0" smtClean="0">
                <a:solidFill>
                  <a:srgbClr val="FF0000"/>
                </a:solidFill>
              </a:rPr>
              <a:t>本科实验、实习、实训场所</a:t>
            </a:r>
            <a:endParaRPr lang="zh-CN" altLang="zh-CN" sz="2000" b="1" dirty="0" smtClean="0">
              <a:solidFill>
                <a:srgbClr val="FF0000"/>
              </a:solidFill>
            </a:endParaRPr>
          </a:p>
          <a:p>
            <a:pPr eaLnBrk="0" hangingPunct="0"/>
            <a:r>
              <a:rPr lang="en-US" altLang="zh-CN" sz="2000" b="1" dirty="0" smtClean="0"/>
              <a:t>表 2-6-2</a:t>
            </a:r>
            <a:r>
              <a:rPr lang="en-US" altLang="zh-CN" sz="2000" b="1" dirty="0" smtClean="0">
                <a:solidFill>
                  <a:srgbClr val="FF0000"/>
                </a:solidFill>
              </a:rPr>
              <a:t>校外实习、实训基地</a:t>
            </a:r>
            <a:endParaRPr lang="zh-CN" altLang="zh-CN" sz="2000" b="1" dirty="0" smtClean="0">
              <a:solidFill>
                <a:srgbClr val="FF0000"/>
              </a:solidFill>
            </a:endParaRPr>
          </a:p>
          <a:p>
            <a:pPr eaLnBrk="0" hangingPunct="0"/>
            <a:r>
              <a:rPr lang="en-US" altLang="zh-CN" sz="2000" b="1" dirty="0" smtClean="0"/>
              <a:t>表 2-7	</a:t>
            </a:r>
            <a:r>
              <a:rPr lang="en-US" altLang="zh-CN" sz="2000" b="1" dirty="0" err="1" smtClean="0"/>
              <a:t>校园网</a:t>
            </a:r>
            <a:endParaRPr lang="zh-CN" altLang="zh-CN" sz="2000" b="1" dirty="0" smtClean="0"/>
          </a:p>
          <a:p>
            <a:pPr eaLnBrk="0" hangingPunct="0"/>
            <a:r>
              <a:rPr lang="en-US" altLang="zh-CN" sz="2000" b="1" dirty="0" smtClean="0"/>
              <a:t>表 2-8	</a:t>
            </a:r>
            <a:r>
              <a:rPr lang="en-US" altLang="zh-CN" sz="2000" b="1" dirty="0" err="1" smtClean="0"/>
              <a:t>学生生活用房</a:t>
            </a:r>
            <a:endParaRPr lang="zh-CN" altLang="zh-CN" sz="2000" b="1" dirty="0" smtClean="0"/>
          </a:p>
          <a:p>
            <a:pPr eaLnBrk="0" hangingPunct="0"/>
            <a:r>
              <a:rPr lang="en-US" altLang="zh-CN" sz="2000" b="1" dirty="0" smtClean="0"/>
              <a:t>表 2-9	</a:t>
            </a:r>
            <a:r>
              <a:rPr lang="en-US" altLang="zh-CN" sz="2000" b="1" dirty="0" err="1" smtClean="0"/>
              <a:t>固定资产</a:t>
            </a:r>
            <a:endParaRPr lang="zh-CN" altLang="zh-CN" sz="2000" b="1" dirty="0" smtClean="0"/>
          </a:p>
          <a:p>
            <a:pPr eaLnBrk="0" hangingPunct="0"/>
            <a:r>
              <a:rPr lang="en-US" altLang="zh-CN" sz="2000" b="1" dirty="0" smtClean="0"/>
              <a:t>表 2-10-1教学经费概况</a:t>
            </a:r>
            <a:endParaRPr lang="zh-CN" altLang="zh-CN" sz="2000" b="1" dirty="0" smtClean="0"/>
          </a:p>
          <a:p>
            <a:pPr eaLnBrk="0" hangingPunct="0"/>
            <a:r>
              <a:rPr lang="en-US" altLang="zh-CN" sz="2000" b="1" dirty="0" smtClean="0"/>
              <a:t>表 2-10-2</a:t>
            </a:r>
            <a:r>
              <a:rPr lang="en-US" altLang="zh-CN" sz="2000" b="1" dirty="0" smtClean="0">
                <a:solidFill>
                  <a:srgbClr val="FF0000"/>
                </a:solidFill>
              </a:rPr>
              <a:t>教育经费收支情况</a:t>
            </a:r>
            <a:endParaRPr lang="zh-CN" altLang="zh-CN" sz="2000" b="1" dirty="0" smtClean="0">
              <a:solidFill>
                <a:srgbClr val="FF0000"/>
              </a:solidFill>
            </a:endParaRPr>
          </a:p>
          <a:p>
            <a:pPr eaLnBrk="0" hangingPunct="0"/>
            <a:r>
              <a:rPr lang="en-US" altLang="zh-CN" sz="2000" b="1" dirty="0" smtClean="0"/>
              <a:t>表 2-11 </a:t>
            </a:r>
            <a:r>
              <a:rPr lang="en-US" altLang="zh-CN" sz="2000" b="1" dirty="0" err="1" smtClean="0"/>
              <a:t>素质教育基地、职业资质培训等情况</a:t>
            </a:r>
            <a:endParaRPr kumimoji="0" lang="zh-CN" altLang="en-US" sz="2000" b="1" i="0" u="sng"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5" name="Rectangle 1"/>
          <p:cNvSpPr>
            <a:spLocks noChangeArrowheads="1"/>
          </p:cNvSpPr>
          <p:nvPr/>
        </p:nvSpPr>
        <p:spPr bwMode="auto">
          <a:xfrm>
            <a:off x="611560" y="620688"/>
            <a:ext cx="3744416" cy="52322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zh-CN" altLang="en-US" sz="2800" b="1" dirty="0" smtClean="0"/>
              <a:t>教学基本</a:t>
            </a:r>
            <a:r>
              <a:rPr lang="zh-CN" altLang="zh-CN" sz="2800" b="1" dirty="0" smtClean="0"/>
              <a:t>状态数据</a:t>
            </a:r>
            <a:r>
              <a:rPr lang="zh-CN" altLang="en-US" sz="2800" b="1" dirty="0" smtClean="0"/>
              <a:t>库</a:t>
            </a:r>
            <a:endParaRPr kumimoji="0" 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1475656" y="1196752"/>
            <a:ext cx="504056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hangingPunct="0"/>
            <a:r>
              <a:rPr lang="en-US" altLang="zh-CN" sz="2200" b="1" dirty="0" smtClean="0"/>
              <a:t>3.教师信息</a:t>
            </a:r>
            <a:endParaRPr lang="zh-CN" altLang="zh-CN" sz="2200" b="1" dirty="0" smtClean="0"/>
          </a:p>
          <a:p>
            <a:pPr eaLnBrk="0" hangingPunct="0"/>
            <a:r>
              <a:rPr lang="en-US" altLang="zh-CN" sz="2200" b="1" dirty="0" smtClean="0"/>
              <a:t>表 3-1-1专任教师基本信息</a:t>
            </a:r>
            <a:endParaRPr lang="zh-CN" altLang="zh-CN" sz="2200" b="1" dirty="0" smtClean="0"/>
          </a:p>
          <a:p>
            <a:pPr eaLnBrk="0" hangingPunct="0"/>
            <a:r>
              <a:rPr lang="en-US" altLang="zh-CN" sz="2200" b="1" dirty="0" smtClean="0"/>
              <a:t>表 3-1-2外聘教师基本信息</a:t>
            </a:r>
            <a:endParaRPr lang="zh-CN" altLang="zh-CN" sz="2200" b="1" dirty="0" smtClean="0"/>
          </a:p>
          <a:p>
            <a:pPr eaLnBrk="0" hangingPunct="0"/>
            <a:r>
              <a:rPr lang="en-US" altLang="zh-CN" sz="2200" b="1" dirty="0" smtClean="0"/>
              <a:t>表 3-1-3其他师资信息</a:t>
            </a:r>
            <a:endParaRPr lang="zh-CN" altLang="zh-CN" sz="2200" b="1" dirty="0" smtClean="0"/>
          </a:p>
          <a:p>
            <a:pPr eaLnBrk="0" hangingPunct="0"/>
            <a:r>
              <a:rPr lang="en-US" altLang="zh-CN" sz="2200" b="1" dirty="0" smtClean="0"/>
              <a:t>表 3-2 </a:t>
            </a:r>
            <a:r>
              <a:rPr lang="en-US" altLang="zh-CN" sz="2200" b="1" dirty="0" err="1" smtClean="0"/>
              <a:t>校领导基本信息</a:t>
            </a:r>
            <a:endParaRPr lang="zh-CN" altLang="zh-CN" sz="2200" b="1" dirty="0" smtClean="0"/>
          </a:p>
          <a:p>
            <a:pPr eaLnBrk="0" hangingPunct="0"/>
            <a:r>
              <a:rPr lang="en-US" altLang="zh-CN" sz="2200" b="1" dirty="0" smtClean="0"/>
              <a:t>表 3-3	</a:t>
            </a:r>
            <a:r>
              <a:rPr lang="en-US" altLang="zh-CN" sz="2200" b="1" dirty="0" err="1" smtClean="0"/>
              <a:t>相关管理人员基本信息</a:t>
            </a:r>
            <a:endParaRPr lang="zh-CN" altLang="zh-CN" sz="2200" b="1" dirty="0" smtClean="0"/>
          </a:p>
          <a:p>
            <a:pPr eaLnBrk="0" hangingPunct="0"/>
            <a:r>
              <a:rPr lang="en-US" altLang="zh-CN" sz="2200" b="1" dirty="0" smtClean="0"/>
              <a:t>表 3-4-1高层次人才</a:t>
            </a:r>
            <a:endParaRPr lang="zh-CN" altLang="zh-CN" sz="2200" b="1" dirty="0" smtClean="0"/>
          </a:p>
          <a:p>
            <a:pPr eaLnBrk="0" hangingPunct="0"/>
            <a:r>
              <a:rPr lang="en-US" altLang="zh-CN" sz="2200" b="1" dirty="0" smtClean="0"/>
              <a:t>表 3-4-2高层次研究团队</a:t>
            </a:r>
            <a:endParaRPr lang="zh-CN" altLang="zh-CN" sz="2200" b="1" dirty="0" smtClean="0"/>
          </a:p>
          <a:p>
            <a:pPr eaLnBrk="0" hangingPunct="0"/>
            <a:r>
              <a:rPr lang="en-US" altLang="zh-CN" sz="2200" b="1" dirty="0" smtClean="0"/>
              <a:t>表 3-5-1教师教学发展机构</a:t>
            </a:r>
            <a:endParaRPr lang="zh-CN" altLang="zh-CN" sz="2200" b="1" dirty="0" smtClean="0"/>
          </a:p>
          <a:p>
            <a:pPr eaLnBrk="0" hangingPunct="0"/>
            <a:r>
              <a:rPr lang="en-US" altLang="zh-CN" sz="2200" b="1" dirty="0" smtClean="0"/>
              <a:t>表 3-5-2教师培训进修、交流情况</a:t>
            </a:r>
            <a:endParaRPr lang="zh-CN" altLang="zh-CN" sz="2200" b="1" dirty="0" smtClean="0"/>
          </a:p>
          <a:p>
            <a:pPr eaLnBrk="0" hangingPunct="0"/>
            <a:r>
              <a:rPr lang="en-US" altLang="zh-CN" sz="2200" b="1" dirty="0" smtClean="0"/>
              <a:t>表 3-6-1教师所获荣誉概况</a:t>
            </a:r>
            <a:endParaRPr lang="zh-CN" altLang="zh-CN" sz="2200" b="1" dirty="0" smtClean="0"/>
          </a:p>
          <a:p>
            <a:pPr eaLnBrk="0" hangingPunct="0"/>
            <a:r>
              <a:rPr lang="en-US" altLang="zh-CN" sz="2200" b="1" dirty="0" smtClean="0"/>
              <a:t>表 3-6-2教师科研项目数</a:t>
            </a:r>
            <a:endParaRPr lang="zh-CN" altLang="zh-CN" sz="2200" b="1" dirty="0" smtClean="0"/>
          </a:p>
          <a:p>
            <a:pPr eaLnBrk="0" hangingPunct="0"/>
            <a:r>
              <a:rPr lang="en-US" altLang="zh-CN" sz="2200" b="1" dirty="0" smtClean="0"/>
              <a:t>表 3-6-3教师最近一届科研成果奖数</a:t>
            </a:r>
            <a:endParaRPr lang="zh-CN" altLang="zh-CN" sz="2200" b="1" dirty="0" smtClean="0"/>
          </a:p>
          <a:p>
            <a:pPr eaLnBrk="0" hangingPunct="0"/>
            <a:r>
              <a:rPr lang="en-US" altLang="zh-CN" sz="2200" b="1" dirty="0" smtClean="0"/>
              <a:t>表 3-6-4教师发表论文数</a:t>
            </a:r>
            <a:endParaRPr lang="zh-CN" altLang="zh-CN" sz="2200" b="1" dirty="0" smtClean="0"/>
          </a:p>
          <a:p>
            <a:r>
              <a:rPr lang="en-US" altLang="zh-CN" sz="2200" b="1" dirty="0" smtClean="0"/>
              <a:t>表 3-6-5教师出版著作</a:t>
            </a:r>
          </a:p>
          <a:p>
            <a:r>
              <a:rPr lang="zh-CN" altLang="zh-CN" sz="2200" b="1" dirty="0" smtClean="0"/>
              <a:t>表 </a:t>
            </a:r>
            <a:r>
              <a:rPr lang="en-US" altLang="zh-CN" sz="2200" b="1" dirty="0" smtClean="0"/>
              <a:t>3-6-6</a:t>
            </a:r>
            <a:r>
              <a:rPr lang="zh-CN" altLang="zh-CN" sz="2200" b="1" dirty="0" smtClean="0"/>
              <a:t>教师获准专利数</a:t>
            </a:r>
            <a:endParaRPr kumimoji="0" lang="zh-CN" altLang="en-US" sz="2200" b="1" i="0" u="sng" strike="noStrike" cap="none" normalizeH="0" baseline="0" dirty="0" smtClean="0">
              <a:ln>
                <a:noFill/>
              </a:ln>
              <a:effectLst/>
              <a:latin typeface="Arial" pitchFamily="34" charset="0"/>
              <a:ea typeface="宋体" pitchFamily="2" charset="-122"/>
              <a:cs typeface="宋体" pitchFamily="2" charset="-122"/>
            </a:endParaRPr>
          </a:p>
        </p:txBody>
      </p:sp>
      <p:sp>
        <p:nvSpPr>
          <p:cNvPr id="5" name="矩形 4"/>
          <p:cNvSpPr/>
          <p:nvPr/>
        </p:nvSpPr>
        <p:spPr>
          <a:xfrm>
            <a:off x="4860032" y="1556792"/>
            <a:ext cx="417102" cy="369332"/>
          </a:xfrm>
          <a:prstGeom prst="rect">
            <a:avLst/>
          </a:prstGeom>
        </p:spPr>
        <p:txBody>
          <a:bodyPr wrap="none">
            <a:spAutoFit/>
          </a:bodyPr>
          <a:lstStyle/>
          <a:p>
            <a:r>
              <a:rPr lang="zh-CN" altLang="en-US" b="1" dirty="0" smtClean="0">
                <a:solidFill>
                  <a:srgbClr val="FF0000"/>
                </a:solidFill>
              </a:rPr>
              <a:t>★</a:t>
            </a:r>
            <a:endParaRPr lang="zh-CN" altLang="en-US" dirty="0"/>
          </a:p>
        </p:txBody>
      </p:sp>
      <p:sp>
        <p:nvSpPr>
          <p:cNvPr id="6" name="矩形 5"/>
          <p:cNvSpPr/>
          <p:nvPr/>
        </p:nvSpPr>
        <p:spPr>
          <a:xfrm>
            <a:off x="4860032" y="1916832"/>
            <a:ext cx="417102" cy="369332"/>
          </a:xfrm>
          <a:prstGeom prst="rect">
            <a:avLst/>
          </a:prstGeom>
        </p:spPr>
        <p:txBody>
          <a:bodyPr wrap="none">
            <a:spAutoFit/>
          </a:bodyPr>
          <a:lstStyle/>
          <a:p>
            <a:r>
              <a:rPr lang="zh-CN" altLang="en-US" b="1" dirty="0" smtClean="0">
                <a:solidFill>
                  <a:srgbClr val="FF0000"/>
                </a:solidFill>
              </a:rPr>
              <a:t>★</a:t>
            </a:r>
            <a:endParaRPr lang="zh-CN" altLang="en-US" dirty="0"/>
          </a:p>
        </p:txBody>
      </p:sp>
      <p:sp>
        <p:nvSpPr>
          <p:cNvPr id="7" name="矩形 6"/>
          <p:cNvSpPr/>
          <p:nvPr/>
        </p:nvSpPr>
        <p:spPr>
          <a:xfrm>
            <a:off x="4788024" y="2564904"/>
            <a:ext cx="417102" cy="369332"/>
          </a:xfrm>
          <a:prstGeom prst="rect">
            <a:avLst/>
          </a:prstGeom>
        </p:spPr>
        <p:txBody>
          <a:bodyPr wrap="none">
            <a:spAutoFit/>
          </a:bodyPr>
          <a:lstStyle/>
          <a:p>
            <a:r>
              <a:rPr lang="zh-CN" altLang="en-US" b="1" dirty="0" smtClean="0">
                <a:solidFill>
                  <a:srgbClr val="FF0000"/>
                </a:solidFill>
              </a:rPr>
              <a:t>★</a:t>
            </a:r>
            <a:endParaRPr lang="zh-CN" altLang="en-US" dirty="0"/>
          </a:p>
        </p:txBody>
      </p:sp>
      <p:sp>
        <p:nvSpPr>
          <p:cNvPr id="8" name="矩形 7"/>
          <p:cNvSpPr/>
          <p:nvPr/>
        </p:nvSpPr>
        <p:spPr>
          <a:xfrm>
            <a:off x="5436096" y="2924944"/>
            <a:ext cx="417102" cy="369332"/>
          </a:xfrm>
          <a:prstGeom prst="rect">
            <a:avLst/>
          </a:prstGeom>
        </p:spPr>
        <p:txBody>
          <a:bodyPr wrap="none">
            <a:spAutoFit/>
          </a:bodyPr>
          <a:lstStyle/>
          <a:p>
            <a:r>
              <a:rPr lang="zh-CN" altLang="en-US" b="1" dirty="0" smtClean="0">
                <a:solidFill>
                  <a:srgbClr val="FF0000"/>
                </a:solidFill>
              </a:rPr>
              <a:t>★</a:t>
            </a:r>
            <a:endParaRPr lang="zh-CN" altLang="en-US" dirty="0"/>
          </a:p>
        </p:txBody>
      </p:sp>
      <p:sp>
        <p:nvSpPr>
          <p:cNvPr id="9" name="Rectangle 1"/>
          <p:cNvSpPr>
            <a:spLocks noChangeArrowheads="1"/>
          </p:cNvSpPr>
          <p:nvPr/>
        </p:nvSpPr>
        <p:spPr bwMode="auto">
          <a:xfrm>
            <a:off x="5508104" y="1772816"/>
            <a:ext cx="2849736" cy="830997"/>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zh-CN" altLang="en-US" sz="2400" b="1" i="0" u="none" strike="noStrike" cap="none" normalizeH="0" baseline="0" dirty="0" smtClean="0">
                <a:ln>
                  <a:noFill/>
                </a:ln>
                <a:solidFill>
                  <a:schemeClr val="tx1"/>
                </a:solidFill>
                <a:effectLst/>
                <a:latin typeface="Arial" pitchFamily="34" charset="0"/>
                <a:ea typeface="宋体" pitchFamily="2" charset="-122"/>
                <a:cs typeface="宋体" pitchFamily="2" charset="-122"/>
              </a:rPr>
              <a:t>几乎涉及到学校</a:t>
            </a:r>
            <a:r>
              <a:rPr kumimoji="0" lang="en-US" altLang="zh-CN" sz="2400" b="1" i="0" u="none" strike="noStrike" cap="none" normalizeH="0" baseline="0" dirty="0" smtClean="0">
                <a:ln>
                  <a:noFill/>
                </a:ln>
                <a:solidFill>
                  <a:schemeClr val="tx1"/>
                </a:solidFill>
                <a:effectLst/>
                <a:latin typeface="Arial" pitchFamily="34" charset="0"/>
                <a:ea typeface="宋体" pitchFamily="2" charset="-122"/>
                <a:cs typeface="宋体" pitchFamily="2" charset="-122"/>
              </a:rPr>
              <a:t>90%</a:t>
            </a:r>
            <a:r>
              <a:rPr kumimoji="0" lang="zh-CN" altLang="en-US" sz="2400" b="1" i="0" u="none" strike="noStrike" cap="none" normalizeH="0" baseline="0" dirty="0" smtClean="0">
                <a:ln>
                  <a:noFill/>
                </a:ln>
                <a:solidFill>
                  <a:schemeClr val="tx1"/>
                </a:solidFill>
                <a:effectLst/>
                <a:latin typeface="Arial" pitchFamily="34" charset="0"/>
                <a:ea typeface="宋体" pitchFamily="2" charset="-122"/>
                <a:cs typeface="宋体" pitchFamily="2" charset="-122"/>
              </a:rPr>
              <a:t>的个人信息</a:t>
            </a:r>
            <a:endParaRPr kumimoji="0" lang="zh-CN" sz="24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1" name="矩形 10"/>
          <p:cNvSpPr/>
          <p:nvPr/>
        </p:nvSpPr>
        <p:spPr>
          <a:xfrm>
            <a:off x="4788024" y="2276872"/>
            <a:ext cx="417102" cy="369332"/>
          </a:xfrm>
          <a:prstGeom prst="rect">
            <a:avLst/>
          </a:prstGeom>
        </p:spPr>
        <p:txBody>
          <a:bodyPr wrap="none">
            <a:spAutoFit/>
          </a:bodyPr>
          <a:lstStyle/>
          <a:p>
            <a:r>
              <a:rPr lang="zh-CN" altLang="en-US" b="1" dirty="0" smtClean="0">
                <a:solidFill>
                  <a:srgbClr val="FF0000"/>
                </a:solidFill>
              </a:rPr>
              <a:t>★</a:t>
            </a:r>
            <a:endParaRPr lang="zh-CN" altLang="en-US" dirty="0"/>
          </a:p>
        </p:txBody>
      </p:sp>
      <p:sp>
        <p:nvSpPr>
          <p:cNvPr id="12" name="Rectangle 1"/>
          <p:cNvSpPr>
            <a:spLocks noChangeArrowheads="1"/>
          </p:cNvSpPr>
          <p:nvPr/>
        </p:nvSpPr>
        <p:spPr bwMode="auto">
          <a:xfrm>
            <a:off x="611560" y="620688"/>
            <a:ext cx="3744416" cy="52322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zh-CN" altLang="en-US" sz="2800" b="1" dirty="0" smtClean="0"/>
              <a:t>教学基本</a:t>
            </a:r>
            <a:r>
              <a:rPr lang="zh-CN" altLang="zh-CN" sz="2800" b="1" dirty="0" smtClean="0"/>
              <a:t>状态数据</a:t>
            </a:r>
            <a:r>
              <a:rPr lang="zh-CN" altLang="en-US" sz="2800" b="1" dirty="0" smtClean="0"/>
              <a:t>库</a:t>
            </a:r>
            <a:endParaRPr kumimoji="0" 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3" name="矩形 12"/>
          <p:cNvSpPr/>
          <p:nvPr/>
        </p:nvSpPr>
        <p:spPr>
          <a:xfrm>
            <a:off x="5436096" y="3861048"/>
            <a:ext cx="417102" cy="369332"/>
          </a:xfrm>
          <a:prstGeom prst="rect">
            <a:avLst/>
          </a:prstGeom>
        </p:spPr>
        <p:txBody>
          <a:bodyPr wrap="none">
            <a:spAutoFit/>
          </a:bodyPr>
          <a:lstStyle/>
          <a:p>
            <a:r>
              <a:rPr lang="zh-CN" altLang="en-US" b="1" dirty="0" smtClean="0">
                <a:solidFill>
                  <a:srgbClr val="FF0000"/>
                </a:solidFill>
              </a:rPr>
              <a:t>★</a:t>
            </a: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187624" y="1700808"/>
            <a:ext cx="6408712"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hangingPunct="0"/>
            <a:r>
              <a:rPr lang="en-US" altLang="zh-CN" sz="3200" b="1" dirty="0" smtClean="0">
                <a:solidFill>
                  <a:srgbClr val="0000FF"/>
                </a:solidFill>
              </a:rPr>
              <a:t>4.</a:t>
            </a:r>
            <a:r>
              <a:rPr lang="en-US" altLang="zh-CN" sz="3200" b="1" dirty="0" smtClean="0"/>
              <a:t>学科专业</a:t>
            </a:r>
            <a:endParaRPr lang="zh-CN" altLang="zh-CN" sz="3200" b="1" dirty="0" smtClean="0"/>
          </a:p>
          <a:p>
            <a:pPr eaLnBrk="0" hangingPunct="0"/>
            <a:r>
              <a:rPr lang="en-US" altLang="zh-CN" sz="3200" b="1" dirty="0" smtClean="0"/>
              <a:t>表 4-1-1	</a:t>
            </a:r>
            <a:r>
              <a:rPr lang="en-US" altLang="zh-CN" sz="3200" b="1" dirty="0" err="1" smtClean="0"/>
              <a:t>学科建设</a:t>
            </a:r>
            <a:endParaRPr lang="zh-CN" altLang="zh-CN" sz="3200" b="1" dirty="0" smtClean="0"/>
          </a:p>
          <a:p>
            <a:pPr eaLnBrk="0" hangingPunct="0"/>
            <a:r>
              <a:rPr lang="en-US" altLang="zh-CN" sz="3200" b="1" dirty="0" smtClean="0"/>
              <a:t>表 4-1-2	</a:t>
            </a:r>
            <a:r>
              <a:rPr lang="en-US" altLang="zh-CN" sz="3200" b="1" dirty="0" err="1" smtClean="0"/>
              <a:t>博士后流动站</a:t>
            </a:r>
            <a:endParaRPr lang="zh-CN" altLang="zh-CN" sz="3200" b="1" dirty="0" smtClean="0"/>
          </a:p>
          <a:p>
            <a:pPr eaLnBrk="0" hangingPunct="0"/>
            <a:r>
              <a:rPr lang="en-US" altLang="zh-CN" sz="3200" b="1" dirty="0" smtClean="0"/>
              <a:t>表 4-1-3	</a:t>
            </a:r>
            <a:r>
              <a:rPr lang="en-US" altLang="zh-CN" sz="3200" b="1" dirty="0" err="1" smtClean="0"/>
              <a:t>博士点、硕士点</a:t>
            </a:r>
            <a:endParaRPr lang="zh-CN" altLang="zh-CN" sz="3200" b="1" dirty="0" smtClean="0"/>
          </a:p>
          <a:p>
            <a:pPr eaLnBrk="0" hangingPunct="0"/>
            <a:r>
              <a:rPr lang="en-US" altLang="zh-CN" sz="3200" b="1" dirty="0" smtClean="0"/>
              <a:t>表 4-1-4	</a:t>
            </a:r>
            <a:r>
              <a:rPr lang="en-US" altLang="zh-CN" sz="3200" b="1" dirty="0" err="1" smtClean="0"/>
              <a:t>重点学科</a:t>
            </a:r>
            <a:endParaRPr lang="zh-CN" altLang="zh-CN" sz="3200" b="1" dirty="0" smtClean="0"/>
          </a:p>
          <a:p>
            <a:pPr eaLnBrk="0" hangingPunct="0"/>
            <a:r>
              <a:rPr lang="en-US" altLang="zh-CN" sz="3200" b="1" dirty="0" smtClean="0"/>
              <a:t>表 4-2-1	</a:t>
            </a:r>
            <a:r>
              <a:rPr lang="en-US" altLang="zh-CN" sz="3200" b="1" dirty="0" err="1" smtClean="0"/>
              <a:t>大类培养基本情况表</a:t>
            </a:r>
            <a:endParaRPr lang="zh-CN" altLang="zh-CN" sz="3200" b="1" dirty="0" smtClean="0"/>
          </a:p>
          <a:p>
            <a:pPr eaLnBrk="0" hangingPunct="0"/>
            <a:r>
              <a:rPr lang="en-US" altLang="zh-CN" sz="3200" b="1" dirty="0" smtClean="0"/>
              <a:t>表 4-2-2	</a:t>
            </a:r>
            <a:r>
              <a:rPr lang="en-US" altLang="zh-CN" sz="3200" b="1" dirty="0" err="1" smtClean="0"/>
              <a:t>专业基本情况</a:t>
            </a:r>
            <a:endParaRPr lang="zh-CN" altLang="zh-CN" sz="3200" b="1" dirty="0" smtClean="0"/>
          </a:p>
          <a:p>
            <a:pPr eaLnBrk="0" hangingPunct="0"/>
            <a:r>
              <a:rPr lang="en-US" altLang="zh-CN" sz="3200" b="1" dirty="0" smtClean="0"/>
              <a:t>表 4-2-3	</a:t>
            </a:r>
            <a:r>
              <a:rPr lang="en-US" altLang="zh-CN" sz="3200" b="1" dirty="0" err="1" smtClean="0"/>
              <a:t>优势专业情况</a:t>
            </a:r>
            <a:endParaRPr lang="zh-CN" altLang="zh-CN" sz="3200" b="1" dirty="0" smtClean="0"/>
          </a:p>
        </p:txBody>
      </p:sp>
      <p:sp>
        <p:nvSpPr>
          <p:cNvPr id="6" name="Rectangle 1"/>
          <p:cNvSpPr>
            <a:spLocks noChangeArrowheads="1"/>
          </p:cNvSpPr>
          <p:nvPr/>
        </p:nvSpPr>
        <p:spPr bwMode="auto">
          <a:xfrm>
            <a:off x="611560" y="620688"/>
            <a:ext cx="3744416" cy="52322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zh-CN" altLang="en-US" sz="2800" b="1" dirty="0" smtClean="0"/>
              <a:t>教学基本</a:t>
            </a:r>
            <a:r>
              <a:rPr lang="zh-CN" altLang="zh-CN" sz="2800" b="1" dirty="0" smtClean="0"/>
              <a:t>状态数据</a:t>
            </a:r>
            <a:r>
              <a:rPr lang="zh-CN" altLang="en-US" sz="2800" b="1" dirty="0" smtClean="0"/>
              <a:t>库</a:t>
            </a:r>
            <a:endParaRPr kumimoji="0" 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475656" y="1484784"/>
            <a:ext cx="612068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hangingPunct="0"/>
            <a:r>
              <a:rPr lang="en-US" altLang="zh-CN" sz="2800" b="1" dirty="0" smtClean="0"/>
              <a:t>5.人才培养</a:t>
            </a:r>
            <a:endParaRPr lang="zh-CN" altLang="zh-CN" sz="2800" b="1" dirty="0" smtClean="0"/>
          </a:p>
          <a:p>
            <a:pPr eaLnBrk="0" hangingPunct="0"/>
            <a:r>
              <a:rPr lang="en-US" altLang="zh-CN" sz="2800" b="1" dirty="0" smtClean="0"/>
              <a:t>表 5-1-1</a:t>
            </a:r>
            <a:r>
              <a:rPr lang="zh-CN" altLang="en-US" sz="2800" b="1" dirty="0" smtClean="0"/>
              <a:t> </a:t>
            </a:r>
            <a:r>
              <a:rPr lang="en-US" altLang="zh-CN" sz="2800" b="1" dirty="0" err="1" smtClean="0"/>
              <a:t>开课情况</a:t>
            </a:r>
            <a:endParaRPr lang="zh-CN" altLang="zh-CN" sz="2800" b="1" dirty="0" smtClean="0"/>
          </a:p>
          <a:p>
            <a:pPr eaLnBrk="0" hangingPunct="0"/>
            <a:r>
              <a:rPr lang="en-US" altLang="zh-CN" sz="2800" b="1" dirty="0" smtClean="0"/>
              <a:t>表 5-1-2 </a:t>
            </a:r>
            <a:r>
              <a:rPr lang="en-US" altLang="zh-CN" sz="2800" b="1" dirty="0" err="1" smtClean="0"/>
              <a:t>专业教学实施情况表</a:t>
            </a:r>
            <a:endParaRPr lang="zh-CN" altLang="zh-CN" sz="2800" b="1" dirty="0" smtClean="0"/>
          </a:p>
          <a:p>
            <a:pPr eaLnBrk="0" hangingPunct="0"/>
            <a:r>
              <a:rPr lang="en-US" altLang="zh-CN" sz="2800" b="1" dirty="0" smtClean="0"/>
              <a:t>表 5-1-3</a:t>
            </a:r>
            <a:r>
              <a:rPr lang="zh-CN" altLang="en-US" sz="2800" b="1" dirty="0" smtClean="0"/>
              <a:t> </a:t>
            </a:r>
            <a:r>
              <a:rPr lang="en-US" altLang="zh-CN" sz="2800" b="1" dirty="0" err="1" smtClean="0"/>
              <a:t>课堂教学质量评估统计表</a:t>
            </a:r>
            <a:endParaRPr lang="zh-CN" altLang="zh-CN" sz="2800" b="1" dirty="0" smtClean="0"/>
          </a:p>
          <a:p>
            <a:pPr eaLnBrk="0" hangingPunct="0"/>
            <a:r>
              <a:rPr lang="en-US" altLang="zh-CN" sz="2800" b="1" dirty="0" smtClean="0"/>
              <a:t>表 5-2	</a:t>
            </a:r>
            <a:r>
              <a:rPr lang="zh-CN" altLang="en-US" sz="2800" b="1" dirty="0" smtClean="0"/>
              <a:t>    </a:t>
            </a:r>
            <a:r>
              <a:rPr lang="en-US" altLang="zh-CN" sz="2800" b="1" dirty="0" err="1" smtClean="0"/>
              <a:t>课程建设情况</a:t>
            </a:r>
            <a:endParaRPr lang="zh-CN" altLang="zh-CN" sz="2800" b="1" dirty="0" smtClean="0"/>
          </a:p>
          <a:p>
            <a:pPr eaLnBrk="0" hangingPunct="0"/>
            <a:r>
              <a:rPr lang="en-US" altLang="zh-CN" sz="2800" b="1" dirty="0" smtClean="0"/>
              <a:t>表 5-3-1</a:t>
            </a:r>
            <a:r>
              <a:rPr lang="zh-CN" altLang="en-US" sz="2800" b="1" dirty="0" smtClean="0"/>
              <a:t> </a:t>
            </a:r>
            <a:r>
              <a:rPr lang="en-US" altLang="zh-CN" sz="2800" b="1" dirty="0" err="1" smtClean="0"/>
              <a:t>人才培养模式创新实验项目</a:t>
            </a:r>
            <a:endParaRPr lang="zh-CN" altLang="zh-CN" sz="2800" b="1" dirty="0" smtClean="0"/>
          </a:p>
          <a:p>
            <a:pPr eaLnBrk="0" hangingPunct="0"/>
            <a:r>
              <a:rPr lang="en-US" altLang="zh-CN" sz="2800" b="1" dirty="0" smtClean="0"/>
              <a:t>表 5-3-2</a:t>
            </a:r>
            <a:r>
              <a:rPr lang="zh-CN" altLang="en-US" sz="2800" b="1" dirty="0" smtClean="0"/>
              <a:t> </a:t>
            </a:r>
            <a:r>
              <a:rPr lang="en-US" altLang="zh-CN" sz="2800" b="1" dirty="0" err="1" smtClean="0"/>
              <a:t>实验教学示范中心</a:t>
            </a:r>
            <a:endParaRPr lang="zh-CN" altLang="zh-CN" sz="2800" b="1" dirty="0" smtClean="0"/>
          </a:p>
          <a:p>
            <a:pPr eaLnBrk="0" hangingPunct="0"/>
            <a:r>
              <a:rPr lang="en-US" altLang="zh-CN" sz="2800" b="1" dirty="0" smtClean="0"/>
              <a:t>表 5-3-3 </a:t>
            </a:r>
            <a:r>
              <a:rPr lang="en-US" altLang="zh-CN" sz="2800" b="1" dirty="0" err="1" smtClean="0"/>
              <a:t>分专业（大类）实验情况</a:t>
            </a:r>
            <a:endParaRPr lang="zh-CN" altLang="zh-CN" sz="2800" b="1" dirty="0" smtClean="0"/>
          </a:p>
          <a:p>
            <a:pPr eaLnBrk="0" hangingPunct="0"/>
            <a:r>
              <a:rPr lang="en-US" altLang="zh-CN" sz="2800" b="1" dirty="0" smtClean="0"/>
              <a:t>表 5-3-4</a:t>
            </a:r>
            <a:r>
              <a:rPr lang="zh-CN" altLang="en-US" sz="2800" b="1" dirty="0" smtClean="0"/>
              <a:t> </a:t>
            </a:r>
            <a:r>
              <a:rPr lang="en-US" altLang="zh-CN" sz="2800" b="1" dirty="0" err="1" smtClean="0"/>
              <a:t>分专业毕业综合训练情况</a:t>
            </a:r>
            <a:endParaRPr lang="zh-CN" altLang="zh-CN" sz="2800" b="1" dirty="0" smtClean="0"/>
          </a:p>
          <a:p>
            <a:pPr eaLnBrk="0" hangingPunct="0"/>
            <a:r>
              <a:rPr lang="en-US" altLang="zh-CN" sz="2800" b="1" dirty="0" smtClean="0"/>
              <a:t>表 5-4	</a:t>
            </a:r>
            <a:r>
              <a:rPr lang="zh-CN" altLang="en-US" sz="2800" b="1" dirty="0" smtClean="0"/>
              <a:t>     </a:t>
            </a:r>
            <a:r>
              <a:rPr lang="en-US" altLang="zh-CN" sz="2800" b="1" dirty="0" err="1" smtClean="0"/>
              <a:t>课外活动、讲座</a:t>
            </a:r>
            <a:endParaRPr kumimoji="0" lang="zh-CN" altLang="en-US" sz="2800" b="1" i="0" u="sng" strike="noStrike" cap="none" normalizeH="0" baseline="0" dirty="0" smtClean="0">
              <a:ln>
                <a:noFill/>
              </a:ln>
              <a:solidFill>
                <a:srgbClr val="0000FF"/>
              </a:solidFill>
              <a:effectLst/>
              <a:latin typeface="Arial" pitchFamily="34" charset="0"/>
              <a:ea typeface="宋体" pitchFamily="2" charset="-122"/>
              <a:cs typeface="宋体" pitchFamily="2" charset="-122"/>
            </a:endParaRPr>
          </a:p>
        </p:txBody>
      </p:sp>
      <p:sp>
        <p:nvSpPr>
          <p:cNvPr id="6" name="Rectangle 1"/>
          <p:cNvSpPr>
            <a:spLocks noChangeArrowheads="1"/>
          </p:cNvSpPr>
          <p:nvPr/>
        </p:nvSpPr>
        <p:spPr bwMode="auto">
          <a:xfrm>
            <a:off x="611560" y="620688"/>
            <a:ext cx="3744416" cy="52322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zh-CN" altLang="en-US" sz="2800" b="1" dirty="0" smtClean="0"/>
              <a:t>教学基本</a:t>
            </a:r>
            <a:r>
              <a:rPr lang="zh-CN" altLang="zh-CN" sz="2800" b="1" dirty="0" smtClean="0"/>
              <a:t>状态数据</a:t>
            </a:r>
            <a:r>
              <a:rPr lang="zh-CN" altLang="en-US" sz="2800" b="1" dirty="0" smtClean="0"/>
              <a:t>库</a:t>
            </a:r>
            <a:endParaRPr kumimoji="0" 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7" name="矩形 6"/>
          <p:cNvSpPr/>
          <p:nvPr/>
        </p:nvSpPr>
        <p:spPr>
          <a:xfrm>
            <a:off x="972177" y="1525434"/>
            <a:ext cx="417102" cy="369332"/>
          </a:xfrm>
          <a:prstGeom prst="rect">
            <a:avLst/>
          </a:prstGeom>
        </p:spPr>
        <p:txBody>
          <a:bodyPr wrap="none">
            <a:spAutoFit/>
          </a:bodyPr>
          <a:lstStyle/>
          <a:p>
            <a:r>
              <a:rPr lang="zh-CN" altLang="en-US" b="1" dirty="0" smtClean="0">
                <a:solidFill>
                  <a:srgbClr val="FF0000"/>
                </a:solidFill>
              </a:rPr>
              <a:t>★</a:t>
            </a:r>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195736" y="1412776"/>
            <a:ext cx="6264696"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hangingPunct="0"/>
            <a:r>
              <a:rPr lang="en-US" altLang="zh-CN" sz="2400" b="1" dirty="0" smtClean="0">
                <a:solidFill>
                  <a:srgbClr val="0000FF"/>
                </a:solidFill>
              </a:rPr>
              <a:t>6</a:t>
            </a:r>
            <a:r>
              <a:rPr lang="en-US" altLang="zh-CN" sz="2400" b="1" dirty="0" smtClean="0"/>
              <a:t>.学生信息</a:t>
            </a:r>
            <a:endParaRPr lang="zh-CN" altLang="zh-CN" sz="2400" b="1" dirty="0" smtClean="0"/>
          </a:p>
          <a:p>
            <a:pPr eaLnBrk="0" hangingPunct="0"/>
            <a:r>
              <a:rPr lang="en-US" altLang="zh-CN" sz="2400" b="1" dirty="0" smtClean="0"/>
              <a:t>表 6-1-1学生数量基本情况</a:t>
            </a:r>
            <a:endParaRPr lang="zh-CN" altLang="zh-CN" sz="2400" b="1" dirty="0" smtClean="0"/>
          </a:p>
          <a:p>
            <a:pPr eaLnBrk="0" hangingPunct="0"/>
            <a:r>
              <a:rPr lang="en-US" altLang="zh-CN" sz="2400" b="1" dirty="0" smtClean="0"/>
              <a:t>表 6-1-2普通本科分专业（大类）学生数</a:t>
            </a:r>
            <a:endParaRPr lang="zh-CN" altLang="zh-CN" sz="2400" b="1" dirty="0" smtClean="0"/>
          </a:p>
          <a:p>
            <a:pPr eaLnBrk="0" hangingPunct="0"/>
            <a:r>
              <a:rPr lang="en-US" altLang="zh-CN" sz="2400" b="1" dirty="0" smtClean="0"/>
              <a:t>表 6-1-3近一届本科生招生类别情况</a:t>
            </a:r>
            <a:endParaRPr lang="zh-CN" altLang="zh-CN" sz="2400" b="1" dirty="0" smtClean="0"/>
          </a:p>
          <a:p>
            <a:pPr eaLnBrk="0" hangingPunct="0"/>
            <a:r>
              <a:rPr lang="en-US" altLang="zh-CN" sz="2400" b="1" dirty="0" smtClean="0"/>
              <a:t>表 6-1-4</a:t>
            </a:r>
            <a:r>
              <a:rPr lang="zh-CN" altLang="en-US" sz="2400" b="1" dirty="0" smtClean="0"/>
              <a:t> </a:t>
            </a:r>
            <a:r>
              <a:rPr lang="en-US" altLang="zh-CN" sz="2400" b="1" dirty="0" err="1" smtClean="0"/>
              <a:t>国外及港澳台学生情况</a:t>
            </a:r>
            <a:endParaRPr lang="en-US" altLang="zh-CN" sz="2400" b="1" dirty="0" smtClean="0"/>
          </a:p>
          <a:p>
            <a:pPr eaLnBrk="0" hangingPunct="0"/>
            <a:r>
              <a:rPr lang="en-US" altLang="zh-CN" sz="2400" b="1" dirty="0" smtClean="0"/>
              <a:t>表 6-1-5近一届本科生录取标准及人数</a:t>
            </a:r>
            <a:endParaRPr lang="zh-CN" altLang="zh-CN" sz="2400" b="1" dirty="0" smtClean="0"/>
          </a:p>
          <a:p>
            <a:pPr eaLnBrk="0" hangingPunct="0"/>
            <a:r>
              <a:rPr lang="en-US" altLang="zh-CN" sz="2400" b="1" dirty="0" smtClean="0"/>
              <a:t>表 6-1-6各专业（大类）招生报到情况</a:t>
            </a:r>
            <a:endParaRPr lang="zh-CN" altLang="zh-CN" sz="2400" b="1" dirty="0" smtClean="0"/>
          </a:p>
          <a:p>
            <a:pPr eaLnBrk="0" hangingPunct="0"/>
            <a:r>
              <a:rPr lang="en-US" altLang="zh-CN" sz="2400" b="1" dirty="0" smtClean="0"/>
              <a:t>表 6-1-7本科生奖贷补</a:t>
            </a:r>
            <a:endParaRPr lang="zh-CN" altLang="zh-CN" sz="2400" b="1" dirty="0" smtClean="0"/>
          </a:p>
          <a:p>
            <a:pPr eaLnBrk="0" hangingPunct="0"/>
            <a:r>
              <a:rPr lang="en-US" altLang="zh-CN" sz="2400" b="1" dirty="0" smtClean="0"/>
              <a:t>表 6-1-8应届本科毕业生就业情况</a:t>
            </a:r>
            <a:endParaRPr lang="zh-CN" altLang="zh-CN" sz="2400" b="1" dirty="0" smtClean="0"/>
          </a:p>
          <a:p>
            <a:pPr eaLnBrk="0" hangingPunct="0"/>
            <a:r>
              <a:rPr lang="en-US" altLang="zh-CN" sz="2400" b="1" dirty="0" smtClean="0"/>
              <a:t>表 6-1-9应届本科毕业生分专业毕业就业情况</a:t>
            </a:r>
            <a:endParaRPr lang="zh-CN" altLang="zh-CN" sz="2400" b="1" dirty="0" smtClean="0"/>
          </a:p>
          <a:p>
            <a:pPr eaLnBrk="0" hangingPunct="0"/>
            <a:r>
              <a:rPr lang="en-US" altLang="zh-CN" sz="2400" b="1" dirty="0" smtClean="0"/>
              <a:t>表 6-2-1本科生学习成果</a:t>
            </a:r>
            <a:endParaRPr lang="zh-CN" altLang="zh-CN" sz="2400" b="1" dirty="0" smtClean="0"/>
          </a:p>
          <a:p>
            <a:pPr eaLnBrk="0" hangingPunct="0"/>
            <a:r>
              <a:rPr lang="en-US" altLang="zh-CN" sz="2400" b="1" dirty="0" smtClean="0"/>
              <a:t>表 6-2-2本科生交流情况</a:t>
            </a:r>
            <a:endParaRPr lang="zh-CN" altLang="zh-CN" sz="2400" b="1" dirty="0" smtClean="0"/>
          </a:p>
          <a:p>
            <a:r>
              <a:rPr lang="en-US" altLang="zh-CN" sz="2400" b="1" dirty="0" smtClean="0"/>
              <a:t>表 6-3	</a:t>
            </a:r>
            <a:r>
              <a:rPr lang="en-US" altLang="zh-CN" sz="2400" b="1" dirty="0" err="1" smtClean="0"/>
              <a:t>学生社团</a:t>
            </a:r>
            <a:endParaRPr kumimoji="0" lang="zh-CN" altLang="en-US" sz="2400" b="1" i="0" u="sng" strike="noStrike" cap="none" normalizeH="0" baseline="0" dirty="0" smtClean="0">
              <a:ln>
                <a:noFill/>
              </a:ln>
              <a:solidFill>
                <a:srgbClr val="0000FF"/>
              </a:solidFill>
              <a:effectLst/>
              <a:latin typeface="Arial" pitchFamily="34" charset="0"/>
              <a:ea typeface="宋体" pitchFamily="2" charset="-122"/>
              <a:cs typeface="宋体" pitchFamily="2" charset="-122"/>
            </a:endParaRPr>
          </a:p>
        </p:txBody>
      </p:sp>
      <p:sp>
        <p:nvSpPr>
          <p:cNvPr id="6" name="Rectangle 1"/>
          <p:cNvSpPr>
            <a:spLocks noChangeArrowheads="1"/>
          </p:cNvSpPr>
          <p:nvPr/>
        </p:nvSpPr>
        <p:spPr bwMode="auto">
          <a:xfrm>
            <a:off x="611560" y="620688"/>
            <a:ext cx="3744416" cy="52322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zh-CN" altLang="en-US" sz="2800" b="1" dirty="0" smtClean="0"/>
              <a:t>教学基本</a:t>
            </a:r>
            <a:r>
              <a:rPr lang="zh-CN" altLang="zh-CN" sz="2800" b="1" dirty="0" smtClean="0"/>
              <a:t>状态数据</a:t>
            </a:r>
            <a:r>
              <a:rPr lang="zh-CN" altLang="en-US" sz="2800" b="1" dirty="0" smtClean="0"/>
              <a:t>库</a:t>
            </a:r>
            <a:endParaRPr kumimoji="0" 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331640" y="1772816"/>
            <a:ext cx="676875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hangingPunct="0"/>
            <a:r>
              <a:rPr lang="en-US" altLang="zh-CN" sz="2800" b="1" dirty="0" smtClean="0"/>
              <a:t>7.教学管理与质量监控</a:t>
            </a:r>
            <a:endParaRPr lang="zh-CN" altLang="zh-CN" sz="2800" b="1" dirty="0" smtClean="0"/>
          </a:p>
          <a:p>
            <a:pPr eaLnBrk="0" hangingPunct="0"/>
            <a:r>
              <a:rPr lang="en-US" altLang="zh-CN" sz="2800" b="1" dirty="0" smtClean="0"/>
              <a:t>表 7-1教学管理人员培训及成果</a:t>
            </a:r>
            <a:endParaRPr lang="zh-CN" altLang="zh-CN" sz="2800" b="1" dirty="0" smtClean="0"/>
          </a:p>
          <a:p>
            <a:pPr eaLnBrk="0" hangingPunct="0"/>
            <a:r>
              <a:rPr lang="en-US" altLang="zh-CN" sz="2800" b="1" dirty="0" smtClean="0"/>
              <a:t>表 7-2本科教学信息化</a:t>
            </a:r>
            <a:endParaRPr lang="zh-CN" altLang="zh-CN" sz="2800" b="1" dirty="0" smtClean="0"/>
          </a:p>
          <a:p>
            <a:pPr eaLnBrk="0" hangingPunct="0"/>
            <a:r>
              <a:rPr lang="en-US" altLang="zh-CN" sz="2800" b="1" dirty="0" smtClean="0"/>
              <a:t>表 7-3-1教育教学研究与改革项目</a:t>
            </a:r>
            <a:endParaRPr lang="zh-CN" altLang="zh-CN" sz="2800" b="1" dirty="0" smtClean="0"/>
          </a:p>
          <a:p>
            <a:pPr eaLnBrk="0" hangingPunct="0"/>
            <a:r>
              <a:rPr lang="en-US" altLang="zh-CN" sz="2800" b="1" dirty="0" smtClean="0"/>
              <a:t>表 7-3-2教学成果奖</a:t>
            </a:r>
            <a:endParaRPr lang="zh-CN" altLang="zh-CN" sz="2800" b="1" dirty="0" smtClean="0"/>
          </a:p>
          <a:p>
            <a:r>
              <a:rPr lang="en-US" altLang="zh-CN" sz="2800" b="1" dirty="0" smtClean="0"/>
              <a:t>表 7-4教学质量管理与监控</a:t>
            </a:r>
            <a:endParaRPr kumimoji="0" lang="zh-CN" altLang="en-US" sz="2800" b="1" i="0" u="sng" strike="noStrike" cap="none" normalizeH="0" baseline="0" dirty="0" smtClean="0">
              <a:ln>
                <a:noFill/>
              </a:ln>
              <a:solidFill>
                <a:srgbClr val="0000FF"/>
              </a:solidFill>
              <a:effectLst/>
              <a:latin typeface="Arial" pitchFamily="34" charset="0"/>
              <a:ea typeface="宋体" pitchFamily="2" charset="-122"/>
              <a:cs typeface="宋体" pitchFamily="2" charset="-122"/>
            </a:endParaRPr>
          </a:p>
        </p:txBody>
      </p:sp>
      <p:sp>
        <p:nvSpPr>
          <p:cNvPr id="6" name="Rectangle 1"/>
          <p:cNvSpPr>
            <a:spLocks noChangeArrowheads="1"/>
          </p:cNvSpPr>
          <p:nvPr/>
        </p:nvSpPr>
        <p:spPr bwMode="auto">
          <a:xfrm>
            <a:off x="611560" y="620688"/>
            <a:ext cx="3744416" cy="52322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zh-CN" altLang="en-US" sz="2800" b="1" dirty="0" smtClean="0"/>
              <a:t>教学基本</a:t>
            </a:r>
            <a:r>
              <a:rPr lang="zh-CN" altLang="zh-CN" sz="2800" b="1" dirty="0" smtClean="0"/>
              <a:t>状态数据</a:t>
            </a:r>
            <a:r>
              <a:rPr lang="zh-CN" altLang="en-US" sz="2800" b="1" dirty="0" smtClean="0"/>
              <a:t>库</a:t>
            </a:r>
            <a:endParaRPr kumimoji="0" 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7" name="Rectangle 1"/>
          <p:cNvSpPr>
            <a:spLocks noChangeArrowheads="1"/>
          </p:cNvSpPr>
          <p:nvPr/>
        </p:nvSpPr>
        <p:spPr bwMode="auto">
          <a:xfrm>
            <a:off x="4716016" y="5399638"/>
            <a:ext cx="2849736" cy="52322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zh-CN" altLang="en-US"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rPr>
              <a:t>学校的全部家底</a:t>
            </a:r>
            <a:endParaRPr kumimoji="0" 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8" name="Rectangle 1"/>
          <p:cNvSpPr>
            <a:spLocks noChangeArrowheads="1"/>
          </p:cNvSpPr>
          <p:nvPr/>
        </p:nvSpPr>
        <p:spPr bwMode="auto">
          <a:xfrm>
            <a:off x="781059" y="4581128"/>
            <a:ext cx="4392488" cy="52322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altLang="zh-CN" sz="2800" b="1" dirty="0" smtClean="0"/>
              <a:t>《</a:t>
            </a:r>
            <a:r>
              <a:rPr lang="zh-CN" altLang="en-US" sz="2800" b="1" dirty="0" smtClean="0"/>
              <a:t>教学</a:t>
            </a:r>
            <a:r>
              <a:rPr lang="zh-CN" altLang="zh-CN" sz="2800" b="1" dirty="0" smtClean="0"/>
              <a:t>状态数据</a:t>
            </a:r>
            <a:r>
              <a:rPr lang="zh-CN" altLang="en-US" sz="2800" b="1" dirty="0" smtClean="0"/>
              <a:t>分析报告</a:t>
            </a:r>
            <a:r>
              <a:rPr lang="en-US" altLang="zh-CN" sz="2800" b="1" dirty="0" smtClean="0"/>
              <a:t>》</a:t>
            </a:r>
            <a:endParaRPr kumimoji="0" 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l="20194" t="29840" r="22398" b="12201"/>
          <a:stretch>
            <a:fillRect/>
          </a:stretch>
        </p:blipFill>
        <p:spPr bwMode="auto">
          <a:xfrm>
            <a:off x="611560" y="908720"/>
            <a:ext cx="7988192" cy="5184576"/>
          </a:xfrm>
          <a:prstGeom prst="rect">
            <a:avLst/>
          </a:prstGeom>
          <a:noFill/>
          <a:ln w="9525">
            <a:noFill/>
            <a:miter lim="800000"/>
            <a:headEnd/>
            <a:tailEnd/>
          </a:ln>
        </p:spPr>
      </p:pic>
      <p:sp>
        <p:nvSpPr>
          <p:cNvPr id="6" name="矩形 5"/>
          <p:cNvSpPr/>
          <p:nvPr/>
        </p:nvSpPr>
        <p:spPr>
          <a:xfrm>
            <a:off x="539552" y="5373216"/>
            <a:ext cx="8064896" cy="830997"/>
          </a:xfrm>
          <a:prstGeom prst="rect">
            <a:avLst/>
          </a:prstGeom>
          <a:solidFill>
            <a:schemeClr val="accent6">
              <a:lumMod val="40000"/>
              <a:lumOff val="60000"/>
            </a:schemeClr>
          </a:solidFill>
        </p:spPr>
        <p:txBody>
          <a:bodyPr wrap="square">
            <a:spAutoFit/>
          </a:bodyPr>
          <a:lstStyle/>
          <a:p>
            <a:r>
              <a:rPr lang="zh-CN" altLang="zh-CN" sz="2400" b="1" dirty="0" smtClean="0"/>
              <a:t>项目（</a:t>
            </a:r>
            <a:r>
              <a:rPr lang="en-US" altLang="zh-CN" sz="2400" b="1" dirty="0" smtClean="0"/>
              <a:t>6</a:t>
            </a:r>
            <a:r>
              <a:rPr lang="zh-CN" altLang="zh-CN" sz="2400" b="1" dirty="0" smtClean="0"/>
              <a:t>个大项）不能少，要素（</a:t>
            </a:r>
            <a:r>
              <a:rPr lang="en-US" altLang="zh-CN" sz="2400" b="1" dirty="0" smtClean="0"/>
              <a:t>24</a:t>
            </a:r>
            <a:r>
              <a:rPr lang="zh-CN" altLang="zh-CN" sz="2400" b="1" dirty="0" smtClean="0"/>
              <a:t>个）不能丢，要点</a:t>
            </a:r>
            <a:r>
              <a:rPr lang="en-US" altLang="zh-CN" sz="2400" b="1" dirty="0" smtClean="0"/>
              <a:t>(64</a:t>
            </a:r>
            <a:r>
              <a:rPr lang="zh-CN" altLang="zh-CN" sz="2400" b="1" dirty="0" smtClean="0"/>
              <a:t>个</a:t>
            </a:r>
            <a:r>
              <a:rPr lang="en-US" altLang="zh-CN" sz="2400" b="1" dirty="0" smtClean="0"/>
              <a:t>)</a:t>
            </a:r>
            <a:r>
              <a:rPr lang="zh-CN" altLang="zh-CN" sz="2400" b="1" dirty="0" smtClean="0"/>
              <a:t>可添加、裁减、替换或综合。</a:t>
            </a:r>
            <a:r>
              <a:rPr lang="en-US" altLang="zh-CN" sz="2400" b="1" dirty="0" smtClean="0"/>
              <a:t>111</a:t>
            </a:r>
            <a:r>
              <a:rPr lang="zh-CN" altLang="zh-CN" sz="2400" b="1" dirty="0" smtClean="0"/>
              <a:t>个引导性问题供参考。</a:t>
            </a:r>
            <a:endParaRPr lang="zh-CN" altLang="en-US" sz="2400" b="1" dirty="0"/>
          </a:p>
        </p:txBody>
      </p:sp>
      <p:sp>
        <p:nvSpPr>
          <p:cNvPr id="7" name="矩形 6"/>
          <p:cNvSpPr/>
          <p:nvPr/>
        </p:nvSpPr>
        <p:spPr>
          <a:xfrm>
            <a:off x="7380312" y="4653136"/>
            <a:ext cx="803425" cy="461665"/>
          </a:xfrm>
          <a:prstGeom prst="rect">
            <a:avLst/>
          </a:prstGeom>
          <a:solidFill>
            <a:srgbClr val="66FF33"/>
          </a:solidFill>
        </p:spPr>
        <p:txBody>
          <a:bodyPr wrap="none">
            <a:spAutoFit/>
          </a:bodyPr>
          <a:lstStyle/>
          <a:p>
            <a:r>
              <a:rPr lang="zh-CN" altLang="en-US" sz="2400" b="1" dirty="0" smtClean="0"/>
              <a:t>问题</a:t>
            </a:r>
            <a:endParaRPr lang="zh-CN" altLang="en-US" sz="2400" b="1" dirty="0"/>
          </a:p>
        </p:txBody>
      </p:sp>
      <p:sp>
        <p:nvSpPr>
          <p:cNvPr id="9" name="矩形 8"/>
          <p:cNvSpPr/>
          <p:nvPr/>
        </p:nvSpPr>
        <p:spPr>
          <a:xfrm>
            <a:off x="683568" y="404664"/>
            <a:ext cx="2650085" cy="584775"/>
          </a:xfrm>
          <a:prstGeom prst="rect">
            <a:avLst/>
          </a:prstGeom>
          <a:solidFill>
            <a:srgbClr val="FFFF00"/>
          </a:solidFill>
        </p:spPr>
        <p:txBody>
          <a:bodyPr wrap="none">
            <a:spAutoFit/>
          </a:bodyPr>
          <a:lstStyle/>
          <a:p>
            <a:pPr algn="ctr" fontAlgn="base">
              <a:spcBef>
                <a:spcPct val="0"/>
              </a:spcBef>
              <a:spcAft>
                <a:spcPct val="0"/>
              </a:spcAft>
            </a:pPr>
            <a:r>
              <a:rPr lang="en-US" altLang="zh-CN" sz="3200" b="1" dirty="0" smtClean="0"/>
              <a:t>《</a:t>
            </a:r>
            <a:r>
              <a:rPr lang="zh-CN" altLang="zh-CN" sz="3200" dirty="0" smtClean="0">
                <a:solidFill>
                  <a:srgbClr val="000000"/>
                </a:solidFill>
                <a:latin typeface="黑体" pitchFamily="49" charset="-122"/>
                <a:ea typeface="黑体" pitchFamily="49" charset="-122"/>
                <a:cs typeface="Times New Roman" pitchFamily="18" charset="0"/>
              </a:rPr>
              <a:t>自评报告</a:t>
            </a:r>
            <a:r>
              <a:rPr lang="en-US" altLang="zh-CN" sz="3200" b="1" dirty="0" smtClean="0"/>
              <a:t>》</a:t>
            </a:r>
            <a:endParaRPr lang="zh-CN" altLang="zh-CN" sz="3200" b="1" dirty="0" smtClean="0">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63688" y="3717032"/>
            <a:ext cx="5134739" cy="1938992"/>
          </a:xfrm>
          <a:prstGeom prst="rect">
            <a:avLst/>
          </a:prstGeom>
        </p:spPr>
        <p:txBody>
          <a:bodyPr wrap="none">
            <a:spAutoFit/>
          </a:bodyPr>
          <a:lstStyle/>
          <a:p>
            <a:r>
              <a:rPr lang="zh-CN" altLang="en-US" sz="2400" b="1" dirty="0" smtClean="0"/>
              <a:t>教育专家呼吁废除高校本科教学评估</a:t>
            </a:r>
            <a:endParaRPr lang="en-US" altLang="zh-CN" sz="2400" b="1" dirty="0" smtClean="0"/>
          </a:p>
          <a:p>
            <a:pPr algn="ctr"/>
            <a:r>
              <a:rPr lang="en-US" altLang="zh-CN" sz="2400" dirty="0" smtClean="0"/>
              <a:t>2008-02-16 </a:t>
            </a:r>
            <a:r>
              <a:rPr lang="zh-CN" altLang="en-US" sz="2400" dirty="0" smtClean="0"/>
              <a:t>　法制</a:t>
            </a:r>
            <a:r>
              <a:rPr lang="zh-CN" altLang="en-US" sz="2400" dirty="0" smtClean="0"/>
              <a:t>周报</a:t>
            </a:r>
            <a:endParaRPr lang="en-US" altLang="zh-CN" sz="2400" dirty="0" smtClean="0"/>
          </a:p>
          <a:p>
            <a:pPr algn="ctr"/>
            <a:endParaRPr lang="en-US" altLang="zh-CN" sz="2400" dirty="0" smtClean="0"/>
          </a:p>
          <a:p>
            <a:pPr algn="ctr"/>
            <a:r>
              <a:rPr lang="zh-CN" altLang="en-US" sz="2400" b="1" dirty="0" smtClean="0"/>
              <a:t>学校如临大敌 学生忙于应付</a:t>
            </a:r>
            <a:endParaRPr lang="en-US" altLang="zh-CN" sz="2400" b="1" dirty="0" smtClean="0"/>
          </a:p>
          <a:p>
            <a:pPr algn="ctr"/>
            <a:r>
              <a:rPr lang="zh-CN" altLang="en-US" sz="2400" b="1" dirty="0" smtClean="0"/>
              <a:t>试卷造假教授难以忍受</a:t>
            </a:r>
            <a:endParaRPr lang="zh-CN" altLang="en-US" sz="2400" b="1" dirty="0"/>
          </a:p>
        </p:txBody>
      </p:sp>
      <p:sp>
        <p:nvSpPr>
          <p:cNvPr id="6" name="矩形 5"/>
          <p:cNvSpPr/>
          <p:nvPr/>
        </p:nvSpPr>
        <p:spPr>
          <a:xfrm>
            <a:off x="7380312" y="3429000"/>
            <a:ext cx="504056" cy="2308324"/>
          </a:xfrm>
          <a:prstGeom prst="rect">
            <a:avLst/>
          </a:prstGeom>
        </p:spPr>
        <p:txBody>
          <a:bodyPr wrap="square">
            <a:spAutoFit/>
          </a:bodyPr>
          <a:lstStyle/>
          <a:p>
            <a:r>
              <a:rPr lang="zh-CN" altLang="en-US" sz="2400" b="1" dirty="0" smtClean="0"/>
              <a:t>形式主义倾向</a:t>
            </a:r>
            <a:endParaRPr lang="zh-CN" altLang="en-US" sz="2400" b="1" dirty="0"/>
          </a:p>
        </p:txBody>
      </p:sp>
      <p:sp>
        <p:nvSpPr>
          <p:cNvPr id="7" name="矩形 6"/>
          <p:cNvSpPr/>
          <p:nvPr/>
        </p:nvSpPr>
        <p:spPr>
          <a:xfrm>
            <a:off x="2915816" y="2132856"/>
            <a:ext cx="2664296" cy="830997"/>
          </a:xfrm>
          <a:prstGeom prst="rect">
            <a:avLst/>
          </a:prstGeom>
          <a:solidFill>
            <a:srgbClr val="FFCC99"/>
          </a:solidFill>
        </p:spPr>
        <p:txBody>
          <a:bodyPr wrap="square">
            <a:spAutoFit/>
          </a:bodyPr>
          <a:lstStyle/>
          <a:p>
            <a:r>
              <a:rPr lang="zh-CN" altLang="en-US" sz="2400" b="1" dirty="0" smtClean="0"/>
              <a:t>全发动，凑指标，编挡案，修表面</a:t>
            </a:r>
            <a:endParaRPr lang="zh-CN" altLang="en-US" sz="2400" b="1" dirty="0"/>
          </a:p>
        </p:txBody>
      </p:sp>
      <p:sp>
        <p:nvSpPr>
          <p:cNvPr id="8" name="矩形 7"/>
          <p:cNvSpPr/>
          <p:nvPr/>
        </p:nvSpPr>
        <p:spPr>
          <a:xfrm>
            <a:off x="683568" y="1196752"/>
            <a:ext cx="3960440" cy="461665"/>
          </a:xfrm>
          <a:prstGeom prst="rect">
            <a:avLst/>
          </a:prstGeom>
          <a:solidFill>
            <a:schemeClr val="accent5">
              <a:lumMod val="20000"/>
              <a:lumOff val="80000"/>
            </a:schemeClr>
          </a:solidFill>
        </p:spPr>
        <p:txBody>
          <a:bodyPr wrap="square">
            <a:spAutoFit/>
          </a:bodyPr>
          <a:lstStyle/>
          <a:p>
            <a:r>
              <a:rPr lang="zh-CN" altLang="en-US" sz="2400" b="1" dirty="0" smtClean="0"/>
              <a:t>补短板，促教学，现问题</a:t>
            </a:r>
            <a:endParaRPr lang="zh-CN" altLang="en-US" sz="2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785786" y="2285992"/>
            <a:ext cx="7786742"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55600" algn="l"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rPr>
              <a:t>1</a:t>
            </a:r>
            <a:r>
              <a:rPr kumimoji="0" lang="zh-CN" altLang="en-US"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rPr>
              <a:t>、</a:t>
            </a:r>
            <a:r>
              <a:rPr kumimoji="0" lang="zh-CN"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rPr>
              <a:t>办学定位和人才培养目标与国家和区域经济社会发展需求的</a:t>
            </a:r>
            <a:r>
              <a:rPr kumimoji="0" lang="zh-CN" sz="2800" b="1" i="0" u="none" strike="noStrike" cap="none" normalizeH="0" baseline="0" dirty="0" smtClean="0">
                <a:ln>
                  <a:noFill/>
                </a:ln>
                <a:solidFill>
                  <a:srgbClr val="0000FF"/>
                </a:solidFill>
                <a:effectLst/>
                <a:latin typeface="仿宋" pitchFamily="49" charset="-122"/>
                <a:ea typeface="仿宋" pitchFamily="49" charset="-122"/>
                <a:cs typeface="Arial" pitchFamily="34" charset="0"/>
              </a:rPr>
              <a:t>适应度</a:t>
            </a:r>
            <a:r>
              <a:rPr kumimoji="0" lang="zh-CN"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rPr>
              <a:t>，</a:t>
            </a:r>
            <a:endParaRPr kumimoji="0" lang="en-US" altLang="zh-CN"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endParaRPr>
          </a:p>
          <a:p>
            <a:pPr marL="0" marR="0" lvl="0" indent="355600" algn="l"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rPr>
              <a:t>2</a:t>
            </a:r>
            <a:r>
              <a:rPr kumimoji="0" lang="zh-CN" altLang="en-US"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rPr>
              <a:t>、</a:t>
            </a:r>
            <a:r>
              <a:rPr kumimoji="0" lang="zh-CN"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rPr>
              <a:t>教师和教学资源条件的</a:t>
            </a:r>
            <a:r>
              <a:rPr kumimoji="0" lang="zh-CN" sz="2800" b="1" i="0" u="none" strike="noStrike" cap="none" normalizeH="0" baseline="0" dirty="0" smtClean="0">
                <a:ln>
                  <a:noFill/>
                </a:ln>
                <a:solidFill>
                  <a:srgbClr val="0000FF"/>
                </a:solidFill>
                <a:effectLst/>
                <a:latin typeface="仿宋" pitchFamily="49" charset="-122"/>
                <a:ea typeface="仿宋" pitchFamily="49" charset="-122"/>
                <a:cs typeface="Arial" pitchFamily="34" charset="0"/>
              </a:rPr>
              <a:t>保障度</a:t>
            </a:r>
            <a:r>
              <a:rPr kumimoji="0" lang="zh-CN"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rPr>
              <a:t>，</a:t>
            </a:r>
            <a:endParaRPr kumimoji="0" lang="en-US" altLang="zh-CN"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endParaRPr>
          </a:p>
          <a:p>
            <a:pPr marL="0" marR="0" lvl="0" indent="355600" algn="l"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rPr>
              <a:t>3</a:t>
            </a:r>
            <a:r>
              <a:rPr kumimoji="0" lang="zh-CN" altLang="en-US"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rPr>
              <a:t>、</a:t>
            </a:r>
            <a:r>
              <a:rPr kumimoji="0" lang="zh-CN"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rPr>
              <a:t>教学和质量保障体系运行的</a:t>
            </a:r>
            <a:r>
              <a:rPr kumimoji="0" lang="zh-CN" sz="2800" b="1" i="0" u="none" strike="noStrike" cap="none" normalizeH="0" baseline="0" dirty="0" smtClean="0">
                <a:ln>
                  <a:noFill/>
                </a:ln>
                <a:solidFill>
                  <a:srgbClr val="0000FF"/>
                </a:solidFill>
                <a:effectLst/>
                <a:latin typeface="仿宋" pitchFamily="49" charset="-122"/>
                <a:ea typeface="仿宋" pitchFamily="49" charset="-122"/>
                <a:cs typeface="Arial" pitchFamily="34" charset="0"/>
              </a:rPr>
              <a:t>有效度</a:t>
            </a:r>
            <a:r>
              <a:rPr kumimoji="0" lang="zh-CN"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rPr>
              <a:t>，</a:t>
            </a:r>
            <a:endParaRPr kumimoji="0" lang="en-US" altLang="zh-CN"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endParaRPr>
          </a:p>
          <a:p>
            <a:pPr indent="355600" fontAlgn="base">
              <a:spcBef>
                <a:spcPct val="0"/>
              </a:spcBef>
              <a:spcAft>
                <a:spcPct val="0"/>
              </a:spcAft>
            </a:pPr>
            <a:r>
              <a:rPr kumimoji="0" lang="en-US" altLang="zh-CN"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rPr>
              <a:t>4</a:t>
            </a:r>
            <a:r>
              <a:rPr kumimoji="0" lang="zh-CN" altLang="en-US"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rPr>
              <a:t>、</a:t>
            </a:r>
            <a:r>
              <a:rPr kumimoji="0" lang="zh-CN"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rPr>
              <a:t>学生和社会用人单位的</a:t>
            </a:r>
            <a:r>
              <a:rPr kumimoji="0" lang="zh-CN" sz="2800" b="1" i="0" u="none" strike="noStrike" cap="none" normalizeH="0" baseline="0" dirty="0" smtClean="0">
                <a:ln>
                  <a:noFill/>
                </a:ln>
                <a:solidFill>
                  <a:srgbClr val="0000FF"/>
                </a:solidFill>
                <a:effectLst/>
                <a:latin typeface="仿宋" pitchFamily="49" charset="-122"/>
                <a:ea typeface="仿宋" pitchFamily="49" charset="-122"/>
                <a:cs typeface="Arial" pitchFamily="34" charset="0"/>
              </a:rPr>
              <a:t>满意度</a:t>
            </a:r>
            <a:r>
              <a:rPr kumimoji="0" lang="zh-CN"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rPr>
              <a:t>。</a:t>
            </a:r>
            <a:endParaRPr kumimoji="0" lang="en-US" altLang="zh-CN" sz="2800" b="1" i="0" u="none" strike="noStrike" cap="none" normalizeH="0" baseline="0" dirty="0" smtClean="0">
              <a:ln>
                <a:noFill/>
              </a:ln>
              <a:solidFill>
                <a:schemeClr val="tx1"/>
              </a:solidFill>
              <a:effectLst/>
              <a:latin typeface="仿宋" pitchFamily="49" charset="-122"/>
              <a:ea typeface="仿宋" pitchFamily="49" charset="-122"/>
              <a:cs typeface="Arial" pitchFamily="34" charset="0"/>
            </a:endParaRPr>
          </a:p>
          <a:p>
            <a:pPr indent="355600" fontAlgn="base">
              <a:spcBef>
                <a:spcPct val="0"/>
              </a:spcBef>
              <a:spcAft>
                <a:spcPct val="0"/>
              </a:spcAft>
            </a:pPr>
            <a:r>
              <a:rPr lang="zh-CN" altLang="en-US" sz="2800" b="1" dirty="0" smtClean="0">
                <a:latin typeface="仿宋" pitchFamily="49" charset="-122"/>
                <a:ea typeface="仿宋" pitchFamily="49" charset="-122"/>
                <a:cs typeface="Arial" pitchFamily="34" charset="0"/>
              </a:rPr>
              <a:t>核心是对培养目标与培养效果的实现状况进行评价。</a:t>
            </a:r>
            <a:endParaRPr kumimoji="0" 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5" name="矩形 4"/>
          <p:cNvSpPr/>
          <p:nvPr/>
        </p:nvSpPr>
        <p:spPr>
          <a:xfrm>
            <a:off x="1142976" y="1571612"/>
            <a:ext cx="3286148" cy="584775"/>
          </a:xfrm>
          <a:prstGeom prst="rect">
            <a:avLst/>
          </a:prstGeom>
          <a:solidFill>
            <a:srgbClr val="66FF33"/>
          </a:solidFill>
        </p:spPr>
        <p:txBody>
          <a:bodyPr wrap="square">
            <a:spAutoFit/>
          </a:bodyPr>
          <a:lstStyle/>
          <a:p>
            <a:r>
              <a:rPr lang="zh-CN" altLang="en-US" sz="3200" b="1" dirty="0" smtClean="0"/>
              <a:t>四度：</a:t>
            </a:r>
            <a:r>
              <a:rPr lang="zh-CN" altLang="en-US" sz="3200" b="1" dirty="0" smtClean="0">
                <a:latin typeface="仿宋" pitchFamily="49" charset="-122"/>
                <a:ea typeface="仿宋" pitchFamily="49" charset="-122"/>
                <a:cs typeface="Arial" pitchFamily="34" charset="0"/>
              </a:rPr>
              <a:t>审核重点</a:t>
            </a:r>
            <a:endParaRPr lang="zh-CN" altLang="en-US" sz="3200" b="1" dirty="0"/>
          </a:p>
        </p:txBody>
      </p:sp>
      <p:sp>
        <p:nvSpPr>
          <p:cNvPr id="4" name="矩形 3"/>
          <p:cNvSpPr/>
          <p:nvPr/>
        </p:nvSpPr>
        <p:spPr>
          <a:xfrm>
            <a:off x="683567" y="678382"/>
            <a:ext cx="2650085" cy="584775"/>
          </a:xfrm>
          <a:prstGeom prst="rect">
            <a:avLst/>
          </a:prstGeom>
          <a:solidFill>
            <a:srgbClr val="FFFF00"/>
          </a:solidFill>
        </p:spPr>
        <p:txBody>
          <a:bodyPr wrap="none">
            <a:spAutoFit/>
          </a:bodyPr>
          <a:lstStyle/>
          <a:p>
            <a:pPr algn="ctr" fontAlgn="base">
              <a:spcBef>
                <a:spcPct val="0"/>
              </a:spcBef>
              <a:spcAft>
                <a:spcPct val="0"/>
              </a:spcAft>
            </a:pPr>
            <a:r>
              <a:rPr lang="en-US" altLang="zh-CN" sz="3200" b="1" dirty="0" smtClean="0"/>
              <a:t>《</a:t>
            </a:r>
            <a:r>
              <a:rPr lang="zh-CN" altLang="zh-CN" sz="3200" dirty="0" smtClean="0">
                <a:solidFill>
                  <a:srgbClr val="000000"/>
                </a:solidFill>
                <a:latin typeface="黑体" pitchFamily="49" charset="-122"/>
                <a:ea typeface="黑体" pitchFamily="49" charset="-122"/>
                <a:cs typeface="Times New Roman" pitchFamily="18" charset="0"/>
              </a:rPr>
              <a:t>自评报告</a:t>
            </a:r>
            <a:r>
              <a:rPr lang="en-US" altLang="zh-CN" sz="3200" b="1" dirty="0" smtClean="0"/>
              <a:t>》</a:t>
            </a:r>
            <a:endParaRPr lang="zh-CN" altLang="zh-CN" sz="3200" b="1" dirty="0" smtClean="0">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683568" y="2708920"/>
            <a:ext cx="756084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34963" algn="l"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以学生发展为中心，以</a:t>
            </a:r>
            <a:r>
              <a:rPr kumimoji="0" lang="zh-CN" altLang="en-US" sz="2800" b="1" i="0" u="none" strike="noStrike" cap="none" normalizeH="0" baseline="0" dirty="0" smtClean="0">
                <a:ln>
                  <a:noFill/>
                </a:ln>
                <a:solidFill>
                  <a:schemeClr val="tx1"/>
                </a:solidFill>
                <a:effectLst/>
                <a:latin typeface="Arial"/>
                <a:ea typeface="宋体" pitchFamily="2" charset="-122"/>
                <a:cs typeface="Times New Roman" pitchFamily="18" charset="0"/>
              </a:rPr>
              <a:t>“</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四度</a:t>
            </a:r>
            <a:r>
              <a:rPr kumimoji="0" lang="zh-CN" altLang="en-US" sz="2800" b="1" i="0" u="none" strike="noStrike" cap="none" normalizeH="0" baseline="0" dirty="0" smtClean="0">
                <a:ln>
                  <a:noFill/>
                </a:ln>
                <a:solidFill>
                  <a:schemeClr val="tx1"/>
                </a:solidFill>
                <a:effectLst/>
                <a:latin typeface="Arial"/>
                <a:ea typeface="宋体" pitchFamily="2" charset="-122"/>
                <a:cs typeface="Times New Roman" pitchFamily="18" charset="0"/>
              </a:rPr>
              <a:t>”</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为主线，做到</a:t>
            </a:r>
            <a:r>
              <a:rPr kumimoji="0" lang="zh-CN" altLang="en-US"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理念</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到位，</a:t>
            </a:r>
            <a:r>
              <a:rPr kumimoji="0" lang="zh-CN" altLang="en-US"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优势</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找准，事实</a:t>
            </a:r>
            <a:r>
              <a:rPr kumimoji="0" lang="zh-CN" altLang="en-US"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支撑</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问题</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写透（不少于</a:t>
            </a:r>
            <a:r>
              <a:rPr kumimoji="0" lang="zh-CN" altLang="en-US" sz="2800" b="1"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自评报告的</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1/3</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篇幅，问题要直接、具体，分析到位，有措施）。</a:t>
            </a: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334963" algn="l"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8</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万字以内，贵在写实，数据、证据精准，结论自证，自画自像。</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5" name="矩形 4"/>
          <p:cNvSpPr/>
          <p:nvPr/>
        </p:nvSpPr>
        <p:spPr>
          <a:xfrm>
            <a:off x="681353" y="548680"/>
            <a:ext cx="2650085" cy="584775"/>
          </a:xfrm>
          <a:prstGeom prst="rect">
            <a:avLst/>
          </a:prstGeom>
          <a:solidFill>
            <a:srgbClr val="FFFF00"/>
          </a:solidFill>
        </p:spPr>
        <p:txBody>
          <a:bodyPr wrap="none">
            <a:spAutoFit/>
          </a:bodyPr>
          <a:lstStyle/>
          <a:p>
            <a:pPr algn="ctr" fontAlgn="base">
              <a:spcBef>
                <a:spcPct val="0"/>
              </a:spcBef>
              <a:spcAft>
                <a:spcPct val="0"/>
              </a:spcAft>
            </a:pPr>
            <a:r>
              <a:rPr lang="en-US" altLang="zh-CN" sz="3200" b="1" dirty="0" smtClean="0"/>
              <a:t>《</a:t>
            </a:r>
            <a:r>
              <a:rPr lang="zh-CN" altLang="zh-CN" sz="3200" dirty="0" smtClean="0">
                <a:solidFill>
                  <a:srgbClr val="000000"/>
                </a:solidFill>
                <a:latin typeface="黑体" pitchFamily="49" charset="-122"/>
                <a:ea typeface="黑体" pitchFamily="49" charset="-122"/>
                <a:cs typeface="Times New Roman" pitchFamily="18" charset="0"/>
              </a:rPr>
              <a:t>自评报告</a:t>
            </a:r>
            <a:r>
              <a:rPr lang="en-US" altLang="zh-CN" sz="3200" b="1" dirty="0" smtClean="0"/>
              <a:t>》</a:t>
            </a:r>
            <a:endParaRPr lang="zh-CN" altLang="zh-CN" sz="3200" b="1" dirty="0" smtClean="0">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appdata\roaming\360se6\User Data\temp\img7.gif"/>
          <p:cNvPicPr>
            <a:picLocks noChangeAspect="1" noChangeArrowheads="1"/>
          </p:cNvPicPr>
          <p:nvPr/>
        </p:nvPicPr>
        <p:blipFill>
          <a:blip r:embed="rId2" cstate="print"/>
          <a:srcRect/>
          <a:stretch>
            <a:fillRect/>
          </a:stretch>
        </p:blipFill>
        <p:spPr bwMode="auto">
          <a:xfrm>
            <a:off x="1571604" y="1142984"/>
            <a:ext cx="6233871" cy="5143536"/>
          </a:xfrm>
          <a:prstGeom prst="rect">
            <a:avLst/>
          </a:prstGeom>
          <a:noFill/>
        </p:spPr>
      </p:pic>
      <p:sp>
        <p:nvSpPr>
          <p:cNvPr id="3" name="Rectangle 1"/>
          <p:cNvSpPr>
            <a:spLocks noChangeArrowheads="1"/>
          </p:cNvSpPr>
          <p:nvPr/>
        </p:nvSpPr>
        <p:spPr bwMode="auto">
          <a:xfrm>
            <a:off x="642910" y="5286388"/>
            <a:ext cx="1266692" cy="954107"/>
          </a:xfrm>
          <a:prstGeom prst="rect">
            <a:avLst/>
          </a:prstGeom>
          <a:solidFill>
            <a:srgbClr val="66FF33"/>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rPr>
              <a:t>平常心</a:t>
            </a:r>
            <a:endParaRPr kumimoji="0" lang="en-US" alt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rPr>
              <a:t>正常态</a:t>
            </a:r>
            <a:endParaRPr kumimoji="0" 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4" name="Rectangle 1"/>
          <p:cNvSpPr>
            <a:spLocks noChangeArrowheads="1"/>
          </p:cNvSpPr>
          <p:nvPr/>
        </p:nvSpPr>
        <p:spPr bwMode="auto">
          <a:xfrm>
            <a:off x="7000892" y="1142984"/>
            <a:ext cx="1571636" cy="954107"/>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2800" b="1" dirty="0" smtClean="0">
                <a:latin typeface="Arial" pitchFamily="34" charset="0"/>
                <a:ea typeface="宋体" pitchFamily="2" charset="-122"/>
                <a:cs typeface="宋体" pitchFamily="2" charset="-122"/>
              </a:rPr>
              <a:t>亚健康</a:t>
            </a:r>
            <a:endParaRPr lang="en-US" altLang="zh-CN" sz="2800" b="1" dirty="0" smtClean="0">
              <a:latin typeface="Arial" pitchFamily="34" charset="0"/>
              <a:ea typeface="宋体" pitchFamily="2" charset="-122"/>
              <a:cs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lang="zh-CN" altLang="en-US" sz="2800" b="1" dirty="0" smtClean="0">
                <a:latin typeface="Arial" pitchFamily="34" charset="0"/>
                <a:ea typeface="宋体" pitchFamily="2" charset="-122"/>
                <a:cs typeface="宋体" pitchFamily="2" charset="-122"/>
              </a:rPr>
              <a:t>准病态</a:t>
            </a:r>
            <a:endParaRPr kumimoji="0" 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02090" y="2276872"/>
            <a:ext cx="5976664" cy="3416320"/>
          </a:xfrm>
          <a:prstGeom prst="rect">
            <a:avLst/>
          </a:prstGeom>
        </p:spPr>
        <p:txBody>
          <a:bodyPr wrap="square">
            <a:spAutoFit/>
          </a:bodyPr>
          <a:lstStyle/>
          <a:p>
            <a:r>
              <a:rPr lang="zh-CN" altLang="zh-CN" sz="2400" b="1" dirty="0" smtClean="0"/>
              <a:t>本科教学工作审核评估工作机构</a:t>
            </a:r>
            <a:endParaRPr lang="en-US" altLang="zh-CN" sz="2400" b="1" dirty="0" smtClean="0"/>
          </a:p>
          <a:p>
            <a:endParaRPr lang="zh-CN" altLang="zh-CN" sz="2400" b="1" dirty="0" smtClean="0"/>
          </a:p>
          <a:p>
            <a:r>
              <a:rPr lang="zh-CN" altLang="zh-CN" sz="2400" b="1" dirty="0" smtClean="0"/>
              <a:t>领导小组</a:t>
            </a:r>
          </a:p>
          <a:p>
            <a:r>
              <a:rPr lang="zh-CN" altLang="zh-CN" sz="2400" b="1" dirty="0" smtClean="0"/>
              <a:t>组</a:t>
            </a:r>
            <a:r>
              <a:rPr lang="en-US" altLang="zh-CN" sz="2400" b="1" dirty="0" smtClean="0"/>
              <a:t>  </a:t>
            </a:r>
            <a:r>
              <a:rPr lang="zh-CN" altLang="en-US" sz="2400" b="1" dirty="0" smtClean="0"/>
              <a:t>   </a:t>
            </a:r>
            <a:r>
              <a:rPr lang="zh-CN" altLang="zh-CN" sz="2400" b="1" dirty="0" smtClean="0"/>
              <a:t>长：</a:t>
            </a:r>
          </a:p>
          <a:p>
            <a:r>
              <a:rPr lang="zh-CN" altLang="zh-CN" sz="2400" b="1" dirty="0" smtClean="0"/>
              <a:t>副组长：</a:t>
            </a:r>
          </a:p>
          <a:p>
            <a:r>
              <a:rPr lang="zh-CN" altLang="zh-CN" sz="2400" b="1" dirty="0" smtClean="0"/>
              <a:t>成</a:t>
            </a:r>
            <a:r>
              <a:rPr lang="zh-CN" altLang="en-US" sz="2400" b="1" dirty="0" smtClean="0"/>
              <a:t>     </a:t>
            </a:r>
            <a:r>
              <a:rPr lang="zh-CN" altLang="zh-CN" sz="2400" b="1" dirty="0" smtClean="0"/>
              <a:t>员：</a:t>
            </a:r>
            <a:endParaRPr lang="en-US" altLang="zh-CN" sz="2400" b="1" dirty="0" smtClean="0"/>
          </a:p>
          <a:p>
            <a:r>
              <a:rPr lang="en-US" altLang="zh-CN" sz="2400" b="1" dirty="0" smtClean="0"/>
              <a:t>  </a:t>
            </a:r>
            <a:endParaRPr lang="zh-CN" altLang="zh-CN" sz="2400" b="1" dirty="0" smtClean="0"/>
          </a:p>
          <a:p>
            <a:r>
              <a:rPr lang="en-US" altLang="zh-CN" sz="2400" b="1" dirty="0" smtClean="0"/>
              <a:t>         </a:t>
            </a:r>
            <a:r>
              <a:rPr lang="zh-CN" altLang="zh-CN" sz="2400" b="1" dirty="0" smtClean="0"/>
              <a:t>领导小组下设</a:t>
            </a:r>
            <a:r>
              <a:rPr lang="en-US" altLang="zh-CN" sz="2400" b="1" dirty="0" smtClean="0"/>
              <a:t>1</a:t>
            </a:r>
            <a:r>
              <a:rPr lang="zh-CN" altLang="zh-CN" sz="2400" b="1" dirty="0" smtClean="0"/>
              <a:t>个办公室、</a:t>
            </a:r>
            <a:r>
              <a:rPr lang="en-US" altLang="zh-CN" sz="2400" b="1" dirty="0" smtClean="0"/>
              <a:t>3</a:t>
            </a:r>
            <a:r>
              <a:rPr lang="zh-CN" altLang="zh-CN" sz="2400" b="1" dirty="0" smtClean="0"/>
              <a:t>个工作组和</a:t>
            </a:r>
            <a:r>
              <a:rPr lang="en-US" altLang="zh-CN" sz="2400" b="1" dirty="0" smtClean="0"/>
              <a:t>1</a:t>
            </a:r>
            <a:r>
              <a:rPr lang="zh-CN" altLang="zh-CN" sz="2400" b="1" dirty="0" smtClean="0"/>
              <a:t>个校内学院审核评估专家组。</a:t>
            </a:r>
            <a:r>
              <a:rPr lang="en-US" altLang="zh-CN" sz="2400" b="1" dirty="0" smtClean="0"/>
              <a:t>  </a:t>
            </a:r>
            <a:endParaRPr lang="zh-CN" altLang="en-US" sz="2400" b="1" dirty="0"/>
          </a:p>
        </p:txBody>
      </p:sp>
      <p:sp>
        <p:nvSpPr>
          <p:cNvPr id="4" name="矩形 3"/>
          <p:cNvSpPr/>
          <p:nvPr/>
        </p:nvSpPr>
        <p:spPr>
          <a:xfrm>
            <a:off x="759224" y="548680"/>
            <a:ext cx="1485733" cy="584775"/>
          </a:xfrm>
          <a:prstGeom prst="rect">
            <a:avLst/>
          </a:prstGeom>
          <a:solidFill>
            <a:srgbClr val="FFFF00"/>
          </a:solidFill>
        </p:spPr>
        <p:txBody>
          <a:bodyPr wrap="square">
            <a:spAutoFit/>
          </a:bodyPr>
          <a:lstStyle/>
          <a:p>
            <a:pPr algn="ctr" fontAlgn="base">
              <a:spcBef>
                <a:spcPct val="0"/>
              </a:spcBef>
              <a:spcAft>
                <a:spcPct val="0"/>
              </a:spcAft>
            </a:pPr>
            <a:r>
              <a:rPr lang="zh-CN" altLang="en-US" sz="3200" b="1" dirty="0" smtClean="0">
                <a:latin typeface="Arial" pitchFamily="34" charset="0"/>
                <a:ea typeface="宋体" pitchFamily="2" charset="-122"/>
                <a:cs typeface="宋体" pitchFamily="2" charset="-122"/>
              </a:rPr>
              <a:t>机构</a:t>
            </a:r>
            <a:endParaRPr lang="zh-CN" altLang="zh-CN" sz="3200" b="1" dirty="0" smtClean="0">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71600" y="2984376"/>
            <a:ext cx="7128792" cy="2246769"/>
          </a:xfrm>
          <a:prstGeom prst="rect">
            <a:avLst/>
          </a:prstGeom>
        </p:spPr>
        <p:txBody>
          <a:bodyPr wrap="square">
            <a:spAutoFit/>
          </a:bodyPr>
          <a:lstStyle/>
          <a:p>
            <a:r>
              <a:rPr lang="en-US" altLang="zh-CN" sz="2800" b="1" dirty="0" smtClean="0"/>
              <a:t>1</a:t>
            </a:r>
            <a:r>
              <a:rPr lang="zh-CN" altLang="zh-CN" sz="2800" b="1" dirty="0" smtClean="0"/>
              <a:t>、办公室（协调教育部评估中心，组织评估培训、学院和学校自评，评估任务分解、草拟方案等）。</a:t>
            </a:r>
            <a:endParaRPr lang="en-US" altLang="zh-CN" sz="2800" b="1" dirty="0" smtClean="0"/>
          </a:p>
          <a:p>
            <a:r>
              <a:rPr lang="zh-CN" altLang="zh-CN" sz="2800" b="1" dirty="0" smtClean="0"/>
              <a:t>牵头单位：教学评价中心（建议尽速组建）</a:t>
            </a:r>
          </a:p>
          <a:p>
            <a:r>
              <a:rPr lang="zh-CN" altLang="zh-CN" sz="2800" b="1" dirty="0" smtClean="0"/>
              <a:t>主任：</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31640" y="2852936"/>
            <a:ext cx="6696744" cy="2677656"/>
          </a:xfrm>
          <a:prstGeom prst="rect">
            <a:avLst/>
          </a:prstGeom>
        </p:spPr>
        <p:txBody>
          <a:bodyPr wrap="square">
            <a:spAutoFit/>
          </a:bodyPr>
          <a:lstStyle/>
          <a:p>
            <a:r>
              <a:rPr lang="en-US" altLang="zh-CN" sz="2800" b="1" dirty="0" smtClean="0"/>
              <a:t>2</a:t>
            </a:r>
            <a:r>
              <a:rPr lang="zh-CN" altLang="zh-CN" sz="2800" b="1" dirty="0" smtClean="0"/>
              <a:t>、自评报告组（学校《自评报告》、年度《本科教学质量报告》起草和修改）</a:t>
            </a:r>
            <a:endParaRPr lang="en-US" altLang="zh-CN" sz="2800" b="1" dirty="0" smtClean="0"/>
          </a:p>
          <a:p>
            <a:endParaRPr lang="zh-CN" altLang="zh-CN" sz="2800" b="1" dirty="0" smtClean="0"/>
          </a:p>
          <a:p>
            <a:r>
              <a:rPr lang="zh-CN" altLang="en-US" sz="2800" b="1" dirty="0" smtClean="0"/>
              <a:t>   </a:t>
            </a:r>
            <a:r>
              <a:rPr lang="zh-CN" altLang="zh-CN" sz="2800" b="1" dirty="0" smtClean="0"/>
              <a:t>牵头单位：战略部</a:t>
            </a:r>
          </a:p>
          <a:p>
            <a:r>
              <a:rPr lang="en-US" altLang="zh-CN" sz="2800" b="1" dirty="0" smtClean="0"/>
              <a:t>   </a:t>
            </a:r>
            <a:r>
              <a:rPr lang="zh-CN" altLang="zh-CN" sz="2800" b="1" dirty="0" smtClean="0"/>
              <a:t>组长：副组长：</a:t>
            </a:r>
          </a:p>
          <a:p>
            <a:r>
              <a:rPr lang="en-US" altLang="zh-CN" sz="2800" b="1" dirty="0" smtClean="0"/>
              <a:t>   </a:t>
            </a:r>
            <a:r>
              <a:rPr lang="zh-CN" altLang="zh-CN" sz="2800" b="1" dirty="0" smtClean="0"/>
              <a:t>成员：相关部门各派</a:t>
            </a:r>
            <a:r>
              <a:rPr lang="en-US" altLang="zh-CN" sz="2800" b="1" dirty="0" smtClean="0"/>
              <a:t>1</a:t>
            </a:r>
            <a:r>
              <a:rPr lang="zh-CN" altLang="zh-CN" sz="2800" b="1" dirty="0" smtClean="0"/>
              <a:t>人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63688" y="2780928"/>
            <a:ext cx="5976664" cy="2677656"/>
          </a:xfrm>
          <a:prstGeom prst="rect">
            <a:avLst/>
          </a:prstGeom>
        </p:spPr>
        <p:txBody>
          <a:bodyPr wrap="square">
            <a:spAutoFit/>
          </a:bodyPr>
          <a:lstStyle/>
          <a:p>
            <a:r>
              <a:rPr lang="en-US" altLang="zh-CN" sz="2800" b="1" dirty="0" smtClean="0"/>
              <a:t>3</a:t>
            </a:r>
            <a:r>
              <a:rPr lang="zh-CN" altLang="zh-CN" sz="2800" b="1" dirty="0" smtClean="0"/>
              <a:t>、支撑材料组（相关支撑材料</a:t>
            </a:r>
            <a:r>
              <a:rPr lang="zh-CN" altLang="en-US" sz="2800" b="1" dirty="0" smtClean="0"/>
              <a:t>的</a:t>
            </a:r>
            <a:r>
              <a:rPr lang="zh-CN" altLang="zh-CN" sz="2800" b="1" dirty="0" smtClean="0"/>
              <a:t>收集、整理和编目）</a:t>
            </a:r>
          </a:p>
          <a:p>
            <a:r>
              <a:rPr lang="en-US" altLang="zh-CN" sz="2800" b="1" dirty="0" smtClean="0"/>
              <a:t>  </a:t>
            </a:r>
          </a:p>
          <a:p>
            <a:r>
              <a:rPr lang="zh-CN" altLang="en-US" sz="2800" b="1" dirty="0" smtClean="0"/>
              <a:t> </a:t>
            </a:r>
            <a:r>
              <a:rPr lang="zh-CN" altLang="zh-CN" sz="2800" b="1" dirty="0" smtClean="0"/>
              <a:t>牵头单位：教务处</a:t>
            </a:r>
          </a:p>
          <a:p>
            <a:r>
              <a:rPr lang="en-US" altLang="zh-CN" sz="2800" b="1" dirty="0" smtClean="0"/>
              <a:t>   </a:t>
            </a:r>
            <a:r>
              <a:rPr lang="zh-CN" altLang="zh-CN" sz="2800" b="1" dirty="0" smtClean="0"/>
              <a:t>组长：</a:t>
            </a:r>
            <a:r>
              <a:rPr lang="en-US" altLang="zh-CN" sz="2800" b="1" dirty="0" smtClean="0"/>
              <a:t>    </a:t>
            </a:r>
            <a:r>
              <a:rPr lang="zh-CN" altLang="en-US" sz="2800" b="1" dirty="0" smtClean="0"/>
              <a:t>；</a:t>
            </a:r>
            <a:r>
              <a:rPr lang="zh-CN" altLang="zh-CN" sz="2800" b="1" dirty="0" smtClean="0"/>
              <a:t>副组长：；</a:t>
            </a:r>
            <a:endParaRPr lang="en-US" altLang="zh-CN" sz="2800" b="1" dirty="0" smtClean="0"/>
          </a:p>
          <a:p>
            <a:r>
              <a:rPr lang="en-US" altLang="zh-CN" sz="2800" b="1" dirty="0" smtClean="0"/>
              <a:t>   </a:t>
            </a:r>
            <a:r>
              <a:rPr lang="zh-CN" altLang="zh-CN" sz="2800" b="1" dirty="0" smtClean="0"/>
              <a:t>成员：相关部门各派</a:t>
            </a:r>
            <a:r>
              <a:rPr lang="en-US" altLang="zh-CN" sz="2800" b="1" dirty="0" smtClean="0"/>
              <a:t>1</a:t>
            </a:r>
            <a:r>
              <a:rPr lang="zh-CN" altLang="zh-CN" sz="2800" b="1" dirty="0" smtClean="0"/>
              <a:t>人。</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95125" y="1530896"/>
            <a:ext cx="5780691" cy="2677656"/>
          </a:xfrm>
          <a:prstGeom prst="rect">
            <a:avLst/>
          </a:prstGeom>
        </p:spPr>
        <p:txBody>
          <a:bodyPr wrap="square">
            <a:spAutoFit/>
          </a:bodyPr>
          <a:lstStyle/>
          <a:p>
            <a:r>
              <a:rPr lang="en-US" altLang="zh-CN" sz="2800" b="1" dirty="0" smtClean="0"/>
              <a:t>4</a:t>
            </a:r>
            <a:r>
              <a:rPr lang="zh-CN" altLang="zh-CN" sz="2800" b="1" dirty="0" smtClean="0"/>
              <a:t>、状态数据组（收集、整理和上传学校基本状态数据）</a:t>
            </a:r>
          </a:p>
          <a:p>
            <a:r>
              <a:rPr lang="en-US" altLang="zh-CN" sz="2800" b="1" dirty="0" smtClean="0"/>
              <a:t>   </a:t>
            </a:r>
          </a:p>
          <a:p>
            <a:r>
              <a:rPr lang="zh-CN" altLang="en-US" sz="2800" b="1" dirty="0" smtClean="0"/>
              <a:t>  </a:t>
            </a:r>
            <a:r>
              <a:rPr lang="zh-CN" altLang="zh-CN" sz="2800" b="1" dirty="0" smtClean="0"/>
              <a:t>牵头单位：校办</a:t>
            </a:r>
          </a:p>
          <a:p>
            <a:r>
              <a:rPr lang="en-US" altLang="zh-CN" sz="2800" b="1" dirty="0" smtClean="0"/>
              <a:t>   </a:t>
            </a:r>
            <a:r>
              <a:rPr lang="zh-CN" altLang="zh-CN" sz="2800" b="1" dirty="0" smtClean="0"/>
              <a:t>组长：</a:t>
            </a:r>
            <a:r>
              <a:rPr lang="zh-CN" altLang="en-US" sz="2800" b="1" dirty="0" smtClean="0"/>
              <a:t>；</a:t>
            </a:r>
            <a:r>
              <a:rPr lang="zh-CN" altLang="zh-CN" sz="2800" b="1" dirty="0" smtClean="0"/>
              <a:t>副组长：；</a:t>
            </a:r>
          </a:p>
          <a:p>
            <a:r>
              <a:rPr lang="en-US" altLang="zh-CN" sz="2800" b="1" dirty="0" smtClean="0"/>
              <a:t>   </a:t>
            </a:r>
            <a:r>
              <a:rPr lang="zh-CN" altLang="zh-CN" sz="2800" b="1" dirty="0" smtClean="0"/>
              <a:t>成员：相关部门各派</a:t>
            </a:r>
            <a:r>
              <a:rPr lang="en-US" altLang="zh-CN" sz="2800" b="1" dirty="0" smtClean="0"/>
              <a:t>1</a:t>
            </a:r>
            <a:r>
              <a:rPr lang="zh-CN" altLang="zh-CN" sz="2800" b="1" dirty="0" smtClean="0"/>
              <a:t>人。</a:t>
            </a:r>
          </a:p>
        </p:txBody>
      </p:sp>
      <p:sp>
        <p:nvSpPr>
          <p:cNvPr id="4" name="矩形 3"/>
          <p:cNvSpPr/>
          <p:nvPr/>
        </p:nvSpPr>
        <p:spPr>
          <a:xfrm>
            <a:off x="1547664" y="4557053"/>
            <a:ext cx="5472608" cy="1015663"/>
          </a:xfrm>
          <a:prstGeom prst="rect">
            <a:avLst/>
          </a:prstGeom>
        </p:spPr>
        <p:txBody>
          <a:bodyPr wrap="square">
            <a:spAutoFit/>
          </a:bodyPr>
          <a:lstStyle/>
          <a:p>
            <a:r>
              <a:rPr lang="en-US" altLang="zh-CN" sz="3000" b="1" dirty="0" smtClean="0"/>
              <a:t>5</a:t>
            </a:r>
            <a:r>
              <a:rPr lang="zh-CN" altLang="zh-CN" sz="3000" b="1" dirty="0" smtClean="0"/>
              <a:t>、校内学院审核评估专家组</a:t>
            </a:r>
          </a:p>
          <a:p>
            <a:r>
              <a:rPr lang="en-US" altLang="zh-CN" sz="3000" b="1" dirty="0" smtClean="0"/>
              <a:t>  </a:t>
            </a:r>
            <a:r>
              <a:rPr lang="zh-CN" altLang="zh-CN" sz="3000" b="1" dirty="0" smtClean="0"/>
              <a:t>组</a:t>
            </a:r>
            <a:r>
              <a:rPr lang="en-US" altLang="zh-CN" sz="3000" b="1" dirty="0" smtClean="0"/>
              <a:t>  </a:t>
            </a:r>
            <a:r>
              <a:rPr lang="zh-CN" altLang="zh-CN" sz="3000" b="1" dirty="0" smtClean="0"/>
              <a:t>长：</a:t>
            </a:r>
            <a:endParaRPr lang="zh-CN" altLang="en-US" sz="30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611560" y="2060848"/>
          <a:ext cx="7992888" cy="4235282"/>
        </p:xfrm>
        <a:graphic>
          <a:graphicData uri="http://schemas.openxmlformats.org/drawingml/2006/table">
            <a:tbl>
              <a:tblPr/>
              <a:tblGrid>
                <a:gridCol w="1809299"/>
                <a:gridCol w="2545296"/>
                <a:gridCol w="2545296"/>
                <a:gridCol w="1092997"/>
              </a:tblGrid>
              <a:tr h="339938">
                <a:tc>
                  <a:txBody>
                    <a:bodyPr/>
                    <a:lstStyle/>
                    <a:p>
                      <a:pPr indent="-6985" algn="ctr">
                        <a:spcAft>
                          <a:spcPts val="0"/>
                        </a:spcAft>
                      </a:pPr>
                      <a:r>
                        <a:rPr lang="zh-CN" sz="1800" b="1" kern="0" dirty="0">
                          <a:solidFill>
                            <a:srgbClr val="000000"/>
                          </a:solidFill>
                          <a:latin typeface="Times New Roman"/>
                          <a:ea typeface="仿宋"/>
                          <a:cs typeface="Arial"/>
                        </a:rPr>
                        <a:t>项目</a:t>
                      </a:r>
                      <a:endParaRPr lang="zh-CN" sz="1800" b="1" kern="100" dirty="0">
                        <a:latin typeface="Times New Roman"/>
                        <a:ea typeface="宋体"/>
                      </a:endParaRPr>
                    </a:p>
                  </a:txBody>
                  <a:tcPr marL="68154" marR="6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985" algn="ctr">
                        <a:spcAft>
                          <a:spcPts val="0"/>
                        </a:spcAft>
                      </a:pPr>
                      <a:r>
                        <a:rPr lang="zh-CN" sz="1800" b="1" kern="0">
                          <a:solidFill>
                            <a:srgbClr val="000000"/>
                          </a:solidFill>
                          <a:latin typeface="Times New Roman"/>
                          <a:ea typeface="仿宋"/>
                          <a:cs typeface="Arial"/>
                        </a:rPr>
                        <a:t>审核要素</a:t>
                      </a:r>
                      <a:endParaRPr lang="zh-CN" sz="1800" b="1" kern="100">
                        <a:latin typeface="Times New Roman"/>
                        <a:ea typeface="宋体"/>
                      </a:endParaRPr>
                    </a:p>
                  </a:txBody>
                  <a:tcPr marL="68154" marR="6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985" algn="ctr">
                        <a:spcAft>
                          <a:spcPts val="0"/>
                        </a:spcAft>
                      </a:pPr>
                      <a:r>
                        <a:rPr lang="zh-CN" sz="1800" b="1" kern="0">
                          <a:solidFill>
                            <a:srgbClr val="000000"/>
                          </a:solidFill>
                          <a:latin typeface="Times New Roman"/>
                          <a:ea typeface="仿宋"/>
                          <a:cs typeface="Arial"/>
                        </a:rPr>
                        <a:t>部门</a:t>
                      </a:r>
                      <a:r>
                        <a:rPr lang="en-US" sz="1800" b="1" kern="0">
                          <a:solidFill>
                            <a:srgbClr val="000000"/>
                          </a:solidFill>
                          <a:latin typeface="Times New Roman"/>
                          <a:ea typeface="仿宋"/>
                          <a:cs typeface="Arial"/>
                        </a:rPr>
                        <a:t>(</a:t>
                      </a:r>
                      <a:r>
                        <a:rPr lang="zh-CN" sz="1800" b="1" kern="0">
                          <a:solidFill>
                            <a:srgbClr val="000000"/>
                          </a:solidFill>
                          <a:latin typeface="Times New Roman"/>
                          <a:ea typeface="仿宋"/>
                          <a:cs typeface="Arial"/>
                        </a:rPr>
                        <a:t>牵头</a:t>
                      </a:r>
                      <a:r>
                        <a:rPr lang="en-US" sz="1800" b="1" kern="0">
                          <a:solidFill>
                            <a:srgbClr val="000000"/>
                          </a:solidFill>
                          <a:latin typeface="Times New Roman"/>
                          <a:ea typeface="仿宋"/>
                          <a:cs typeface="Arial"/>
                        </a:rPr>
                        <a:t>/</a:t>
                      </a:r>
                      <a:r>
                        <a:rPr lang="zh-CN" sz="1800" b="1" kern="0">
                          <a:solidFill>
                            <a:srgbClr val="000000"/>
                          </a:solidFill>
                          <a:latin typeface="Times New Roman"/>
                          <a:ea typeface="仿宋"/>
                          <a:cs typeface="Arial"/>
                        </a:rPr>
                        <a:t>协助</a:t>
                      </a:r>
                      <a:r>
                        <a:rPr lang="en-US" sz="1800" b="1" kern="0">
                          <a:solidFill>
                            <a:srgbClr val="000000"/>
                          </a:solidFill>
                          <a:latin typeface="Times New Roman"/>
                          <a:ea typeface="仿宋"/>
                          <a:cs typeface="Arial"/>
                        </a:rPr>
                        <a:t>)</a:t>
                      </a:r>
                      <a:endParaRPr lang="zh-CN" sz="1800" b="1" kern="100">
                        <a:latin typeface="Times New Roman"/>
                        <a:ea typeface="宋体"/>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985" algn="ctr">
                        <a:spcAft>
                          <a:spcPts val="0"/>
                        </a:spcAft>
                      </a:pPr>
                      <a:r>
                        <a:rPr lang="zh-CN" sz="1800" b="1" kern="100">
                          <a:solidFill>
                            <a:srgbClr val="FF0000"/>
                          </a:solidFill>
                          <a:latin typeface="Times New Roman"/>
                          <a:ea typeface="宋体"/>
                        </a:rPr>
                        <a:t>项目统筹</a:t>
                      </a:r>
                      <a:endParaRPr lang="zh-CN" sz="1800" b="1" kern="100">
                        <a:latin typeface="Times New Roman"/>
                        <a:ea typeface="宋体"/>
                      </a:endParaRPr>
                    </a:p>
                  </a:txBody>
                  <a:tcPr marL="68154" marR="6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011">
                <a:tc rowSpan="3">
                  <a:txBody>
                    <a:bodyPr/>
                    <a:lstStyle/>
                    <a:p>
                      <a:pPr indent="-8255" algn="ctr">
                        <a:spcAft>
                          <a:spcPts val="0"/>
                        </a:spcAft>
                      </a:pPr>
                      <a:r>
                        <a:rPr lang="en-US" sz="1800" b="1" kern="0">
                          <a:solidFill>
                            <a:srgbClr val="000000"/>
                          </a:solidFill>
                          <a:latin typeface="仿宋"/>
                          <a:ea typeface="宋体"/>
                          <a:cs typeface="Arial"/>
                        </a:rPr>
                        <a:t>1.</a:t>
                      </a:r>
                      <a:r>
                        <a:rPr lang="zh-CN" sz="1800" b="1" kern="0">
                          <a:solidFill>
                            <a:srgbClr val="000000"/>
                          </a:solidFill>
                          <a:latin typeface="Times New Roman"/>
                          <a:ea typeface="仿宋"/>
                          <a:cs typeface="Arial"/>
                        </a:rPr>
                        <a:t>定位与目标</a:t>
                      </a:r>
                      <a:endParaRPr lang="zh-CN" sz="1800" b="1" kern="100">
                        <a:latin typeface="Times New Roman"/>
                        <a:ea typeface="宋体"/>
                      </a:endParaRPr>
                    </a:p>
                    <a:p>
                      <a:pPr indent="-8255" algn="ctr">
                        <a:spcAft>
                          <a:spcPts val="0"/>
                        </a:spcAft>
                      </a:pPr>
                      <a:r>
                        <a:rPr lang="en-US" sz="1800" b="1" kern="100">
                          <a:latin typeface="仿宋"/>
                          <a:ea typeface="宋体"/>
                        </a:rPr>
                        <a:t>(</a:t>
                      </a:r>
                      <a:r>
                        <a:rPr lang="zh-CN" sz="1800" b="1" kern="100">
                          <a:latin typeface="Times New Roman"/>
                          <a:ea typeface="仿宋"/>
                        </a:rPr>
                        <a:t>主线一</a:t>
                      </a:r>
                      <a:r>
                        <a:rPr lang="en-US" sz="1800" b="1" kern="100">
                          <a:latin typeface="Times New Roman"/>
                          <a:ea typeface="仿宋"/>
                        </a:rPr>
                        <a:t>)</a:t>
                      </a:r>
                      <a:endParaRPr lang="zh-CN" sz="1800" b="1" kern="100">
                        <a:latin typeface="Times New Roman"/>
                        <a:ea typeface="宋体"/>
                      </a:endParaRPr>
                    </a:p>
                  </a:txBody>
                  <a:tcPr marL="68154" marR="6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255" algn="l">
                        <a:spcAft>
                          <a:spcPts val="0"/>
                        </a:spcAft>
                      </a:pPr>
                      <a:r>
                        <a:rPr lang="en-US" sz="1800" b="1" kern="0">
                          <a:solidFill>
                            <a:srgbClr val="000000"/>
                          </a:solidFill>
                          <a:latin typeface="仿宋"/>
                          <a:ea typeface="宋体"/>
                          <a:cs typeface="Arial"/>
                        </a:rPr>
                        <a:t>1.1</a:t>
                      </a:r>
                      <a:r>
                        <a:rPr lang="zh-CN" sz="1800" b="1" kern="0">
                          <a:solidFill>
                            <a:srgbClr val="000000"/>
                          </a:solidFill>
                          <a:latin typeface="Times New Roman"/>
                          <a:ea typeface="仿宋"/>
                          <a:cs typeface="Arial"/>
                        </a:rPr>
                        <a:t>办学定位</a:t>
                      </a:r>
                      <a:endParaRPr lang="zh-CN" sz="1800" b="1" kern="100">
                        <a:latin typeface="Times New Roman"/>
                        <a:ea typeface="宋体"/>
                      </a:endParaRPr>
                    </a:p>
                  </a:txBody>
                  <a:tcPr marL="68154" marR="6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255" algn="just">
                        <a:spcAft>
                          <a:spcPts val="0"/>
                        </a:spcAft>
                      </a:pPr>
                      <a:r>
                        <a:rPr lang="zh-CN" sz="1800" b="1" kern="0">
                          <a:solidFill>
                            <a:srgbClr val="000000"/>
                          </a:solidFill>
                          <a:latin typeface="Times New Roman"/>
                          <a:ea typeface="仿宋"/>
                          <a:cs typeface="Arial"/>
                        </a:rPr>
                        <a:t>战略办</a:t>
                      </a:r>
                      <a:endParaRPr lang="zh-CN" sz="1800" b="1" kern="100">
                        <a:latin typeface="Times New Roman"/>
                        <a:ea typeface="宋体"/>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8255" algn="ctr">
                        <a:spcAft>
                          <a:spcPts val="0"/>
                        </a:spcAft>
                      </a:pPr>
                      <a:r>
                        <a:rPr lang="zh-CN" sz="1800" b="1" kern="0" dirty="0" smtClean="0">
                          <a:solidFill>
                            <a:srgbClr val="FF0000"/>
                          </a:solidFill>
                          <a:latin typeface="Times New Roman"/>
                          <a:ea typeface="宋体"/>
                          <a:cs typeface="Arial"/>
                        </a:rPr>
                        <a:t>战略办</a:t>
                      </a:r>
                      <a:endParaRPr lang="zh-CN" sz="1800" b="1" kern="100" dirty="0">
                        <a:latin typeface="Times New Roman"/>
                        <a:ea typeface="宋体"/>
                      </a:endParaRPr>
                    </a:p>
                  </a:txBody>
                  <a:tcPr marL="68154" marR="6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011">
                <a:tc vMerge="1">
                  <a:txBody>
                    <a:bodyPr/>
                    <a:lstStyle/>
                    <a:p>
                      <a:endParaRPr lang="zh-CN" altLang="en-US"/>
                    </a:p>
                  </a:txBody>
                  <a:tcPr/>
                </a:tc>
                <a:tc>
                  <a:txBody>
                    <a:bodyPr/>
                    <a:lstStyle/>
                    <a:p>
                      <a:pPr indent="-8255" algn="l">
                        <a:spcAft>
                          <a:spcPts val="0"/>
                        </a:spcAft>
                      </a:pPr>
                      <a:r>
                        <a:rPr lang="en-US" sz="1800" b="1" kern="0">
                          <a:solidFill>
                            <a:srgbClr val="000000"/>
                          </a:solidFill>
                          <a:latin typeface="仿宋"/>
                          <a:ea typeface="宋体"/>
                          <a:cs typeface="Arial"/>
                        </a:rPr>
                        <a:t>1.2</a:t>
                      </a:r>
                      <a:r>
                        <a:rPr lang="zh-CN" sz="1800" b="1" kern="0">
                          <a:solidFill>
                            <a:srgbClr val="000000"/>
                          </a:solidFill>
                          <a:latin typeface="Times New Roman"/>
                          <a:ea typeface="仿宋"/>
                          <a:cs typeface="Arial"/>
                        </a:rPr>
                        <a:t>培养目标</a:t>
                      </a:r>
                      <a:endParaRPr lang="zh-CN" sz="1800" b="1" kern="100">
                        <a:latin typeface="Times New Roman"/>
                        <a:ea typeface="宋体"/>
                      </a:endParaRPr>
                    </a:p>
                  </a:txBody>
                  <a:tcPr marL="68154" marR="6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255" algn="just">
                        <a:spcAft>
                          <a:spcPts val="0"/>
                        </a:spcAft>
                      </a:pPr>
                      <a:r>
                        <a:rPr lang="zh-CN" sz="1800" b="1" kern="0">
                          <a:solidFill>
                            <a:srgbClr val="000000"/>
                          </a:solidFill>
                          <a:latin typeface="Times New Roman"/>
                          <a:ea typeface="仿宋"/>
                          <a:cs typeface="Arial"/>
                        </a:rPr>
                        <a:t>战略办</a:t>
                      </a:r>
                      <a:r>
                        <a:rPr lang="en-US" sz="1800" b="1" kern="0">
                          <a:solidFill>
                            <a:srgbClr val="000000"/>
                          </a:solidFill>
                          <a:latin typeface="Times New Roman"/>
                          <a:ea typeface="仿宋"/>
                          <a:cs typeface="Arial"/>
                        </a:rPr>
                        <a:t>/</a:t>
                      </a:r>
                      <a:r>
                        <a:rPr lang="zh-CN" sz="1800" b="1" kern="0">
                          <a:solidFill>
                            <a:srgbClr val="000000"/>
                          </a:solidFill>
                          <a:latin typeface="Times New Roman"/>
                          <a:ea typeface="仿宋"/>
                          <a:cs typeface="Arial"/>
                        </a:rPr>
                        <a:t>各学院</a:t>
                      </a:r>
                      <a:endParaRPr lang="zh-CN" sz="1800" b="1" kern="100">
                        <a:latin typeface="Times New Roman"/>
                        <a:ea typeface="宋体"/>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142011">
                <a:tc vMerge="1">
                  <a:txBody>
                    <a:bodyPr/>
                    <a:lstStyle/>
                    <a:p>
                      <a:endParaRPr lang="zh-CN" altLang="en-US"/>
                    </a:p>
                  </a:txBody>
                  <a:tcPr/>
                </a:tc>
                <a:tc>
                  <a:txBody>
                    <a:bodyPr/>
                    <a:lstStyle/>
                    <a:p>
                      <a:pPr indent="-8255" algn="l">
                        <a:spcAft>
                          <a:spcPts val="0"/>
                        </a:spcAft>
                      </a:pPr>
                      <a:r>
                        <a:rPr lang="en-US" sz="1800" b="1" kern="0">
                          <a:solidFill>
                            <a:srgbClr val="000000"/>
                          </a:solidFill>
                          <a:latin typeface="仿宋"/>
                          <a:ea typeface="宋体"/>
                          <a:cs typeface="Arial"/>
                        </a:rPr>
                        <a:t>1.3</a:t>
                      </a:r>
                      <a:r>
                        <a:rPr lang="zh-CN" sz="1800" b="1" kern="0">
                          <a:solidFill>
                            <a:srgbClr val="000000"/>
                          </a:solidFill>
                          <a:latin typeface="Times New Roman"/>
                          <a:ea typeface="仿宋"/>
                          <a:cs typeface="Arial"/>
                        </a:rPr>
                        <a:t>人才培养中心地位</a:t>
                      </a:r>
                      <a:endParaRPr lang="zh-CN" sz="1800" b="1" kern="100">
                        <a:latin typeface="Times New Roman"/>
                        <a:ea typeface="宋体"/>
                      </a:endParaRPr>
                    </a:p>
                  </a:txBody>
                  <a:tcPr marL="68154" marR="6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255" algn="just">
                        <a:spcAft>
                          <a:spcPts val="0"/>
                        </a:spcAft>
                      </a:pPr>
                      <a:r>
                        <a:rPr lang="zh-CN" sz="1800" b="1" kern="0">
                          <a:solidFill>
                            <a:srgbClr val="000000"/>
                          </a:solidFill>
                          <a:latin typeface="Times New Roman"/>
                          <a:ea typeface="仿宋"/>
                          <a:cs typeface="Arial"/>
                        </a:rPr>
                        <a:t>战略办</a:t>
                      </a:r>
                      <a:endParaRPr lang="zh-CN" sz="1800" b="1" kern="100">
                        <a:latin typeface="Times New Roman"/>
                        <a:ea typeface="宋体"/>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142011">
                <a:tc rowSpan="4">
                  <a:txBody>
                    <a:bodyPr/>
                    <a:lstStyle/>
                    <a:p>
                      <a:pPr indent="-8255" algn="ctr">
                        <a:spcAft>
                          <a:spcPts val="0"/>
                        </a:spcAft>
                      </a:pPr>
                      <a:r>
                        <a:rPr lang="en-US" sz="1800" b="1" kern="0">
                          <a:solidFill>
                            <a:srgbClr val="000000"/>
                          </a:solidFill>
                          <a:latin typeface="仿宋"/>
                          <a:ea typeface="宋体"/>
                          <a:cs typeface="Arial"/>
                        </a:rPr>
                        <a:t>2.</a:t>
                      </a:r>
                      <a:r>
                        <a:rPr lang="zh-CN" sz="1800" b="1" kern="0">
                          <a:solidFill>
                            <a:srgbClr val="000000"/>
                          </a:solidFill>
                          <a:latin typeface="Times New Roman"/>
                          <a:ea typeface="仿宋"/>
                          <a:cs typeface="Arial"/>
                        </a:rPr>
                        <a:t>师资队伍</a:t>
                      </a:r>
                      <a:endParaRPr lang="zh-CN" sz="1800" b="1" kern="100">
                        <a:latin typeface="Times New Roman"/>
                        <a:ea typeface="宋体"/>
                      </a:endParaRPr>
                    </a:p>
                    <a:p>
                      <a:pPr indent="-8255" algn="ctr">
                        <a:spcAft>
                          <a:spcPts val="0"/>
                        </a:spcAft>
                      </a:pPr>
                      <a:r>
                        <a:rPr lang="en-US" sz="1800" b="1" kern="100">
                          <a:latin typeface="仿宋"/>
                          <a:ea typeface="宋体"/>
                        </a:rPr>
                        <a:t>(</a:t>
                      </a:r>
                      <a:r>
                        <a:rPr lang="zh-CN" sz="1800" b="1" kern="100">
                          <a:latin typeface="Times New Roman"/>
                          <a:ea typeface="仿宋"/>
                        </a:rPr>
                        <a:t>主线二</a:t>
                      </a:r>
                      <a:r>
                        <a:rPr lang="en-US" sz="1800" b="1" kern="100">
                          <a:latin typeface="Times New Roman"/>
                          <a:ea typeface="仿宋"/>
                        </a:rPr>
                        <a:t>)</a:t>
                      </a:r>
                      <a:endParaRPr lang="zh-CN" sz="1800" b="1" kern="100">
                        <a:latin typeface="Times New Roman"/>
                        <a:ea typeface="宋体"/>
                      </a:endParaRPr>
                    </a:p>
                  </a:txBody>
                  <a:tcPr marL="68154" marR="6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255" algn="l">
                        <a:spcAft>
                          <a:spcPts val="0"/>
                        </a:spcAft>
                      </a:pPr>
                      <a:r>
                        <a:rPr lang="en-US" sz="1800" b="1" kern="0">
                          <a:solidFill>
                            <a:srgbClr val="000000"/>
                          </a:solidFill>
                          <a:latin typeface="仿宋"/>
                          <a:ea typeface="宋体"/>
                          <a:cs typeface="Arial"/>
                        </a:rPr>
                        <a:t>2.1</a:t>
                      </a:r>
                      <a:r>
                        <a:rPr lang="zh-CN" sz="1800" b="1" kern="0">
                          <a:solidFill>
                            <a:srgbClr val="000000"/>
                          </a:solidFill>
                          <a:latin typeface="Times New Roman"/>
                          <a:ea typeface="仿宋"/>
                          <a:cs typeface="Arial"/>
                        </a:rPr>
                        <a:t>数量与结构</a:t>
                      </a:r>
                      <a:endParaRPr lang="zh-CN" sz="1800" b="1" kern="100">
                        <a:latin typeface="Times New Roman"/>
                        <a:ea typeface="宋体"/>
                      </a:endParaRPr>
                    </a:p>
                  </a:txBody>
                  <a:tcPr marL="68154" marR="6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255" algn="just">
                        <a:spcAft>
                          <a:spcPts val="0"/>
                        </a:spcAft>
                      </a:pPr>
                      <a:r>
                        <a:rPr lang="zh-CN" sz="1800" b="1" kern="0">
                          <a:solidFill>
                            <a:srgbClr val="000000"/>
                          </a:solidFill>
                          <a:latin typeface="Times New Roman"/>
                          <a:ea typeface="仿宋"/>
                          <a:cs typeface="Arial"/>
                        </a:rPr>
                        <a:t>人事处</a:t>
                      </a:r>
                      <a:endParaRPr lang="zh-CN" sz="1800" b="1" kern="100">
                        <a:latin typeface="Times New Roman"/>
                        <a:ea typeface="宋体"/>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indent="-8255" algn="ctr">
                        <a:spcAft>
                          <a:spcPts val="0"/>
                        </a:spcAft>
                      </a:pPr>
                      <a:endParaRPr lang="zh-CN" sz="1800" b="1" kern="100">
                        <a:latin typeface="Times New Roman"/>
                        <a:ea typeface="宋体"/>
                      </a:endParaRPr>
                    </a:p>
                    <a:p>
                      <a:pPr indent="-8255" algn="ctr">
                        <a:spcAft>
                          <a:spcPts val="0"/>
                        </a:spcAft>
                      </a:pPr>
                      <a:r>
                        <a:rPr lang="zh-CN" sz="1800" b="1" kern="0">
                          <a:solidFill>
                            <a:srgbClr val="000000"/>
                          </a:solidFill>
                          <a:latin typeface="Times New Roman"/>
                          <a:ea typeface="仿宋"/>
                          <a:cs typeface="Arial"/>
                        </a:rPr>
                        <a:t>人事处</a:t>
                      </a:r>
                      <a:endParaRPr lang="zh-CN" sz="1800" b="1" kern="100">
                        <a:latin typeface="Times New Roman"/>
                        <a:ea typeface="宋体"/>
                      </a:endParaRPr>
                    </a:p>
                    <a:p>
                      <a:pPr indent="-8255" algn="ctr">
                        <a:spcAft>
                          <a:spcPts val="0"/>
                        </a:spcAft>
                      </a:pPr>
                      <a:r>
                        <a:rPr lang="zh-CN" sz="1800" b="1" kern="100">
                          <a:solidFill>
                            <a:srgbClr val="FF0000"/>
                          </a:solidFill>
                          <a:latin typeface="Times New Roman"/>
                          <a:ea typeface="宋体"/>
                        </a:rPr>
                        <a:t>？</a:t>
                      </a:r>
                      <a:endParaRPr lang="zh-CN" sz="1800" b="1" kern="100">
                        <a:latin typeface="Times New Roman"/>
                        <a:ea typeface="宋体"/>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280">
                <a:tc vMerge="1">
                  <a:txBody>
                    <a:bodyPr/>
                    <a:lstStyle/>
                    <a:p>
                      <a:endParaRPr lang="zh-CN" altLang="en-US"/>
                    </a:p>
                  </a:txBody>
                  <a:tcPr/>
                </a:tc>
                <a:tc>
                  <a:txBody>
                    <a:bodyPr/>
                    <a:lstStyle/>
                    <a:p>
                      <a:pPr indent="-8255" algn="l">
                        <a:spcAft>
                          <a:spcPts val="0"/>
                        </a:spcAft>
                      </a:pPr>
                      <a:r>
                        <a:rPr lang="en-US" sz="1800" b="1" kern="0">
                          <a:solidFill>
                            <a:srgbClr val="000000"/>
                          </a:solidFill>
                          <a:latin typeface="仿宋"/>
                          <a:ea typeface="宋体"/>
                          <a:cs typeface="Arial"/>
                        </a:rPr>
                        <a:t>2.2</a:t>
                      </a:r>
                      <a:r>
                        <a:rPr lang="zh-CN" sz="1800" b="1" kern="0">
                          <a:solidFill>
                            <a:srgbClr val="000000"/>
                          </a:solidFill>
                          <a:latin typeface="Times New Roman"/>
                          <a:ea typeface="仿宋"/>
                          <a:cs typeface="Arial"/>
                        </a:rPr>
                        <a:t>教育教学水平</a:t>
                      </a:r>
                      <a:endParaRPr lang="zh-CN" sz="1800" b="1" kern="100">
                        <a:latin typeface="Times New Roman"/>
                        <a:ea typeface="宋体"/>
                      </a:endParaRPr>
                    </a:p>
                  </a:txBody>
                  <a:tcPr marL="68154" marR="6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255" algn="just">
                        <a:spcAft>
                          <a:spcPts val="0"/>
                        </a:spcAft>
                      </a:pPr>
                      <a:r>
                        <a:rPr lang="zh-CN" sz="1800" b="1" kern="0">
                          <a:solidFill>
                            <a:srgbClr val="000000"/>
                          </a:solidFill>
                          <a:latin typeface="Times New Roman"/>
                          <a:ea typeface="仿宋"/>
                          <a:cs typeface="Arial"/>
                        </a:rPr>
                        <a:t>教师发展中心</a:t>
                      </a:r>
                      <a:endParaRPr lang="zh-CN" sz="1800" b="1" kern="100">
                        <a:latin typeface="Times New Roman"/>
                        <a:ea typeface="宋体"/>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142011">
                <a:tc vMerge="1">
                  <a:txBody>
                    <a:bodyPr/>
                    <a:lstStyle/>
                    <a:p>
                      <a:endParaRPr lang="zh-CN" altLang="en-US"/>
                    </a:p>
                  </a:txBody>
                  <a:tcPr/>
                </a:tc>
                <a:tc>
                  <a:txBody>
                    <a:bodyPr/>
                    <a:lstStyle/>
                    <a:p>
                      <a:pPr indent="-8255" algn="l">
                        <a:spcAft>
                          <a:spcPts val="0"/>
                        </a:spcAft>
                      </a:pPr>
                      <a:r>
                        <a:rPr lang="en-US" sz="1800" b="1" kern="0">
                          <a:solidFill>
                            <a:srgbClr val="000000"/>
                          </a:solidFill>
                          <a:latin typeface="仿宋"/>
                          <a:ea typeface="宋体"/>
                          <a:cs typeface="Arial"/>
                        </a:rPr>
                        <a:t>2.3</a:t>
                      </a:r>
                      <a:r>
                        <a:rPr lang="zh-CN" sz="1800" b="1" kern="0">
                          <a:solidFill>
                            <a:srgbClr val="000000"/>
                          </a:solidFill>
                          <a:latin typeface="Times New Roman"/>
                          <a:ea typeface="仿宋"/>
                          <a:cs typeface="Arial"/>
                        </a:rPr>
                        <a:t>教师教学投入</a:t>
                      </a:r>
                      <a:endParaRPr lang="zh-CN" sz="1800" b="1" kern="100">
                        <a:latin typeface="Times New Roman"/>
                        <a:ea typeface="宋体"/>
                      </a:endParaRPr>
                    </a:p>
                  </a:txBody>
                  <a:tcPr marL="68154" marR="6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255" algn="just">
                        <a:spcAft>
                          <a:spcPts val="0"/>
                        </a:spcAft>
                      </a:pPr>
                      <a:r>
                        <a:rPr lang="zh-CN" sz="1800" b="1" kern="0">
                          <a:solidFill>
                            <a:srgbClr val="000000"/>
                          </a:solidFill>
                          <a:latin typeface="Times New Roman"/>
                          <a:ea typeface="仿宋"/>
                          <a:cs typeface="Arial"/>
                        </a:rPr>
                        <a:t>人事处</a:t>
                      </a:r>
                      <a:endParaRPr lang="zh-CN" sz="1800" b="1" kern="100">
                        <a:latin typeface="Times New Roman"/>
                        <a:ea typeface="宋体"/>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142011">
                <a:tc vMerge="1">
                  <a:txBody>
                    <a:bodyPr/>
                    <a:lstStyle/>
                    <a:p>
                      <a:endParaRPr lang="zh-CN" altLang="en-US"/>
                    </a:p>
                  </a:txBody>
                  <a:tcPr/>
                </a:tc>
                <a:tc>
                  <a:txBody>
                    <a:bodyPr/>
                    <a:lstStyle/>
                    <a:p>
                      <a:pPr indent="-8255" algn="l">
                        <a:spcAft>
                          <a:spcPts val="0"/>
                        </a:spcAft>
                      </a:pPr>
                      <a:r>
                        <a:rPr lang="en-US" sz="1800" b="1" kern="0">
                          <a:solidFill>
                            <a:srgbClr val="000000"/>
                          </a:solidFill>
                          <a:latin typeface="仿宋"/>
                          <a:ea typeface="宋体"/>
                          <a:cs typeface="Arial"/>
                        </a:rPr>
                        <a:t>2.4</a:t>
                      </a:r>
                      <a:r>
                        <a:rPr lang="zh-CN" sz="1800" b="1" kern="0">
                          <a:solidFill>
                            <a:srgbClr val="000000"/>
                          </a:solidFill>
                          <a:latin typeface="Times New Roman"/>
                          <a:ea typeface="仿宋"/>
                          <a:cs typeface="Arial"/>
                        </a:rPr>
                        <a:t>教师发展与服务</a:t>
                      </a:r>
                      <a:endParaRPr lang="zh-CN" sz="1800" b="1" kern="100">
                        <a:latin typeface="Times New Roman"/>
                        <a:ea typeface="宋体"/>
                      </a:endParaRPr>
                    </a:p>
                  </a:txBody>
                  <a:tcPr marL="68154" marR="6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255" algn="just">
                        <a:spcAft>
                          <a:spcPts val="0"/>
                        </a:spcAft>
                      </a:pPr>
                      <a:r>
                        <a:rPr lang="zh-CN" sz="1800" b="1" kern="0">
                          <a:solidFill>
                            <a:srgbClr val="000000"/>
                          </a:solidFill>
                          <a:latin typeface="Times New Roman"/>
                          <a:ea typeface="仿宋"/>
                          <a:cs typeface="Arial"/>
                        </a:rPr>
                        <a:t>教师发展中心</a:t>
                      </a:r>
                      <a:endParaRPr lang="zh-CN" sz="1800" b="1" kern="100">
                        <a:latin typeface="Times New Roman"/>
                        <a:ea typeface="宋体"/>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127810">
                <a:tc rowSpan="5">
                  <a:txBody>
                    <a:bodyPr/>
                    <a:lstStyle/>
                    <a:p>
                      <a:pPr indent="-8255" algn="ctr">
                        <a:lnSpc>
                          <a:spcPct val="90000"/>
                        </a:lnSpc>
                        <a:spcAft>
                          <a:spcPts val="0"/>
                        </a:spcAft>
                      </a:pPr>
                      <a:r>
                        <a:rPr lang="en-US" sz="1800" b="1" kern="0" dirty="0">
                          <a:solidFill>
                            <a:srgbClr val="000000"/>
                          </a:solidFill>
                          <a:latin typeface="仿宋"/>
                          <a:ea typeface="宋体"/>
                          <a:cs typeface="Arial"/>
                        </a:rPr>
                        <a:t>3.</a:t>
                      </a:r>
                      <a:r>
                        <a:rPr lang="zh-CN" sz="1800" b="1" kern="0" dirty="0">
                          <a:solidFill>
                            <a:srgbClr val="000000"/>
                          </a:solidFill>
                          <a:latin typeface="Times New Roman"/>
                          <a:ea typeface="仿宋"/>
                          <a:cs typeface="Arial"/>
                        </a:rPr>
                        <a:t>教学</a:t>
                      </a:r>
                      <a:endParaRPr lang="zh-CN" sz="1800" b="1" kern="100" dirty="0">
                        <a:latin typeface="Times New Roman"/>
                        <a:ea typeface="宋体"/>
                      </a:endParaRPr>
                    </a:p>
                    <a:p>
                      <a:pPr indent="-8255" algn="ctr">
                        <a:lnSpc>
                          <a:spcPct val="90000"/>
                        </a:lnSpc>
                        <a:spcAft>
                          <a:spcPts val="0"/>
                        </a:spcAft>
                      </a:pPr>
                      <a:r>
                        <a:rPr lang="zh-CN" sz="1800" b="1" kern="0" dirty="0">
                          <a:solidFill>
                            <a:srgbClr val="000000"/>
                          </a:solidFill>
                          <a:latin typeface="Times New Roman"/>
                          <a:ea typeface="仿宋"/>
                          <a:cs typeface="Arial"/>
                        </a:rPr>
                        <a:t>资源</a:t>
                      </a:r>
                      <a:endParaRPr lang="zh-CN" sz="1800" b="1" kern="100" dirty="0">
                        <a:latin typeface="Times New Roman"/>
                        <a:ea typeface="宋体"/>
                      </a:endParaRPr>
                    </a:p>
                    <a:p>
                      <a:pPr indent="-8255" algn="ctr">
                        <a:lnSpc>
                          <a:spcPct val="90000"/>
                        </a:lnSpc>
                        <a:spcAft>
                          <a:spcPts val="0"/>
                        </a:spcAft>
                      </a:pPr>
                      <a:r>
                        <a:rPr lang="en-US" sz="1800" b="1" kern="100" dirty="0">
                          <a:latin typeface="仿宋"/>
                          <a:ea typeface="宋体"/>
                        </a:rPr>
                        <a:t>(</a:t>
                      </a:r>
                      <a:r>
                        <a:rPr lang="zh-CN" sz="1800" b="1" kern="100" dirty="0">
                          <a:latin typeface="Times New Roman"/>
                          <a:ea typeface="仿宋"/>
                        </a:rPr>
                        <a:t>主线二</a:t>
                      </a:r>
                      <a:r>
                        <a:rPr lang="en-US" sz="1800" b="1" kern="100" dirty="0">
                          <a:latin typeface="Times New Roman"/>
                          <a:ea typeface="仿宋"/>
                        </a:rPr>
                        <a:t>)</a:t>
                      </a:r>
                      <a:endParaRPr lang="zh-CN" sz="1800" b="1" kern="100" dirty="0">
                        <a:latin typeface="Times New Roman"/>
                        <a:ea typeface="宋体"/>
                      </a:endParaRPr>
                    </a:p>
                  </a:txBody>
                  <a:tcPr marL="68154" marR="6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255" algn="l">
                        <a:lnSpc>
                          <a:spcPct val="90000"/>
                        </a:lnSpc>
                        <a:spcAft>
                          <a:spcPts val="0"/>
                        </a:spcAft>
                      </a:pPr>
                      <a:r>
                        <a:rPr lang="en-US" sz="1800" b="1" kern="0">
                          <a:solidFill>
                            <a:srgbClr val="000000"/>
                          </a:solidFill>
                          <a:latin typeface="仿宋"/>
                          <a:ea typeface="宋体"/>
                          <a:cs typeface="Arial"/>
                        </a:rPr>
                        <a:t>3.1</a:t>
                      </a:r>
                      <a:r>
                        <a:rPr lang="zh-CN" sz="1800" b="1" kern="0">
                          <a:solidFill>
                            <a:srgbClr val="000000"/>
                          </a:solidFill>
                          <a:latin typeface="Times New Roman"/>
                          <a:ea typeface="仿宋"/>
                          <a:cs typeface="Arial"/>
                        </a:rPr>
                        <a:t>教学经费</a:t>
                      </a:r>
                      <a:endParaRPr lang="zh-CN" sz="1800" b="1" kern="100">
                        <a:latin typeface="Times New Roman"/>
                        <a:ea typeface="宋体"/>
                      </a:endParaRPr>
                    </a:p>
                  </a:txBody>
                  <a:tcPr marL="68154" marR="6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255" algn="just">
                        <a:lnSpc>
                          <a:spcPct val="90000"/>
                        </a:lnSpc>
                        <a:spcAft>
                          <a:spcPts val="0"/>
                        </a:spcAft>
                      </a:pPr>
                      <a:r>
                        <a:rPr lang="zh-CN" sz="1800" b="1" kern="0">
                          <a:solidFill>
                            <a:srgbClr val="000000"/>
                          </a:solidFill>
                          <a:latin typeface="Times New Roman"/>
                          <a:ea typeface="仿宋"/>
                          <a:cs typeface="Arial"/>
                        </a:rPr>
                        <a:t>财务处</a:t>
                      </a:r>
                      <a:endParaRPr lang="zh-CN" sz="1800" b="1" kern="100">
                        <a:latin typeface="Times New Roman"/>
                        <a:ea typeface="宋体"/>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indent="-8255" algn="ctr">
                        <a:lnSpc>
                          <a:spcPct val="90000"/>
                        </a:lnSpc>
                        <a:spcAft>
                          <a:spcPts val="0"/>
                        </a:spcAft>
                      </a:pPr>
                      <a:endParaRPr lang="zh-CN" sz="1800" b="1" kern="100">
                        <a:latin typeface="Times New Roman"/>
                        <a:ea typeface="宋体"/>
                      </a:endParaRPr>
                    </a:p>
                    <a:p>
                      <a:pPr indent="-8255" algn="ctr">
                        <a:spcAft>
                          <a:spcPts val="0"/>
                        </a:spcAft>
                      </a:pPr>
                      <a:r>
                        <a:rPr lang="zh-CN" sz="1800" b="1" kern="0">
                          <a:solidFill>
                            <a:srgbClr val="000000"/>
                          </a:solidFill>
                          <a:latin typeface="Times New Roman"/>
                          <a:ea typeface="仿宋"/>
                          <a:cs typeface="Arial"/>
                        </a:rPr>
                        <a:t>教务处</a:t>
                      </a:r>
                      <a:endParaRPr lang="zh-CN" sz="1800" b="1" kern="100">
                        <a:latin typeface="Times New Roman"/>
                        <a:ea typeface="宋体"/>
                      </a:endParaRPr>
                    </a:p>
                    <a:p>
                      <a:pPr indent="-8255" algn="ctr">
                        <a:lnSpc>
                          <a:spcPct val="90000"/>
                        </a:lnSpc>
                        <a:spcAft>
                          <a:spcPts val="0"/>
                        </a:spcAft>
                      </a:pPr>
                      <a:r>
                        <a:rPr lang="zh-CN" sz="1800" b="1" kern="100">
                          <a:solidFill>
                            <a:srgbClr val="FF0000"/>
                          </a:solidFill>
                          <a:latin typeface="Times New Roman"/>
                          <a:ea typeface="宋体"/>
                        </a:rPr>
                        <a:t>？</a:t>
                      </a:r>
                      <a:endParaRPr lang="zh-CN" sz="1800" b="1" kern="100">
                        <a:latin typeface="Times New Roman"/>
                        <a:ea typeface="宋体"/>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429">
                <a:tc vMerge="1">
                  <a:txBody>
                    <a:bodyPr/>
                    <a:lstStyle/>
                    <a:p>
                      <a:endParaRPr lang="zh-CN" altLang="en-US"/>
                    </a:p>
                  </a:txBody>
                  <a:tcPr/>
                </a:tc>
                <a:tc>
                  <a:txBody>
                    <a:bodyPr/>
                    <a:lstStyle/>
                    <a:p>
                      <a:pPr indent="-8255" algn="l">
                        <a:lnSpc>
                          <a:spcPct val="90000"/>
                        </a:lnSpc>
                        <a:spcAft>
                          <a:spcPts val="0"/>
                        </a:spcAft>
                      </a:pPr>
                      <a:r>
                        <a:rPr lang="en-US" sz="1800" b="1" kern="0">
                          <a:solidFill>
                            <a:srgbClr val="000000"/>
                          </a:solidFill>
                          <a:latin typeface="仿宋"/>
                          <a:ea typeface="宋体"/>
                          <a:cs typeface="Arial"/>
                        </a:rPr>
                        <a:t>3.2</a:t>
                      </a:r>
                      <a:r>
                        <a:rPr lang="zh-CN" sz="1800" b="1" kern="0">
                          <a:solidFill>
                            <a:srgbClr val="000000"/>
                          </a:solidFill>
                          <a:latin typeface="Times New Roman"/>
                          <a:ea typeface="仿宋"/>
                          <a:cs typeface="Arial"/>
                        </a:rPr>
                        <a:t>教学设施</a:t>
                      </a:r>
                      <a:endParaRPr lang="zh-CN" sz="1800" b="1" kern="100">
                        <a:latin typeface="Times New Roman"/>
                        <a:ea typeface="宋体"/>
                      </a:endParaRPr>
                    </a:p>
                  </a:txBody>
                  <a:tcPr marL="68154" marR="6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255" algn="just">
                        <a:lnSpc>
                          <a:spcPct val="90000"/>
                        </a:lnSpc>
                        <a:spcAft>
                          <a:spcPts val="0"/>
                        </a:spcAft>
                      </a:pPr>
                      <a:r>
                        <a:rPr lang="zh-CN" sz="1800" b="1" kern="0">
                          <a:solidFill>
                            <a:srgbClr val="000000"/>
                          </a:solidFill>
                          <a:latin typeface="Times New Roman"/>
                          <a:ea typeface="仿宋"/>
                          <a:cs typeface="Arial"/>
                        </a:rPr>
                        <a:t>实验室设备处</a:t>
                      </a:r>
                      <a:r>
                        <a:rPr lang="en-US" sz="1800" b="1" kern="0">
                          <a:solidFill>
                            <a:srgbClr val="000000"/>
                          </a:solidFill>
                          <a:latin typeface="Times New Roman"/>
                          <a:ea typeface="仿宋"/>
                          <a:cs typeface="Arial"/>
                        </a:rPr>
                        <a:t>/</a:t>
                      </a:r>
                      <a:r>
                        <a:rPr lang="zh-CN" sz="1800" b="1" kern="0">
                          <a:solidFill>
                            <a:srgbClr val="000000"/>
                          </a:solidFill>
                          <a:latin typeface="Times New Roman"/>
                          <a:ea typeface="仿宋"/>
                          <a:cs typeface="Arial"/>
                        </a:rPr>
                        <a:t>房产处、</a:t>
                      </a:r>
                      <a:r>
                        <a:rPr lang="zh-CN" sz="1800" b="1" kern="100">
                          <a:solidFill>
                            <a:srgbClr val="000000"/>
                          </a:solidFill>
                          <a:latin typeface="Times New Roman"/>
                          <a:ea typeface="仿宋"/>
                        </a:rPr>
                        <a:t>图书馆、信息办、体育部、各学院</a:t>
                      </a:r>
                      <a:endParaRPr lang="zh-CN" sz="1800" b="1" kern="100">
                        <a:latin typeface="Times New Roman"/>
                        <a:ea typeface="宋体"/>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127810">
                <a:tc vMerge="1">
                  <a:txBody>
                    <a:bodyPr/>
                    <a:lstStyle/>
                    <a:p>
                      <a:endParaRPr lang="zh-CN" altLang="en-US"/>
                    </a:p>
                  </a:txBody>
                  <a:tcPr/>
                </a:tc>
                <a:tc>
                  <a:txBody>
                    <a:bodyPr/>
                    <a:lstStyle/>
                    <a:p>
                      <a:pPr indent="-8255" algn="l">
                        <a:lnSpc>
                          <a:spcPct val="90000"/>
                        </a:lnSpc>
                        <a:spcAft>
                          <a:spcPts val="0"/>
                        </a:spcAft>
                      </a:pPr>
                      <a:r>
                        <a:rPr lang="en-US" sz="1800" b="1" kern="0">
                          <a:solidFill>
                            <a:srgbClr val="000000"/>
                          </a:solidFill>
                          <a:latin typeface="仿宋"/>
                          <a:ea typeface="宋体"/>
                          <a:cs typeface="Arial"/>
                        </a:rPr>
                        <a:t>3.3</a:t>
                      </a:r>
                      <a:r>
                        <a:rPr lang="zh-CN" sz="1800" b="1" kern="0">
                          <a:solidFill>
                            <a:srgbClr val="000000"/>
                          </a:solidFill>
                          <a:latin typeface="Times New Roman"/>
                          <a:ea typeface="仿宋"/>
                          <a:cs typeface="Arial"/>
                        </a:rPr>
                        <a:t>专业设置与培养方案</a:t>
                      </a:r>
                      <a:endParaRPr lang="zh-CN" sz="1800" b="1" kern="100">
                        <a:latin typeface="Times New Roman"/>
                        <a:ea typeface="宋体"/>
                      </a:endParaRPr>
                    </a:p>
                  </a:txBody>
                  <a:tcPr marL="68154" marR="6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255" algn="just">
                        <a:lnSpc>
                          <a:spcPct val="90000"/>
                        </a:lnSpc>
                        <a:spcAft>
                          <a:spcPts val="0"/>
                        </a:spcAft>
                      </a:pPr>
                      <a:r>
                        <a:rPr lang="zh-CN" sz="1800" b="1" kern="0">
                          <a:solidFill>
                            <a:srgbClr val="000000"/>
                          </a:solidFill>
                          <a:latin typeface="Times New Roman"/>
                          <a:ea typeface="仿宋"/>
                          <a:cs typeface="Arial"/>
                        </a:rPr>
                        <a:t>教务处</a:t>
                      </a:r>
                      <a:r>
                        <a:rPr lang="en-US" sz="1800" b="1" kern="100">
                          <a:solidFill>
                            <a:srgbClr val="000000"/>
                          </a:solidFill>
                          <a:latin typeface="仿宋"/>
                          <a:ea typeface="宋体"/>
                        </a:rPr>
                        <a:t>/</a:t>
                      </a:r>
                      <a:r>
                        <a:rPr lang="zh-CN" sz="1800" b="1" kern="100">
                          <a:solidFill>
                            <a:srgbClr val="000000"/>
                          </a:solidFill>
                          <a:latin typeface="Times New Roman"/>
                          <a:ea typeface="仿宋"/>
                        </a:rPr>
                        <a:t>各学院</a:t>
                      </a:r>
                      <a:endParaRPr lang="zh-CN" sz="1800" b="1" kern="100">
                        <a:latin typeface="Times New Roman"/>
                        <a:ea typeface="宋体"/>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134758">
                <a:tc vMerge="1">
                  <a:txBody>
                    <a:bodyPr/>
                    <a:lstStyle/>
                    <a:p>
                      <a:endParaRPr lang="zh-CN" altLang="en-US"/>
                    </a:p>
                  </a:txBody>
                  <a:tcPr/>
                </a:tc>
                <a:tc>
                  <a:txBody>
                    <a:bodyPr/>
                    <a:lstStyle/>
                    <a:p>
                      <a:pPr algn="l">
                        <a:lnSpc>
                          <a:spcPct val="90000"/>
                        </a:lnSpc>
                        <a:spcAft>
                          <a:spcPts val="0"/>
                        </a:spcAft>
                      </a:pPr>
                      <a:r>
                        <a:rPr lang="en-US" sz="1800" b="1" kern="0">
                          <a:solidFill>
                            <a:srgbClr val="000000"/>
                          </a:solidFill>
                          <a:latin typeface="仿宋"/>
                          <a:ea typeface="宋体"/>
                          <a:cs typeface="Arial"/>
                        </a:rPr>
                        <a:t>3.4</a:t>
                      </a:r>
                      <a:r>
                        <a:rPr lang="zh-CN" sz="1800" b="1" kern="0">
                          <a:solidFill>
                            <a:srgbClr val="000000"/>
                          </a:solidFill>
                          <a:latin typeface="Times New Roman"/>
                          <a:ea typeface="仿宋"/>
                          <a:cs typeface="Arial"/>
                        </a:rPr>
                        <a:t>课程资源</a:t>
                      </a:r>
                      <a:endParaRPr lang="zh-CN" sz="1800" b="1" kern="100">
                        <a:latin typeface="Times New Roman"/>
                        <a:ea typeface="宋体"/>
                      </a:endParaRPr>
                    </a:p>
                  </a:txBody>
                  <a:tcPr marL="68154" marR="6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255" algn="just">
                        <a:lnSpc>
                          <a:spcPct val="90000"/>
                        </a:lnSpc>
                        <a:spcAft>
                          <a:spcPts val="0"/>
                        </a:spcAft>
                      </a:pPr>
                      <a:r>
                        <a:rPr lang="zh-CN" sz="1800" b="1" kern="0">
                          <a:solidFill>
                            <a:srgbClr val="000000"/>
                          </a:solidFill>
                          <a:latin typeface="Times New Roman"/>
                          <a:ea typeface="仿宋"/>
                          <a:cs typeface="Arial"/>
                        </a:rPr>
                        <a:t>教务处</a:t>
                      </a:r>
                      <a:endParaRPr lang="zh-CN" sz="1800" b="1" kern="100">
                        <a:latin typeface="Times New Roman"/>
                        <a:ea typeface="宋体"/>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127810">
                <a:tc vMerge="1">
                  <a:txBody>
                    <a:bodyPr/>
                    <a:lstStyle/>
                    <a:p>
                      <a:endParaRPr lang="zh-CN" altLang="en-US"/>
                    </a:p>
                  </a:txBody>
                  <a:tcPr/>
                </a:tc>
                <a:tc>
                  <a:txBody>
                    <a:bodyPr/>
                    <a:lstStyle/>
                    <a:p>
                      <a:pPr algn="l">
                        <a:lnSpc>
                          <a:spcPct val="90000"/>
                        </a:lnSpc>
                        <a:spcAft>
                          <a:spcPts val="0"/>
                        </a:spcAft>
                      </a:pPr>
                      <a:r>
                        <a:rPr lang="en-US" sz="1800" b="1" kern="100">
                          <a:solidFill>
                            <a:srgbClr val="000000"/>
                          </a:solidFill>
                          <a:latin typeface="仿宋"/>
                          <a:ea typeface="宋体"/>
                          <a:cs typeface="Arial"/>
                        </a:rPr>
                        <a:t>3.5</a:t>
                      </a:r>
                      <a:r>
                        <a:rPr lang="zh-CN" sz="1800" b="1" kern="100">
                          <a:solidFill>
                            <a:srgbClr val="000000"/>
                          </a:solidFill>
                          <a:latin typeface="Times New Roman"/>
                          <a:ea typeface="仿宋"/>
                          <a:cs typeface="Arial"/>
                        </a:rPr>
                        <a:t>社会资源</a:t>
                      </a:r>
                      <a:endParaRPr lang="zh-CN" sz="1800" b="1" kern="100">
                        <a:latin typeface="Times New Roman"/>
                        <a:ea typeface="宋体"/>
                      </a:endParaRPr>
                    </a:p>
                  </a:txBody>
                  <a:tcPr marL="68154" marR="6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90000"/>
                        </a:lnSpc>
                        <a:spcAft>
                          <a:spcPts val="0"/>
                        </a:spcAft>
                      </a:pPr>
                      <a:r>
                        <a:rPr lang="en-US" sz="1800" b="1" u="none" strike="noStrike" kern="100" dirty="0" err="1">
                          <a:solidFill>
                            <a:srgbClr val="000000"/>
                          </a:solidFill>
                          <a:latin typeface="仿宋"/>
                          <a:ea typeface="宋体"/>
                          <a:hlinkClick r:id="rId2"/>
                        </a:rPr>
                        <a:t>发展办</a:t>
                      </a:r>
                      <a:r>
                        <a:rPr lang="en-US" sz="1800" b="1" kern="100" dirty="0">
                          <a:solidFill>
                            <a:srgbClr val="000000"/>
                          </a:solidFill>
                          <a:latin typeface="仿宋"/>
                          <a:ea typeface="宋体"/>
                        </a:rPr>
                        <a:t>/</a:t>
                      </a:r>
                      <a:r>
                        <a:rPr lang="zh-CN" sz="1800" b="1" kern="100" dirty="0">
                          <a:solidFill>
                            <a:srgbClr val="000000"/>
                          </a:solidFill>
                          <a:latin typeface="Times New Roman"/>
                          <a:ea typeface="仿宋"/>
                        </a:rPr>
                        <a:t>各学院</a:t>
                      </a:r>
                      <a:endParaRPr lang="zh-CN" sz="1800" b="1" kern="100" dirty="0">
                        <a:latin typeface="Times New Roman"/>
                        <a:ea typeface="宋体"/>
                      </a:endParaRPr>
                    </a:p>
                  </a:txBody>
                  <a:tcPr marL="68154" marR="68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bl>
          </a:graphicData>
        </a:graphic>
      </p:graphicFrame>
      <p:sp>
        <p:nvSpPr>
          <p:cNvPr id="6145" name="Rectangle 1"/>
          <p:cNvSpPr>
            <a:spLocks noChangeArrowheads="1"/>
          </p:cNvSpPr>
          <p:nvPr/>
        </p:nvSpPr>
        <p:spPr bwMode="auto">
          <a:xfrm>
            <a:off x="1187624" y="980728"/>
            <a:ext cx="648072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2000" b="1" i="0" u="none" strike="noStrike" cap="none" normalizeH="0" baseline="0" dirty="0" smtClean="0">
                <a:ln>
                  <a:noFill/>
                </a:ln>
                <a:solidFill>
                  <a:srgbClr val="000000"/>
                </a:solidFill>
                <a:effectLst/>
                <a:latin typeface="黑体" pitchFamily="49" charset="-122"/>
                <a:ea typeface="黑体" pitchFamily="49" charset="-122"/>
                <a:cs typeface="Times New Roman" pitchFamily="18" charset="0"/>
              </a:rPr>
              <a:t>本科教学工作审核评估</a:t>
            </a:r>
            <a:endParaRPr kumimoji="0" lang="zh-CN" sz="20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sz="2000" b="1" i="0" u="none" strike="noStrike" cap="none" normalizeH="0" baseline="0" dirty="0" smtClean="0">
                <a:ln>
                  <a:noFill/>
                </a:ln>
                <a:solidFill>
                  <a:srgbClr val="000000"/>
                </a:solidFill>
                <a:effectLst/>
                <a:latin typeface="黑体" pitchFamily="49" charset="-122"/>
                <a:ea typeface="黑体" pitchFamily="49" charset="-122"/>
                <a:cs typeface="Times New Roman" pitchFamily="18" charset="0"/>
              </a:rPr>
              <a:t>自评报告 任务分解表</a:t>
            </a:r>
            <a:endParaRPr kumimoji="0" lang="zh-CN" sz="20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sz="20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学校“自评报告”编写总统筹：</a:t>
            </a:r>
            <a:r>
              <a:rPr kumimoji="0" lang="zh-CN" sz="2000" b="1" i="0" u="none" strike="noStrike" cap="none" normalizeH="0" baseline="0" dirty="0" smtClean="0">
                <a:ln>
                  <a:noFill/>
                </a:ln>
                <a:solidFill>
                  <a:srgbClr val="FF0000"/>
                </a:solidFill>
                <a:effectLst/>
                <a:latin typeface="Times New Roman" pitchFamily="18" charset="0"/>
                <a:ea typeface="宋体" pitchFamily="2" charset="-122"/>
                <a:cs typeface="Arial" pitchFamily="34" charset="0"/>
              </a:rPr>
              <a:t>战略办</a:t>
            </a:r>
            <a:endParaRPr kumimoji="0" lang="zh-CN" sz="20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539552" y="579457"/>
            <a:ext cx="4873450" cy="523220"/>
          </a:xfrm>
          <a:prstGeom prst="rect">
            <a:avLst/>
          </a:prstGeom>
          <a:solidFill>
            <a:srgbClr val="FFFF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审核评估工作环节和时间节点</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aphicFrame>
        <p:nvGraphicFramePr>
          <p:cNvPr id="5" name="表格 4"/>
          <p:cNvGraphicFramePr>
            <a:graphicFrameLocks noGrp="1"/>
          </p:cNvGraphicFramePr>
          <p:nvPr/>
        </p:nvGraphicFramePr>
        <p:xfrm>
          <a:off x="179512" y="1196752"/>
          <a:ext cx="8784979" cy="5181600"/>
        </p:xfrm>
        <a:graphic>
          <a:graphicData uri="http://schemas.openxmlformats.org/drawingml/2006/table">
            <a:tbl>
              <a:tblPr/>
              <a:tblGrid>
                <a:gridCol w="904306"/>
                <a:gridCol w="463263"/>
                <a:gridCol w="462607"/>
                <a:gridCol w="374400"/>
                <a:gridCol w="374400"/>
                <a:gridCol w="463263"/>
                <a:gridCol w="463263"/>
                <a:gridCol w="374400"/>
                <a:gridCol w="458686"/>
                <a:gridCol w="471102"/>
                <a:gridCol w="463263"/>
                <a:gridCol w="455419"/>
                <a:gridCol w="368519"/>
                <a:gridCol w="462607"/>
                <a:gridCol w="600223"/>
                <a:gridCol w="328911"/>
                <a:gridCol w="369826"/>
                <a:gridCol w="463914"/>
                <a:gridCol w="462607"/>
              </a:tblGrid>
              <a:tr h="130629">
                <a:tc>
                  <a:txBody>
                    <a:bodyPr/>
                    <a:lstStyle/>
                    <a:p>
                      <a:pPr algn="just">
                        <a:spcBef>
                          <a:spcPts val="600"/>
                        </a:spcBef>
                        <a:spcAft>
                          <a:spcPts val="600"/>
                        </a:spcAft>
                      </a:pPr>
                      <a:endParaRPr lang="en-US" sz="1600" b="1" kern="100" dirty="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Bef>
                          <a:spcPts val="600"/>
                        </a:spcBef>
                        <a:spcAft>
                          <a:spcPts val="600"/>
                        </a:spcAft>
                      </a:pPr>
                      <a:r>
                        <a:rPr lang="en-US" sz="1600" b="1" kern="100">
                          <a:solidFill>
                            <a:srgbClr val="000000"/>
                          </a:solidFill>
                          <a:latin typeface="黑体"/>
                          <a:ea typeface="宋体"/>
                          <a:cs typeface="黑体"/>
                        </a:rPr>
                        <a:t>8</a:t>
                      </a:r>
                      <a:r>
                        <a:rPr lang="zh-CN" sz="1600" b="1" kern="100">
                          <a:solidFill>
                            <a:srgbClr val="000000"/>
                          </a:solidFill>
                          <a:latin typeface="黑体"/>
                          <a:ea typeface="宋体"/>
                          <a:cs typeface="黑体"/>
                        </a:rPr>
                        <a:t>月</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4">
                  <a:txBody>
                    <a:bodyPr/>
                    <a:lstStyle/>
                    <a:p>
                      <a:pPr algn="ctr">
                        <a:spcBef>
                          <a:spcPts val="600"/>
                        </a:spcBef>
                        <a:spcAft>
                          <a:spcPts val="600"/>
                        </a:spcAft>
                      </a:pPr>
                      <a:r>
                        <a:rPr lang="en-US" sz="1600" b="1" kern="100">
                          <a:solidFill>
                            <a:srgbClr val="000000"/>
                          </a:solidFill>
                          <a:latin typeface="黑体"/>
                          <a:ea typeface="宋体"/>
                          <a:cs typeface="黑体"/>
                        </a:rPr>
                        <a:t>9</a:t>
                      </a:r>
                      <a:r>
                        <a:rPr lang="zh-CN" sz="1600" b="1" kern="100">
                          <a:solidFill>
                            <a:srgbClr val="000000"/>
                          </a:solidFill>
                          <a:latin typeface="黑体"/>
                          <a:ea typeface="宋体"/>
                          <a:cs typeface="黑体"/>
                        </a:rPr>
                        <a:t>月</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5">
                  <a:txBody>
                    <a:bodyPr/>
                    <a:lstStyle/>
                    <a:p>
                      <a:pPr algn="ctr">
                        <a:spcBef>
                          <a:spcPts val="600"/>
                        </a:spcBef>
                        <a:spcAft>
                          <a:spcPts val="600"/>
                        </a:spcAft>
                      </a:pPr>
                      <a:r>
                        <a:rPr lang="en-US" sz="1600" b="1" kern="100">
                          <a:solidFill>
                            <a:srgbClr val="000000"/>
                          </a:solidFill>
                          <a:latin typeface="黑体"/>
                          <a:ea typeface="宋体"/>
                          <a:cs typeface="黑体"/>
                        </a:rPr>
                        <a:t>10</a:t>
                      </a:r>
                      <a:r>
                        <a:rPr lang="zh-CN" sz="1600" b="1" kern="100">
                          <a:solidFill>
                            <a:srgbClr val="000000"/>
                          </a:solidFill>
                          <a:latin typeface="黑体"/>
                          <a:ea typeface="宋体"/>
                          <a:cs typeface="黑体"/>
                        </a:rPr>
                        <a:t>月</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a:spcBef>
                          <a:spcPts val="600"/>
                        </a:spcBef>
                        <a:spcAft>
                          <a:spcPts val="600"/>
                        </a:spcAft>
                      </a:pPr>
                      <a:r>
                        <a:rPr lang="en-US" sz="1600" b="1" kern="100">
                          <a:solidFill>
                            <a:srgbClr val="000000"/>
                          </a:solidFill>
                          <a:latin typeface="黑体"/>
                          <a:ea typeface="宋体"/>
                          <a:cs typeface="黑体"/>
                        </a:rPr>
                        <a:t>11</a:t>
                      </a:r>
                      <a:r>
                        <a:rPr lang="zh-CN" sz="1600" b="1" kern="100">
                          <a:solidFill>
                            <a:srgbClr val="000000"/>
                          </a:solidFill>
                          <a:latin typeface="黑体"/>
                          <a:ea typeface="宋体"/>
                          <a:cs typeface="黑体"/>
                        </a:rPr>
                        <a:t>月</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p>
                      <a:pPr algn="ctr">
                        <a:spcBef>
                          <a:spcPts val="600"/>
                        </a:spcBef>
                        <a:spcAft>
                          <a:spcPts val="600"/>
                        </a:spcAft>
                      </a:pPr>
                      <a:r>
                        <a:rPr lang="en-US" sz="1600" b="1" kern="100">
                          <a:solidFill>
                            <a:srgbClr val="000000"/>
                          </a:solidFill>
                          <a:latin typeface="黑体"/>
                          <a:ea typeface="宋体"/>
                          <a:cs typeface="黑体"/>
                        </a:rPr>
                        <a:t>12</a:t>
                      </a:r>
                      <a:r>
                        <a:rPr lang="zh-CN" sz="1600" b="1" kern="100">
                          <a:solidFill>
                            <a:srgbClr val="000000"/>
                          </a:solidFill>
                          <a:latin typeface="黑体"/>
                          <a:ea typeface="宋体"/>
                          <a:cs typeface="黑体"/>
                        </a:rPr>
                        <a:t>月</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261257">
                <a:tc>
                  <a:txBody>
                    <a:bodyPr/>
                    <a:lstStyle/>
                    <a:p>
                      <a:pPr algn="just">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1600" b="1" kern="100">
                          <a:solidFill>
                            <a:srgbClr val="000000"/>
                          </a:solidFill>
                          <a:latin typeface="黑体"/>
                          <a:ea typeface="宋体"/>
                          <a:cs typeface="黑体"/>
                        </a:rPr>
                        <a:t>18-22</a:t>
                      </a:r>
                      <a:endParaRPr lang="zh-CN"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1600" b="1" kern="100" dirty="0">
                          <a:solidFill>
                            <a:schemeClr val="bg1"/>
                          </a:solidFill>
                          <a:latin typeface="黑体"/>
                          <a:ea typeface="宋体"/>
                          <a:cs typeface="黑体"/>
                        </a:rPr>
                        <a:t>25-29</a:t>
                      </a:r>
                      <a:endParaRPr lang="zh-CN" sz="1600" b="1" kern="100" dirty="0">
                        <a:solidFill>
                          <a:schemeClr val="bg1"/>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just">
                        <a:spcBef>
                          <a:spcPts val="600"/>
                        </a:spcBef>
                        <a:spcAft>
                          <a:spcPts val="600"/>
                        </a:spcAft>
                      </a:pPr>
                      <a:r>
                        <a:rPr lang="en-US" sz="1600" b="1" kern="100">
                          <a:solidFill>
                            <a:srgbClr val="000000"/>
                          </a:solidFill>
                          <a:latin typeface="黑体"/>
                          <a:ea typeface="宋体"/>
                          <a:cs typeface="黑体"/>
                        </a:rPr>
                        <a:t>1-5</a:t>
                      </a:r>
                      <a:endParaRPr lang="zh-CN"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1600" b="1" kern="100">
                          <a:solidFill>
                            <a:srgbClr val="000000"/>
                          </a:solidFill>
                          <a:latin typeface="黑体"/>
                          <a:ea typeface="宋体"/>
                          <a:cs typeface="黑体"/>
                        </a:rPr>
                        <a:t>8-12</a:t>
                      </a:r>
                      <a:endParaRPr lang="zh-CN"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1600" b="1" kern="100" dirty="0">
                          <a:solidFill>
                            <a:schemeClr val="bg1"/>
                          </a:solidFill>
                          <a:latin typeface="黑体"/>
                          <a:ea typeface="宋体"/>
                          <a:cs typeface="黑体"/>
                        </a:rPr>
                        <a:t>15-19</a:t>
                      </a:r>
                      <a:endParaRPr lang="zh-CN" sz="1600" b="1" kern="100" dirty="0">
                        <a:solidFill>
                          <a:schemeClr val="bg1"/>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Bef>
                          <a:spcPts val="600"/>
                        </a:spcBef>
                        <a:spcAft>
                          <a:spcPts val="600"/>
                        </a:spcAft>
                      </a:pPr>
                      <a:r>
                        <a:rPr lang="en-US" sz="1600" b="1" kern="100">
                          <a:solidFill>
                            <a:srgbClr val="000000"/>
                          </a:solidFill>
                          <a:latin typeface="黑体"/>
                          <a:ea typeface="宋体"/>
                          <a:cs typeface="黑体"/>
                        </a:rPr>
                        <a:t>22-26</a:t>
                      </a:r>
                      <a:endParaRPr lang="zh-CN"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1600" b="1" kern="100">
                          <a:solidFill>
                            <a:srgbClr val="000000"/>
                          </a:solidFill>
                          <a:latin typeface="黑体"/>
                          <a:ea typeface="宋体"/>
                          <a:cs typeface="黑体"/>
                        </a:rPr>
                        <a:t>29-3</a:t>
                      </a:r>
                      <a:endParaRPr lang="zh-CN"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1600" b="1" kern="100" dirty="0">
                          <a:solidFill>
                            <a:srgbClr val="0000FF"/>
                          </a:solidFill>
                          <a:latin typeface="黑体"/>
                          <a:ea typeface="宋体"/>
                          <a:cs typeface="黑体"/>
                        </a:rPr>
                        <a:t>6-10</a:t>
                      </a:r>
                      <a:endParaRPr lang="zh-CN" sz="1600" b="1" kern="100" dirty="0">
                        <a:solidFill>
                          <a:srgbClr val="0000FF"/>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just">
                        <a:spcBef>
                          <a:spcPts val="600"/>
                        </a:spcBef>
                        <a:spcAft>
                          <a:spcPts val="600"/>
                        </a:spcAft>
                      </a:pPr>
                      <a:r>
                        <a:rPr lang="en-US" sz="1600" b="1" kern="100">
                          <a:solidFill>
                            <a:srgbClr val="000000"/>
                          </a:solidFill>
                          <a:latin typeface="黑体"/>
                          <a:ea typeface="宋体"/>
                          <a:cs typeface="黑体"/>
                        </a:rPr>
                        <a:t>13-17</a:t>
                      </a:r>
                      <a:endParaRPr lang="zh-CN"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1600" b="1" kern="100" dirty="0">
                          <a:solidFill>
                            <a:schemeClr val="bg1"/>
                          </a:solidFill>
                          <a:latin typeface="黑体"/>
                          <a:ea typeface="宋体"/>
                          <a:cs typeface="黑体"/>
                        </a:rPr>
                        <a:t>20-24</a:t>
                      </a:r>
                      <a:endParaRPr lang="zh-CN" sz="1600" b="1" kern="100" dirty="0">
                        <a:solidFill>
                          <a:schemeClr val="bg1"/>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just">
                        <a:spcBef>
                          <a:spcPts val="600"/>
                        </a:spcBef>
                        <a:spcAft>
                          <a:spcPts val="600"/>
                        </a:spcAft>
                      </a:pPr>
                      <a:r>
                        <a:rPr lang="en-US" sz="1600" b="1" kern="100" dirty="0">
                          <a:solidFill>
                            <a:srgbClr val="000000"/>
                          </a:solidFill>
                          <a:latin typeface="黑体"/>
                          <a:ea typeface="宋体"/>
                          <a:cs typeface="黑体"/>
                        </a:rPr>
                        <a:t>27-31</a:t>
                      </a:r>
                      <a:endParaRPr lang="zh-CN" sz="1600" b="1" kern="100" dirty="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1600" b="1" kern="100">
                          <a:solidFill>
                            <a:srgbClr val="000000"/>
                          </a:solidFill>
                          <a:latin typeface="黑体"/>
                          <a:ea typeface="宋体"/>
                          <a:cs typeface="黑体"/>
                        </a:rPr>
                        <a:t>3-7</a:t>
                      </a:r>
                      <a:endParaRPr lang="zh-CN"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1600" b="1" kern="100" dirty="0">
                          <a:solidFill>
                            <a:srgbClr val="0000FF"/>
                          </a:solidFill>
                          <a:latin typeface="黑体"/>
                          <a:ea typeface="宋体"/>
                          <a:cs typeface="黑体"/>
                        </a:rPr>
                        <a:t>10-14</a:t>
                      </a:r>
                      <a:endParaRPr lang="zh-CN" sz="1600" b="1" kern="100" dirty="0">
                        <a:solidFill>
                          <a:srgbClr val="0000FF"/>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just">
                        <a:spcBef>
                          <a:spcPts val="600"/>
                        </a:spcBef>
                        <a:spcAft>
                          <a:spcPts val="600"/>
                        </a:spcAft>
                      </a:pPr>
                      <a:r>
                        <a:rPr lang="en-US" sz="1600" b="1" kern="100" dirty="0">
                          <a:solidFill>
                            <a:srgbClr val="000000"/>
                          </a:solidFill>
                          <a:latin typeface="黑体"/>
                          <a:ea typeface="宋体"/>
                          <a:cs typeface="黑体"/>
                        </a:rPr>
                        <a:t>17-21</a:t>
                      </a:r>
                      <a:endParaRPr lang="zh-CN" sz="1600" b="1" kern="100" dirty="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600"/>
                        </a:spcBef>
                        <a:spcAft>
                          <a:spcPts val="600"/>
                        </a:spcAft>
                      </a:pPr>
                      <a:r>
                        <a:rPr lang="en-US" sz="1200" b="1" kern="100" dirty="0">
                          <a:solidFill>
                            <a:srgbClr val="000000"/>
                          </a:solidFill>
                          <a:latin typeface="黑体"/>
                          <a:ea typeface="宋体"/>
                          <a:cs typeface="黑体"/>
                        </a:rPr>
                        <a:t>24-28</a:t>
                      </a:r>
                      <a:endParaRPr lang="zh-CN" sz="1200" b="1" kern="100" dirty="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1600" b="1" kern="100">
                          <a:solidFill>
                            <a:srgbClr val="000000"/>
                          </a:solidFill>
                          <a:latin typeface="黑体"/>
                          <a:ea typeface="宋体"/>
                          <a:cs typeface="黑体"/>
                        </a:rPr>
                        <a:t>1-5</a:t>
                      </a:r>
                      <a:endParaRPr lang="zh-CN"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1600" b="1" kern="100">
                          <a:solidFill>
                            <a:srgbClr val="000000"/>
                          </a:solidFill>
                          <a:latin typeface="黑体"/>
                          <a:ea typeface="宋体"/>
                          <a:cs typeface="黑体"/>
                        </a:rPr>
                        <a:t>8-12</a:t>
                      </a:r>
                      <a:endParaRPr lang="zh-CN"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1600" b="1" kern="100" dirty="0">
                          <a:solidFill>
                            <a:schemeClr val="bg1"/>
                          </a:solidFill>
                          <a:latin typeface="黑体"/>
                          <a:ea typeface="宋体"/>
                          <a:cs typeface="黑体"/>
                        </a:rPr>
                        <a:t>14-19</a:t>
                      </a:r>
                      <a:endParaRPr lang="zh-CN" sz="1600" b="1" kern="100" dirty="0">
                        <a:solidFill>
                          <a:schemeClr val="bg1"/>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r>
              <a:tr h="130629">
                <a:tc rowSpan="2">
                  <a:txBody>
                    <a:bodyPr/>
                    <a:lstStyle/>
                    <a:p>
                      <a:pPr algn="ctr">
                        <a:spcBef>
                          <a:spcPts val="600"/>
                        </a:spcBef>
                        <a:spcAft>
                          <a:spcPts val="600"/>
                        </a:spcAft>
                      </a:pPr>
                      <a:endParaRPr lang="en-US" altLang="zh-CN" sz="1600" b="1" kern="100" dirty="0" smtClean="0">
                        <a:solidFill>
                          <a:srgbClr val="000000"/>
                        </a:solidFill>
                        <a:latin typeface="黑体"/>
                        <a:ea typeface="宋体"/>
                        <a:cs typeface="黑体"/>
                      </a:endParaRPr>
                    </a:p>
                    <a:p>
                      <a:pPr algn="ctr">
                        <a:spcBef>
                          <a:spcPts val="600"/>
                        </a:spcBef>
                        <a:spcAft>
                          <a:spcPts val="600"/>
                        </a:spcAft>
                      </a:pPr>
                      <a:r>
                        <a:rPr lang="zh-CN" sz="1600" b="1" kern="100" dirty="0" smtClean="0">
                          <a:solidFill>
                            <a:srgbClr val="000000"/>
                          </a:solidFill>
                          <a:latin typeface="黑体"/>
                          <a:ea typeface="宋体"/>
                          <a:cs typeface="黑体"/>
                        </a:rPr>
                        <a:t>学校</a:t>
                      </a:r>
                      <a:endParaRPr lang="zh-CN" sz="1600" b="1" kern="100" dirty="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600"/>
                        </a:spcBef>
                        <a:spcAft>
                          <a:spcPts val="600"/>
                        </a:spcAft>
                      </a:pPr>
                      <a:r>
                        <a:rPr lang="zh-CN" sz="1500" b="1" kern="100" dirty="0">
                          <a:solidFill>
                            <a:srgbClr val="000000"/>
                          </a:solidFill>
                          <a:latin typeface="黑体"/>
                          <a:ea typeface="宋体"/>
                          <a:cs typeface="黑体"/>
                        </a:rPr>
                        <a:t>成立班子</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600"/>
                        </a:spcBef>
                        <a:spcAft>
                          <a:spcPts val="600"/>
                        </a:spcAft>
                      </a:pPr>
                      <a:r>
                        <a:rPr lang="zh-CN" sz="1500" b="1" kern="100" dirty="0">
                          <a:solidFill>
                            <a:schemeClr val="bg1"/>
                          </a:solidFill>
                          <a:latin typeface="黑体"/>
                          <a:ea typeface="宋体"/>
                          <a:cs typeface="黑体"/>
                        </a:rPr>
                        <a:t>工作布置</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spcBef>
                          <a:spcPts val="360"/>
                        </a:spcBef>
                        <a:spcAft>
                          <a:spcPts val="36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60"/>
                        </a:spcBef>
                        <a:spcAft>
                          <a:spcPts val="36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Bef>
                          <a:spcPts val="360"/>
                        </a:spcBef>
                        <a:spcAft>
                          <a:spcPts val="360"/>
                        </a:spcAft>
                      </a:pPr>
                      <a:r>
                        <a:rPr lang="zh-CN" sz="1600" b="1" kern="100" dirty="0">
                          <a:solidFill>
                            <a:srgbClr val="000000"/>
                          </a:solidFill>
                          <a:latin typeface="黑体"/>
                          <a:ea typeface="仿宋"/>
                          <a:cs typeface="黑体"/>
                        </a:rPr>
                        <a:t>学校审核学院自评</a:t>
                      </a:r>
                      <a:endParaRPr lang="zh-CN" sz="1600" b="1" kern="100" dirty="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spcBef>
                          <a:spcPts val="360"/>
                        </a:spcBef>
                        <a:spcAft>
                          <a:spcPts val="360"/>
                        </a:spcAft>
                      </a:pPr>
                      <a:endParaRPr lang="en-US" sz="1600" b="1" kern="100" dirty="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60"/>
                        </a:spcBef>
                        <a:spcAft>
                          <a:spcPts val="360"/>
                        </a:spcAft>
                      </a:pPr>
                      <a:endParaRPr lang="en-US" sz="1600" b="1" kern="100" dirty="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60"/>
                        </a:spcBef>
                        <a:spcAft>
                          <a:spcPts val="36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60"/>
                        </a:spcBef>
                        <a:spcAft>
                          <a:spcPts val="36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60"/>
                        </a:spcBef>
                        <a:spcAft>
                          <a:spcPts val="36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60"/>
                        </a:spcBef>
                        <a:spcAft>
                          <a:spcPts val="36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60"/>
                        </a:spcBef>
                        <a:spcAft>
                          <a:spcPts val="36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60"/>
                        </a:spcBef>
                        <a:spcAft>
                          <a:spcPts val="36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60"/>
                        </a:spcBef>
                        <a:spcAft>
                          <a:spcPts val="360"/>
                        </a:spcAft>
                      </a:pPr>
                      <a:endParaRPr lang="en-US" sz="1600" b="1" kern="100" dirty="0">
                        <a:solidFill>
                          <a:schemeClr val="bg1"/>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r>
              <a:tr h="130629">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algn="just">
                        <a:spcBef>
                          <a:spcPts val="600"/>
                        </a:spcBef>
                        <a:spcAft>
                          <a:spcPts val="600"/>
                        </a:spcAft>
                      </a:pPr>
                      <a:r>
                        <a:rPr lang="zh-CN" sz="1600" b="1" i="1" kern="100" dirty="0">
                          <a:solidFill>
                            <a:srgbClr val="FF0000"/>
                          </a:solidFill>
                          <a:latin typeface="黑体"/>
                          <a:ea typeface="宋体"/>
                          <a:cs typeface="黑体"/>
                        </a:rPr>
                        <a:t>在全校范围，以学院、专业为单位开展“四度”大讨论</a:t>
                      </a:r>
                      <a:endParaRPr lang="zh-CN" sz="1600" b="1" kern="100" dirty="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a:spcBef>
                          <a:spcPts val="600"/>
                        </a:spcBef>
                        <a:spcAft>
                          <a:spcPts val="600"/>
                        </a:spcAft>
                      </a:pPr>
                      <a:r>
                        <a:rPr lang="zh-CN" sz="1600" b="1" kern="100" dirty="0">
                          <a:solidFill>
                            <a:srgbClr val="000000"/>
                          </a:solidFill>
                          <a:latin typeface="黑体"/>
                          <a:ea typeface="宋体"/>
                          <a:cs typeface="黑体"/>
                        </a:rPr>
                        <a:t>制定专家进校方案</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spcBef>
                          <a:spcPts val="600"/>
                        </a:spcBef>
                        <a:spcAft>
                          <a:spcPts val="600"/>
                        </a:spcAft>
                      </a:pPr>
                      <a:r>
                        <a:rPr lang="zh-CN" sz="1600" b="1" kern="100" dirty="0">
                          <a:solidFill>
                            <a:schemeClr val="bg1"/>
                          </a:solidFill>
                          <a:latin typeface="黑体"/>
                          <a:ea typeface="宋体"/>
                          <a:cs typeface="黑体"/>
                        </a:rPr>
                        <a:t>接待</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r>
              <a:tr h="522514">
                <a:tc>
                  <a:txBody>
                    <a:bodyPr/>
                    <a:lstStyle/>
                    <a:p>
                      <a:pPr algn="l">
                        <a:spcBef>
                          <a:spcPts val="600"/>
                        </a:spcBef>
                        <a:spcAft>
                          <a:spcPts val="600"/>
                        </a:spcAft>
                      </a:pPr>
                      <a:r>
                        <a:rPr lang="zh-CN" sz="1600" b="1" kern="100" dirty="0">
                          <a:solidFill>
                            <a:srgbClr val="000000"/>
                          </a:solidFill>
                          <a:latin typeface="黑体"/>
                          <a:ea typeface="宋体"/>
                          <a:cs typeface="黑体"/>
                        </a:rPr>
                        <a:t>基本状态</a:t>
                      </a:r>
                      <a:r>
                        <a:rPr lang="zh-CN" sz="1600" b="1" kern="100" dirty="0" smtClean="0">
                          <a:solidFill>
                            <a:srgbClr val="000000"/>
                          </a:solidFill>
                          <a:latin typeface="黑体"/>
                          <a:ea typeface="宋体"/>
                          <a:cs typeface="黑体"/>
                        </a:rPr>
                        <a:t>数据</a:t>
                      </a:r>
                      <a:r>
                        <a:rPr lang="zh-CN" altLang="en-US" sz="1600" b="1" kern="100" dirty="0" smtClean="0">
                          <a:solidFill>
                            <a:srgbClr val="000000"/>
                          </a:solidFill>
                          <a:latin typeface="黑体"/>
                          <a:ea typeface="宋体"/>
                          <a:cs typeface="黑体"/>
                        </a:rPr>
                        <a:t>库</a:t>
                      </a:r>
                      <a:endParaRPr lang="zh-CN" sz="1600" b="1" kern="100" dirty="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Bef>
                          <a:spcPts val="600"/>
                        </a:spcBef>
                        <a:spcAft>
                          <a:spcPts val="600"/>
                        </a:spcAft>
                      </a:pPr>
                      <a:r>
                        <a:rPr lang="zh-CN" sz="1600" b="1" kern="100" dirty="0">
                          <a:solidFill>
                            <a:srgbClr val="000000"/>
                          </a:solidFill>
                          <a:latin typeface="黑体"/>
                          <a:ea typeface="宋体"/>
                          <a:cs typeface="黑体"/>
                        </a:rPr>
                        <a:t>各部门、学院采集数据</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Bef>
                          <a:spcPts val="600"/>
                        </a:spcBef>
                        <a:spcAft>
                          <a:spcPts val="600"/>
                        </a:spcAft>
                      </a:pPr>
                      <a:r>
                        <a:rPr lang="zh-CN" sz="1500" b="1" kern="100" dirty="0">
                          <a:solidFill>
                            <a:srgbClr val="000000"/>
                          </a:solidFill>
                          <a:latin typeface="黑体"/>
                          <a:ea typeface="宋体"/>
                          <a:cs typeface="黑体"/>
                        </a:rPr>
                        <a:t>数据录入</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zh-CN" sz="1600" b="1" kern="100">
                          <a:solidFill>
                            <a:srgbClr val="000000"/>
                          </a:solidFill>
                          <a:latin typeface="黑体"/>
                          <a:ea typeface="宋体"/>
                          <a:cs typeface="黑体"/>
                        </a:rPr>
                        <a:t>提交</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zh-CN" sz="1500" b="1" kern="100" dirty="0">
                          <a:solidFill>
                            <a:srgbClr val="000000"/>
                          </a:solidFill>
                          <a:latin typeface="黑体"/>
                          <a:ea typeface="宋体"/>
                          <a:cs typeface="黑体"/>
                        </a:rPr>
                        <a:t>学校复核</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zh-CN" sz="1500" b="1" kern="100" dirty="0">
                          <a:solidFill>
                            <a:srgbClr val="000000"/>
                          </a:solidFill>
                          <a:latin typeface="黑体"/>
                          <a:ea typeface="宋体"/>
                          <a:cs typeface="黑体"/>
                        </a:rPr>
                        <a:t>补充完善</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zh-CN" sz="1500" b="1" kern="100" dirty="0">
                          <a:solidFill>
                            <a:srgbClr val="000000"/>
                          </a:solidFill>
                          <a:latin typeface="黑体"/>
                          <a:ea typeface="宋体"/>
                          <a:cs typeface="黑体"/>
                        </a:rPr>
                        <a:t>终审上报</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gridSpan="2">
                  <a:txBody>
                    <a:bodyPr/>
                    <a:lstStyle/>
                    <a:p>
                      <a:pPr algn="just">
                        <a:spcBef>
                          <a:spcPts val="600"/>
                        </a:spcBef>
                        <a:spcAft>
                          <a:spcPts val="600"/>
                        </a:spcAft>
                      </a:pPr>
                      <a:r>
                        <a:rPr lang="zh-CN" sz="1600" b="1" kern="100" dirty="0">
                          <a:solidFill>
                            <a:srgbClr val="000000"/>
                          </a:solidFill>
                          <a:latin typeface="黑体"/>
                          <a:ea typeface="宋体"/>
                          <a:cs typeface="黑体"/>
                        </a:rPr>
                        <a:t>形成数据分析报告</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just">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US" sz="1600" b="1" kern="100" dirty="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US" sz="1600" b="1" kern="100" dirty="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just">
                        <a:spcBef>
                          <a:spcPts val="600"/>
                        </a:spcBef>
                        <a:spcAft>
                          <a:spcPts val="600"/>
                        </a:spcAft>
                      </a:pPr>
                      <a:endParaRPr lang="en-US" sz="1600" b="1" kern="100" dirty="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zh-CN" altLang="en-US" dirty="0"/>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endParaRPr lang="en-US" sz="1600" b="1" kern="100" dirty="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endParaRPr lang="en-US" sz="1600" b="1" kern="100" dirty="0">
                        <a:solidFill>
                          <a:schemeClr val="bg1"/>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r>
              <a:tr h="522514">
                <a:tc>
                  <a:txBody>
                    <a:bodyPr/>
                    <a:lstStyle/>
                    <a:p>
                      <a:pPr algn="ctr">
                        <a:spcBef>
                          <a:spcPts val="600"/>
                        </a:spcBef>
                        <a:spcAft>
                          <a:spcPts val="0"/>
                        </a:spcAft>
                      </a:pPr>
                      <a:r>
                        <a:rPr lang="zh-CN" sz="1500" b="1" kern="100" dirty="0">
                          <a:solidFill>
                            <a:srgbClr val="000000"/>
                          </a:solidFill>
                          <a:latin typeface="黑体"/>
                          <a:ea typeface="宋体"/>
                          <a:cs typeface="黑体"/>
                        </a:rPr>
                        <a:t>自评报告</a:t>
                      </a:r>
                    </a:p>
                    <a:p>
                      <a:pPr algn="ctr">
                        <a:spcAft>
                          <a:spcPts val="600"/>
                        </a:spcAft>
                      </a:pPr>
                      <a:r>
                        <a:rPr lang="zh-CN" sz="1500" b="1" kern="100" dirty="0">
                          <a:solidFill>
                            <a:srgbClr val="000000"/>
                          </a:solidFill>
                          <a:latin typeface="黑体"/>
                          <a:ea typeface="宋体"/>
                          <a:cs typeface="黑体"/>
                        </a:rPr>
                        <a:t>质量报告</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endParaRPr lang="en-US" sz="1600" b="1" kern="100" dirty="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Bef>
                          <a:spcPts val="600"/>
                        </a:spcBef>
                        <a:spcAft>
                          <a:spcPts val="0"/>
                        </a:spcAft>
                      </a:pPr>
                      <a:r>
                        <a:rPr lang="zh-CN" sz="1600" b="1" kern="100" dirty="0">
                          <a:solidFill>
                            <a:srgbClr val="000000"/>
                          </a:solidFill>
                          <a:latin typeface="黑体"/>
                          <a:ea typeface="宋体"/>
                          <a:cs typeface="黑体"/>
                        </a:rPr>
                        <a:t>各部门、学院</a:t>
                      </a:r>
                      <a:r>
                        <a:rPr lang="zh-CN" sz="1600" b="1" kern="100" dirty="0" smtClean="0">
                          <a:solidFill>
                            <a:srgbClr val="000000"/>
                          </a:solidFill>
                          <a:latin typeface="黑体"/>
                          <a:ea typeface="宋体"/>
                          <a:cs typeface="黑体"/>
                        </a:rPr>
                        <a:t>整理提交</a:t>
                      </a:r>
                      <a:r>
                        <a:rPr lang="zh-CN" sz="1600" b="1" kern="100" dirty="0">
                          <a:solidFill>
                            <a:srgbClr val="000000"/>
                          </a:solidFill>
                          <a:latin typeface="黑体"/>
                          <a:ea typeface="宋体"/>
                          <a:cs typeface="黑体"/>
                        </a:rPr>
                        <a:t>素材</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spcBef>
                          <a:spcPts val="600"/>
                        </a:spcBef>
                        <a:spcAft>
                          <a:spcPts val="600"/>
                        </a:spcAft>
                      </a:pPr>
                      <a:r>
                        <a:rPr lang="zh-CN" sz="1600" b="1" kern="100" dirty="0">
                          <a:solidFill>
                            <a:srgbClr val="000000"/>
                          </a:solidFill>
                          <a:latin typeface="黑体"/>
                          <a:ea typeface="宋体"/>
                          <a:cs typeface="黑体"/>
                        </a:rPr>
                        <a:t>一稿</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zh-CN" sz="1500" b="1" kern="100" dirty="0">
                          <a:solidFill>
                            <a:srgbClr val="000000"/>
                          </a:solidFill>
                          <a:latin typeface="黑体"/>
                          <a:ea typeface="宋体"/>
                          <a:cs typeface="黑体"/>
                        </a:rPr>
                        <a:t>征求意见</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zh-CN" sz="1600" b="1" kern="100" dirty="0">
                          <a:solidFill>
                            <a:srgbClr val="000000"/>
                          </a:solidFill>
                          <a:latin typeface="黑体"/>
                          <a:ea typeface="宋体"/>
                          <a:cs typeface="黑体"/>
                        </a:rPr>
                        <a:t>二稿</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zh-CN" sz="1500" b="1" kern="100" dirty="0">
                          <a:solidFill>
                            <a:srgbClr val="000000"/>
                          </a:solidFill>
                          <a:latin typeface="黑体"/>
                          <a:ea typeface="宋体"/>
                          <a:cs typeface="黑体"/>
                        </a:rPr>
                        <a:t>学校审查</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zh-CN" sz="1500" b="1" kern="100" dirty="0">
                          <a:solidFill>
                            <a:schemeClr val="bg1"/>
                          </a:solidFill>
                          <a:latin typeface="黑体"/>
                          <a:ea typeface="宋体"/>
                          <a:cs typeface="黑体"/>
                        </a:rPr>
                        <a:t>上级审查</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a:spcBef>
                          <a:spcPts val="600"/>
                        </a:spcBef>
                        <a:spcAft>
                          <a:spcPts val="600"/>
                        </a:spcAft>
                      </a:pPr>
                      <a:r>
                        <a:rPr lang="zh-CN" sz="1500" b="1" kern="100" dirty="0">
                          <a:solidFill>
                            <a:srgbClr val="000000"/>
                          </a:solidFill>
                          <a:latin typeface="黑体"/>
                          <a:ea typeface="宋体"/>
                          <a:cs typeface="黑体"/>
                        </a:rPr>
                        <a:t>修改定稿</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zh-CN" sz="1500" b="1" kern="100" dirty="0">
                          <a:solidFill>
                            <a:srgbClr val="000000"/>
                          </a:solidFill>
                          <a:latin typeface="黑体"/>
                          <a:ea typeface="宋体"/>
                          <a:cs typeface="黑体"/>
                        </a:rPr>
                        <a:t>学校审定</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zh-CN" altLang="en-US" sz="1500" b="1" kern="100" dirty="0" smtClean="0">
                          <a:solidFill>
                            <a:srgbClr val="000000"/>
                          </a:solidFill>
                          <a:latin typeface="黑体"/>
                          <a:ea typeface="宋体"/>
                          <a:cs typeface="黑体"/>
                        </a:rPr>
                        <a:t>正式</a:t>
                      </a:r>
                      <a:r>
                        <a:rPr lang="zh-CN" sz="1500" b="1" kern="100" dirty="0" smtClean="0">
                          <a:solidFill>
                            <a:srgbClr val="000000"/>
                          </a:solidFill>
                          <a:latin typeface="黑体"/>
                          <a:ea typeface="宋体"/>
                          <a:cs typeface="黑体"/>
                        </a:rPr>
                        <a:t>上报</a:t>
                      </a:r>
                      <a:endParaRPr lang="zh-CN" sz="1500" b="1" kern="100" dirty="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a:spcBef>
                          <a:spcPts val="600"/>
                        </a:spcBef>
                        <a:spcAft>
                          <a:spcPts val="600"/>
                        </a:spcAft>
                      </a:pPr>
                      <a:endParaRPr lang="en-US" sz="1600" b="1" kern="100" dirty="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zh-CN" altLang="en-US"/>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endParaRPr lang="en-US" sz="1600" b="1" kern="100" dirty="0">
                        <a:solidFill>
                          <a:schemeClr val="bg1"/>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r>
              <a:tr h="261257">
                <a:tc>
                  <a:txBody>
                    <a:bodyPr/>
                    <a:lstStyle/>
                    <a:p>
                      <a:pPr algn="ctr">
                        <a:spcBef>
                          <a:spcPts val="600"/>
                        </a:spcBef>
                        <a:spcAft>
                          <a:spcPts val="600"/>
                        </a:spcAft>
                      </a:pPr>
                      <a:r>
                        <a:rPr lang="zh-CN" sz="1600" b="1" kern="100" dirty="0">
                          <a:solidFill>
                            <a:srgbClr val="000000"/>
                          </a:solidFill>
                          <a:latin typeface="黑体"/>
                          <a:ea typeface="宋体"/>
                          <a:cs typeface="黑体"/>
                        </a:rPr>
                        <a:t>支撑材料</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spcBef>
                          <a:spcPts val="600"/>
                        </a:spcBef>
                        <a:spcAft>
                          <a:spcPts val="600"/>
                        </a:spcAft>
                      </a:pPr>
                      <a:r>
                        <a:rPr lang="zh-CN" sz="1600" b="1" kern="100">
                          <a:solidFill>
                            <a:srgbClr val="000000"/>
                          </a:solidFill>
                          <a:latin typeface="黑体"/>
                          <a:ea typeface="宋体"/>
                          <a:cs typeface="黑体"/>
                        </a:rPr>
                        <a:t>各部门、学院整理支撑材料，并提交支撑材料电子目录</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p>
                      <a:pPr>
                        <a:spcBef>
                          <a:spcPts val="600"/>
                        </a:spcBef>
                        <a:spcAft>
                          <a:spcPts val="600"/>
                        </a:spcAft>
                      </a:pPr>
                      <a:r>
                        <a:rPr lang="zh-CN" sz="1600" b="1" kern="100" dirty="0" smtClean="0">
                          <a:solidFill>
                            <a:srgbClr val="000000"/>
                          </a:solidFill>
                          <a:latin typeface="黑体"/>
                          <a:ea typeface="宋体"/>
                          <a:cs typeface="黑体"/>
                        </a:rPr>
                        <a:t>抽查</a:t>
                      </a:r>
                      <a:r>
                        <a:rPr lang="zh-CN" altLang="zh-CN" sz="1600" b="1" kern="100" dirty="0" smtClean="0">
                          <a:solidFill>
                            <a:srgbClr val="000000"/>
                          </a:solidFill>
                          <a:latin typeface="黑体"/>
                          <a:ea typeface="+mn-ea"/>
                          <a:cs typeface="黑体"/>
                        </a:rPr>
                        <a:t>材料</a:t>
                      </a:r>
                      <a:r>
                        <a:rPr lang="en-US" altLang="zh-CN" sz="1600" b="1" kern="100" dirty="0" smtClean="0">
                          <a:solidFill>
                            <a:srgbClr val="000000"/>
                          </a:solidFill>
                          <a:latin typeface="+mn-lt"/>
                          <a:ea typeface="+mn-ea"/>
                          <a:cs typeface="黑体"/>
                        </a:rPr>
                        <a:t> </a:t>
                      </a:r>
                      <a:endParaRPr lang="zh-CN" sz="1600" b="1" kern="100" dirty="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3">
                  <a:txBody>
                    <a:bodyPr/>
                    <a:lstStyle/>
                    <a:p>
                      <a:pPr algn="just">
                        <a:spcBef>
                          <a:spcPts val="600"/>
                        </a:spcBef>
                        <a:spcAft>
                          <a:spcPts val="600"/>
                        </a:spcAft>
                      </a:pPr>
                      <a:r>
                        <a:rPr lang="zh-CN" sz="1600" b="1" kern="100">
                          <a:solidFill>
                            <a:srgbClr val="000000"/>
                          </a:solidFill>
                          <a:latin typeface="黑体"/>
                          <a:ea typeface="宋体"/>
                          <a:cs typeface="黑体"/>
                        </a:rPr>
                        <a:t>完善校级支撑材料电子目录</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just">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US" sz="1600" b="1" kern="100" dirty="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zh-CN" altLang="en-US"/>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endParaRPr lang="en-US" sz="1600" b="1" kern="100" dirty="0">
                        <a:solidFill>
                          <a:schemeClr val="bg1"/>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r>
              <a:tr h="261257">
                <a:tc>
                  <a:txBody>
                    <a:bodyPr/>
                    <a:lstStyle/>
                    <a:p>
                      <a:pPr algn="ctr">
                        <a:spcBef>
                          <a:spcPts val="600"/>
                        </a:spcBef>
                        <a:spcAft>
                          <a:spcPts val="600"/>
                        </a:spcAft>
                      </a:pPr>
                      <a:r>
                        <a:rPr lang="zh-CN" sz="1600" b="1" kern="100">
                          <a:solidFill>
                            <a:srgbClr val="000000"/>
                          </a:solidFill>
                          <a:latin typeface="黑体"/>
                          <a:ea typeface="宋体"/>
                          <a:cs typeface="黑体"/>
                        </a:rPr>
                        <a:t>学校自评</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Bef>
                          <a:spcPts val="600"/>
                        </a:spcBef>
                        <a:spcAft>
                          <a:spcPts val="600"/>
                        </a:spcAft>
                      </a:pPr>
                      <a:r>
                        <a:rPr lang="zh-CN" sz="1600" b="1" kern="100">
                          <a:solidFill>
                            <a:srgbClr val="000000"/>
                          </a:solidFill>
                          <a:latin typeface="黑体"/>
                          <a:ea typeface="宋体"/>
                          <a:cs typeface="黑体"/>
                        </a:rPr>
                        <a:t>邀请校外专家</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a:spcBef>
                          <a:spcPts val="600"/>
                        </a:spcBef>
                        <a:spcAft>
                          <a:spcPts val="600"/>
                        </a:spcAft>
                      </a:pPr>
                      <a:r>
                        <a:rPr lang="zh-CN" sz="1600" b="1" kern="100" dirty="0">
                          <a:solidFill>
                            <a:srgbClr val="000000"/>
                          </a:solidFill>
                          <a:latin typeface="黑体"/>
                          <a:ea typeface="宋体"/>
                          <a:cs typeface="黑体"/>
                        </a:rPr>
                        <a:t>进校试评</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a:spcBef>
                          <a:spcPts val="600"/>
                        </a:spcBef>
                        <a:spcAft>
                          <a:spcPts val="600"/>
                        </a:spcAft>
                      </a:pPr>
                      <a:r>
                        <a:rPr lang="zh-CN" sz="1600" b="1" kern="100" dirty="0">
                          <a:solidFill>
                            <a:srgbClr val="000000"/>
                          </a:solidFill>
                          <a:latin typeface="黑体"/>
                          <a:ea typeface="宋体"/>
                          <a:cs typeface="黑体"/>
                        </a:rPr>
                        <a:t>整改</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endParaRPr lang="en-US" sz="1600" b="1" kern="100" dirty="0">
                        <a:solidFill>
                          <a:schemeClr val="bg1"/>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r>
              <a:tr h="261257">
                <a:tc>
                  <a:txBody>
                    <a:bodyPr/>
                    <a:lstStyle/>
                    <a:p>
                      <a:pPr algn="ctr">
                        <a:spcBef>
                          <a:spcPts val="600"/>
                        </a:spcBef>
                        <a:spcAft>
                          <a:spcPts val="600"/>
                        </a:spcAft>
                      </a:pPr>
                      <a:r>
                        <a:rPr lang="zh-CN" sz="1600" b="1" kern="100">
                          <a:solidFill>
                            <a:srgbClr val="000000"/>
                          </a:solidFill>
                          <a:latin typeface="黑体"/>
                          <a:ea typeface="宋体"/>
                          <a:cs typeface="黑体"/>
                        </a:rPr>
                        <a:t>教育部专家</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US" sz="1600" b="1" kern="100">
                        <a:solidFill>
                          <a:srgbClr val="000000"/>
                        </a:solidFill>
                        <a:latin typeface="黑体"/>
                        <a:ea typeface="宋体"/>
                        <a:cs typeface="黑体"/>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Bef>
                          <a:spcPts val="600"/>
                        </a:spcBef>
                        <a:spcAft>
                          <a:spcPts val="600"/>
                        </a:spcAft>
                      </a:pPr>
                      <a:r>
                        <a:rPr lang="zh-CN" sz="1600" b="1" kern="100" dirty="0">
                          <a:solidFill>
                            <a:srgbClr val="000000"/>
                          </a:solidFill>
                          <a:latin typeface="黑体"/>
                          <a:ea typeface="宋体"/>
                          <a:cs typeface="黑体"/>
                        </a:rPr>
                        <a:t>专家审核三个报告</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spcBef>
                          <a:spcPts val="600"/>
                        </a:spcBef>
                        <a:spcAft>
                          <a:spcPts val="600"/>
                        </a:spcAft>
                      </a:pPr>
                      <a:r>
                        <a:rPr lang="zh-CN" sz="1600" b="1" kern="100" dirty="0">
                          <a:solidFill>
                            <a:schemeClr val="bg1"/>
                          </a:solidFill>
                          <a:latin typeface="黑体"/>
                          <a:ea typeface="宋体"/>
                          <a:cs typeface="黑体"/>
                        </a:rPr>
                        <a:t>进校</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2272" y="1196751"/>
            <a:ext cx="3168352" cy="5262979"/>
          </a:xfrm>
          <a:prstGeom prst="rect">
            <a:avLst/>
          </a:prstGeom>
          <a:solidFill>
            <a:srgbClr val="FFFF00"/>
          </a:solidFill>
        </p:spPr>
        <p:txBody>
          <a:bodyPr wrap="square">
            <a:spAutoFit/>
          </a:bodyPr>
          <a:lstStyle/>
          <a:p>
            <a:r>
              <a:rPr lang="zh-CN" altLang="en-US" sz="2800" b="1" dirty="0" smtClean="0"/>
              <a:t>从国际上看，</a:t>
            </a:r>
            <a:r>
              <a:rPr lang="zh-CN" altLang="en-US" sz="2800" b="1" dirty="0" smtClean="0">
                <a:solidFill>
                  <a:srgbClr val="FF0000"/>
                </a:solidFill>
              </a:rPr>
              <a:t>评估</a:t>
            </a:r>
            <a:r>
              <a:rPr lang="zh-CN" altLang="en-US" sz="2800" b="1" dirty="0" smtClean="0"/>
              <a:t>是世界许多国家保障高等教育质量的</a:t>
            </a:r>
            <a:r>
              <a:rPr lang="zh-CN" altLang="en-US" sz="2800" b="1" dirty="0" smtClean="0">
                <a:solidFill>
                  <a:srgbClr val="FF0000"/>
                </a:solidFill>
              </a:rPr>
              <a:t>有效手段</a:t>
            </a:r>
            <a:r>
              <a:rPr lang="zh-CN" altLang="en-US" sz="2800" b="1" dirty="0" smtClean="0"/>
              <a:t>。发达国家开展高等教育评估已经有几十年甚至上百年的历史，并且越来越重视评估，把评估看成是加强宏观调控，提高教育质量的重要举措。</a:t>
            </a:r>
            <a:endParaRPr lang="zh-CN" altLang="en-US" sz="2800" b="1" dirty="0"/>
          </a:p>
        </p:txBody>
      </p:sp>
      <p:sp>
        <p:nvSpPr>
          <p:cNvPr id="5" name="矩形 4"/>
          <p:cNvSpPr/>
          <p:nvPr/>
        </p:nvSpPr>
        <p:spPr>
          <a:xfrm>
            <a:off x="4067944" y="1196751"/>
            <a:ext cx="4494182" cy="1015663"/>
          </a:xfrm>
          <a:prstGeom prst="rect">
            <a:avLst/>
          </a:prstGeom>
          <a:ln>
            <a:solidFill>
              <a:schemeClr val="accent1"/>
            </a:solidFill>
          </a:ln>
        </p:spPr>
        <p:txBody>
          <a:bodyPr wrap="square">
            <a:spAutoFit/>
          </a:bodyPr>
          <a:lstStyle/>
          <a:p>
            <a:r>
              <a:rPr lang="zh-CN" altLang="en-US" sz="2000" b="1" dirty="0" smtClean="0"/>
              <a:t>第四十四条 高等学校的办学水平、教育质量，接受教育行政部门的监督和由其组织的评估。</a:t>
            </a:r>
            <a:endParaRPr lang="zh-CN" altLang="en-US" sz="2000" b="1" dirty="0"/>
          </a:p>
        </p:txBody>
      </p:sp>
      <p:sp>
        <p:nvSpPr>
          <p:cNvPr id="2" name="矩形 1"/>
          <p:cNvSpPr/>
          <p:nvPr/>
        </p:nvSpPr>
        <p:spPr>
          <a:xfrm>
            <a:off x="4067944" y="4221088"/>
            <a:ext cx="4464496" cy="2246769"/>
          </a:xfrm>
          <a:prstGeom prst="rect">
            <a:avLst/>
          </a:prstGeom>
          <a:ln>
            <a:solidFill>
              <a:schemeClr val="accent1"/>
            </a:solidFill>
          </a:ln>
        </p:spPr>
        <p:txBody>
          <a:bodyPr wrap="square">
            <a:spAutoFit/>
          </a:bodyPr>
          <a:lstStyle/>
          <a:p>
            <a:r>
              <a:rPr lang="zh-CN" altLang="en-US" sz="2000" b="1" dirty="0"/>
              <a:t>第四十四条 高等学校应当建立本学校办学水平、教育质量的评价制度，及时公开相关信息，接受社会监督。</a:t>
            </a:r>
          </a:p>
          <a:p>
            <a:r>
              <a:rPr lang="zh-CN" altLang="en-US" sz="2000" b="1" dirty="0"/>
              <a:t>　　教育行政部门负责组织专家或者委托第三方专业机构对高等学校的办学水平、效益和教育质量进行评估。评估结果应当向社会公开。</a:t>
            </a:r>
          </a:p>
        </p:txBody>
      </p:sp>
      <p:pic>
        <p:nvPicPr>
          <p:cNvPr id="6" name="Picture 2" descr="http://img3x8.ddimg.cn/11/19/23837528-1_u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69" r="15886"/>
          <a:stretch/>
        </p:blipFill>
        <p:spPr bwMode="auto">
          <a:xfrm>
            <a:off x="6588225" y="1844824"/>
            <a:ext cx="1944216" cy="23762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4"/>
          <p:cNvSpPr>
            <a:spLocks noChangeArrowheads="1"/>
          </p:cNvSpPr>
          <p:nvPr/>
        </p:nvSpPr>
        <p:spPr bwMode="auto">
          <a:xfrm>
            <a:off x="2195736" y="2420888"/>
            <a:ext cx="4320480" cy="3416320"/>
          </a:xfrm>
          <a:prstGeom prst="rect">
            <a:avLst/>
          </a:prstGeom>
          <a:solidFill>
            <a:srgbClr val="002060"/>
          </a:solidFill>
          <a:ln w="9525">
            <a:noFill/>
            <a:miter lim="800000"/>
            <a:headEnd/>
            <a:tailEnd/>
          </a:ln>
          <a:effectLst>
            <a:outerShdw blurRad="190500" dist="228600" dir="2700000" algn="ctr">
              <a:srgbClr val="000000">
                <a:alpha val="30000"/>
              </a:srgbClr>
            </a:outerShdw>
          </a:effectLst>
          <a:scene3d>
            <a:camera prst="perspectiveContrastingLeftFacing"/>
            <a:lightRig rig="glow" dir="t">
              <a:rot lat="0" lon="0" rev="4800000"/>
            </a:lightRig>
          </a:scene3d>
          <a:sp3d prstMaterial="matte">
            <a:bevelT w="127000" h="63500"/>
          </a:sp3d>
        </p:spPr>
        <p:txBody>
          <a:bodyPr wrap="square">
            <a:spAutoFit/>
          </a:bodyPr>
          <a:lstStyle/>
          <a:p>
            <a:pPr>
              <a:lnSpc>
                <a:spcPct val="120000"/>
              </a:lnSpc>
            </a:pPr>
            <a:r>
              <a:rPr lang="zh-CN" altLang="en-US" sz="6000" b="1" dirty="0" smtClean="0">
                <a:solidFill>
                  <a:schemeClr val="bg1"/>
                </a:solidFill>
                <a:latin typeface="Arial Unicode MS" pitchFamily="34" charset="-122"/>
                <a:ea typeface="Arial Unicode MS" pitchFamily="34" charset="-122"/>
                <a:cs typeface="Arial Unicode MS" pitchFamily="34" charset="-122"/>
              </a:rPr>
              <a:t>一、认识</a:t>
            </a:r>
            <a:endParaRPr lang="en-US" altLang="zh-CN" sz="6000" b="1" dirty="0" smtClean="0">
              <a:solidFill>
                <a:schemeClr val="bg1"/>
              </a:solidFill>
              <a:latin typeface="Arial Unicode MS" pitchFamily="34" charset="-122"/>
              <a:ea typeface="Arial Unicode MS" pitchFamily="34" charset="-122"/>
              <a:cs typeface="Arial Unicode MS" pitchFamily="34" charset="-122"/>
            </a:endParaRPr>
          </a:p>
          <a:p>
            <a:pPr>
              <a:lnSpc>
                <a:spcPct val="120000"/>
              </a:lnSpc>
            </a:pPr>
            <a:r>
              <a:rPr lang="zh-CN" altLang="en-US" sz="6000" b="1" dirty="0" smtClean="0">
                <a:solidFill>
                  <a:schemeClr val="bg1"/>
                </a:solidFill>
                <a:latin typeface="Arial Unicode MS" pitchFamily="34" charset="-122"/>
                <a:ea typeface="Arial Unicode MS" pitchFamily="34" charset="-122"/>
                <a:cs typeface="Arial Unicode MS" pitchFamily="34" charset="-122"/>
              </a:rPr>
              <a:t>二、准备</a:t>
            </a:r>
            <a:endParaRPr lang="en-US" altLang="zh-CN" sz="6000" b="1" dirty="0" smtClean="0">
              <a:solidFill>
                <a:schemeClr val="bg1"/>
              </a:solidFill>
              <a:latin typeface="Arial Unicode MS" pitchFamily="34" charset="-122"/>
              <a:ea typeface="Arial Unicode MS" pitchFamily="34" charset="-122"/>
              <a:cs typeface="Arial Unicode MS" pitchFamily="34" charset="-122"/>
            </a:endParaRPr>
          </a:p>
          <a:p>
            <a:pPr>
              <a:lnSpc>
                <a:spcPct val="120000"/>
              </a:lnSpc>
            </a:pPr>
            <a:r>
              <a:rPr lang="zh-CN" altLang="en-US" sz="6000" b="1" dirty="0" smtClean="0">
                <a:solidFill>
                  <a:srgbClr val="FFFF00"/>
                </a:solidFill>
                <a:latin typeface="Arial Unicode MS" pitchFamily="34" charset="-122"/>
                <a:ea typeface="Arial Unicode MS" pitchFamily="34" charset="-122"/>
                <a:cs typeface="Arial Unicode MS" pitchFamily="34" charset="-122"/>
              </a:rPr>
              <a:t>三、现场</a:t>
            </a:r>
            <a:endParaRPr lang="en-US" altLang="zh-CN" sz="6000" b="1" dirty="0">
              <a:solidFill>
                <a:srgbClr val="FFFF00"/>
              </a:solidFill>
              <a:latin typeface="Arial Unicode MS" pitchFamily="34" charset="-122"/>
              <a:ea typeface="Arial Unicode MS" pitchFamily="34" charset="-122"/>
              <a:cs typeface="Arial Unicode MS" pitchFamily="34"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spect="1" noChangeArrowheads="1"/>
          </p:cNvPicPr>
          <p:nvPr/>
        </p:nvPicPr>
        <p:blipFill>
          <a:blip r:embed="rId2" cstate="print"/>
          <a:srcRect l="590" t="24379" r="85239" b="55153"/>
          <a:stretch>
            <a:fillRect/>
          </a:stretch>
        </p:blipFill>
        <p:spPr bwMode="auto">
          <a:xfrm>
            <a:off x="899592" y="1508176"/>
            <a:ext cx="4252606" cy="3203954"/>
          </a:xfrm>
          <a:prstGeom prst="rect">
            <a:avLst/>
          </a:prstGeom>
          <a:noFill/>
          <a:ln w="9525">
            <a:noFill/>
            <a:miter lim="800000"/>
            <a:headEnd/>
            <a:tailEnd/>
          </a:ln>
          <a:scene3d>
            <a:camera prst="orthographicFront"/>
            <a:lightRig rig="threePt" dir="t"/>
          </a:scene3d>
          <a:sp3d>
            <a:bevelT w="139700" h="139700" prst="divot"/>
          </a:sp3d>
        </p:spPr>
      </p:pic>
      <p:pic>
        <p:nvPicPr>
          <p:cNvPr id="7" name="Picture 1"/>
          <p:cNvPicPr>
            <a:picLocks noChangeAspect="1" noChangeArrowheads="1"/>
          </p:cNvPicPr>
          <p:nvPr/>
        </p:nvPicPr>
        <p:blipFill>
          <a:blip r:embed="rId2" cstate="print"/>
          <a:srcRect l="590" t="44847" r="85239" b="19007"/>
          <a:stretch>
            <a:fillRect/>
          </a:stretch>
        </p:blipFill>
        <p:spPr bwMode="auto">
          <a:xfrm>
            <a:off x="5796136" y="980728"/>
            <a:ext cx="2501360" cy="3389164"/>
          </a:xfrm>
          <a:prstGeom prst="rect">
            <a:avLst/>
          </a:prstGeom>
          <a:noFill/>
          <a:ln w="9525">
            <a:noFill/>
            <a:miter lim="800000"/>
            <a:headEnd/>
            <a:tailEnd/>
          </a:ln>
        </p:spPr>
      </p:pic>
      <p:pic>
        <p:nvPicPr>
          <p:cNvPr id="58370" name="Picture 2"/>
          <p:cNvPicPr>
            <a:picLocks noChangeAspect="1" noChangeArrowheads="1"/>
          </p:cNvPicPr>
          <p:nvPr/>
        </p:nvPicPr>
        <p:blipFill>
          <a:blip r:embed="rId3" cstate="print"/>
          <a:srcRect l="626" t="59004" r="85116" b="21855"/>
          <a:stretch>
            <a:fillRect/>
          </a:stretch>
        </p:blipFill>
        <p:spPr bwMode="auto">
          <a:xfrm>
            <a:off x="5659443" y="4709261"/>
            <a:ext cx="2638053" cy="1649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71600" y="1412776"/>
            <a:ext cx="5139548" cy="1508105"/>
          </a:xfrm>
          <a:prstGeom prst="rect">
            <a:avLst/>
          </a:prstGeom>
        </p:spPr>
        <p:txBody>
          <a:bodyPr wrap="none">
            <a:spAutoFit/>
          </a:bodyPr>
          <a:lstStyle/>
          <a:p>
            <a:pPr>
              <a:spcBef>
                <a:spcPts val="600"/>
              </a:spcBef>
              <a:spcAft>
                <a:spcPts val="600"/>
              </a:spcAft>
            </a:pPr>
            <a:r>
              <a:rPr lang="en-US" altLang="zh-CN" sz="2400" b="1" kern="100" dirty="0" smtClean="0">
                <a:solidFill>
                  <a:srgbClr val="000000"/>
                </a:solidFill>
                <a:latin typeface="黑体"/>
                <a:cs typeface="黑体"/>
              </a:rPr>
              <a:t>1</a:t>
            </a:r>
            <a:r>
              <a:rPr lang="zh-CN" altLang="en-US" sz="2400" b="1" kern="100" dirty="0" smtClean="0">
                <a:solidFill>
                  <a:srgbClr val="000000"/>
                </a:solidFill>
                <a:latin typeface="黑体"/>
                <a:cs typeface="黑体"/>
              </a:rPr>
              <a:t>、</a:t>
            </a:r>
            <a:r>
              <a:rPr lang="zh-CN" altLang="zh-CN" sz="2400" b="1" kern="100" dirty="0" smtClean="0">
                <a:solidFill>
                  <a:srgbClr val="000000"/>
                </a:solidFill>
                <a:latin typeface="黑体"/>
                <a:cs typeface="黑体"/>
              </a:rPr>
              <a:t>专家</a:t>
            </a:r>
            <a:r>
              <a:rPr lang="zh-CN" altLang="en-US" sz="2400" b="1" kern="100" dirty="0" smtClean="0">
                <a:solidFill>
                  <a:srgbClr val="000000"/>
                </a:solidFill>
                <a:latin typeface="黑体"/>
                <a:cs typeface="黑体"/>
              </a:rPr>
              <a:t>组：</a:t>
            </a:r>
            <a:r>
              <a:rPr lang="en-US" altLang="zh-CN" sz="2400" b="1" kern="100" dirty="0" smtClean="0">
                <a:solidFill>
                  <a:srgbClr val="000000"/>
                </a:solidFill>
                <a:latin typeface="黑体"/>
                <a:cs typeface="黑体"/>
              </a:rPr>
              <a:t>11-15</a:t>
            </a:r>
            <a:r>
              <a:rPr lang="zh-CN" altLang="en-US" sz="2400" b="1" kern="100" dirty="0" smtClean="0">
                <a:solidFill>
                  <a:srgbClr val="000000"/>
                </a:solidFill>
                <a:latin typeface="黑体"/>
                <a:cs typeface="黑体"/>
              </a:rPr>
              <a:t>人，项目人和秘书</a:t>
            </a:r>
            <a:endParaRPr lang="en-US" altLang="zh-CN" sz="2400" b="1" kern="100" dirty="0" smtClean="0">
              <a:solidFill>
                <a:srgbClr val="000000"/>
              </a:solidFill>
              <a:latin typeface="黑体"/>
              <a:cs typeface="黑体"/>
            </a:endParaRPr>
          </a:p>
          <a:p>
            <a:pPr>
              <a:spcBef>
                <a:spcPts val="600"/>
              </a:spcBef>
              <a:spcAft>
                <a:spcPts val="600"/>
              </a:spcAft>
            </a:pPr>
            <a:r>
              <a:rPr lang="en-US" altLang="zh-CN" sz="2400" b="1" kern="100" dirty="0" smtClean="0">
                <a:solidFill>
                  <a:srgbClr val="000000"/>
                </a:solidFill>
                <a:latin typeface="黑体"/>
                <a:cs typeface="黑体"/>
              </a:rPr>
              <a:t>2</a:t>
            </a:r>
            <a:r>
              <a:rPr lang="zh-CN" altLang="en-US" sz="2400" b="1" kern="100" dirty="0" smtClean="0">
                <a:solidFill>
                  <a:srgbClr val="000000"/>
                </a:solidFill>
                <a:latin typeface="黑体"/>
                <a:cs typeface="黑体"/>
              </a:rPr>
              <a:t>、</a:t>
            </a:r>
            <a:r>
              <a:rPr lang="zh-CN" altLang="zh-CN" sz="2400" b="1" kern="100" dirty="0" smtClean="0">
                <a:solidFill>
                  <a:srgbClr val="000000"/>
                </a:solidFill>
                <a:latin typeface="黑体"/>
                <a:cs typeface="黑体"/>
              </a:rPr>
              <a:t>专家</a:t>
            </a:r>
            <a:r>
              <a:rPr lang="zh-CN" altLang="en-US" sz="2400" b="1" kern="100" dirty="0" smtClean="0">
                <a:solidFill>
                  <a:srgbClr val="000000"/>
                </a:solidFill>
                <a:latin typeface="黑体"/>
                <a:cs typeface="黑体"/>
              </a:rPr>
              <a:t>进校前分别</a:t>
            </a:r>
            <a:r>
              <a:rPr lang="zh-CN" altLang="zh-CN" sz="2400" b="1" kern="100" dirty="0" smtClean="0">
                <a:solidFill>
                  <a:srgbClr val="000000"/>
                </a:solidFill>
                <a:latin typeface="黑体"/>
                <a:cs typeface="黑体"/>
              </a:rPr>
              <a:t>审</a:t>
            </a:r>
            <a:r>
              <a:rPr lang="zh-CN" altLang="en-US" sz="2400" b="1" kern="100" dirty="0" smtClean="0">
                <a:solidFill>
                  <a:srgbClr val="000000"/>
                </a:solidFill>
                <a:latin typeface="黑体"/>
                <a:cs typeface="黑体"/>
              </a:rPr>
              <a:t>读</a:t>
            </a:r>
            <a:r>
              <a:rPr lang="en-US" altLang="zh-CN" sz="2400" b="1" kern="100" dirty="0" smtClean="0">
                <a:solidFill>
                  <a:srgbClr val="000000"/>
                </a:solidFill>
                <a:latin typeface="黑体"/>
                <a:cs typeface="黑体"/>
              </a:rPr>
              <a:t>2</a:t>
            </a:r>
            <a:r>
              <a:rPr lang="zh-CN" altLang="zh-CN" sz="2400" b="1" kern="100" dirty="0" smtClean="0">
                <a:solidFill>
                  <a:srgbClr val="000000"/>
                </a:solidFill>
                <a:latin typeface="黑体"/>
                <a:cs typeface="黑体"/>
              </a:rPr>
              <a:t>个报告</a:t>
            </a:r>
            <a:endParaRPr lang="en-US" altLang="zh-CN" sz="2400" b="1" kern="100" dirty="0" smtClean="0">
              <a:solidFill>
                <a:srgbClr val="000000"/>
              </a:solidFill>
              <a:latin typeface="黑体"/>
              <a:cs typeface="黑体"/>
            </a:endParaRPr>
          </a:p>
          <a:p>
            <a:pPr>
              <a:spcBef>
                <a:spcPts val="600"/>
              </a:spcBef>
              <a:spcAft>
                <a:spcPts val="600"/>
              </a:spcAft>
            </a:pPr>
            <a:r>
              <a:rPr lang="en-US" altLang="zh-CN" sz="2400" b="1" kern="100" dirty="0" smtClean="0">
                <a:solidFill>
                  <a:srgbClr val="000000"/>
                </a:solidFill>
                <a:latin typeface="黑体"/>
                <a:cs typeface="黑体"/>
              </a:rPr>
              <a:t>3</a:t>
            </a:r>
            <a:r>
              <a:rPr lang="zh-CN" altLang="en-US" sz="2400" b="1" kern="100" dirty="0" smtClean="0">
                <a:solidFill>
                  <a:srgbClr val="000000"/>
                </a:solidFill>
                <a:latin typeface="黑体"/>
                <a:cs typeface="黑体"/>
              </a:rPr>
              <a:t>、</a:t>
            </a:r>
            <a:r>
              <a:rPr lang="zh-CN" altLang="zh-CN" sz="2400" b="1" kern="100" dirty="0" smtClean="0">
                <a:solidFill>
                  <a:srgbClr val="000000"/>
                </a:solidFill>
                <a:latin typeface="黑体"/>
                <a:cs typeface="黑体"/>
              </a:rPr>
              <a:t>专家</a:t>
            </a:r>
            <a:r>
              <a:rPr lang="zh-CN" altLang="zh-CN" sz="2400" b="1" dirty="0" smtClean="0"/>
              <a:t>审读材料意见表</a:t>
            </a:r>
            <a:endParaRPr lang="zh-CN" altLang="zh-CN" sz="2400" b="1" kern="100" dirty="0">
              <a:solidFill>
                <a:srgbClr val="000000"/>
              </a:solidFill>
              <a:latin typeface="黑体"/>
              <a:cs typeface="黑体"/>
            </a:endParaRPr>
          </a:p>
        </p:txBody>
      </p:sp>
      <p:sp>
        <p:nvSpPr>
          <p:cNvPr id="4" name="矩形 3"/>
          <p:cNvSpPr/>
          <p:nvPr/>
        </p:nvSpPr>
        <p:spPr>
          <a:xfrm>
            <a:off x="4283968" y="3068960"/>
            <a:ext cx="3007555" cy="369332"/>
          </a:xfrm>
          <a:prstGeom prst="rect">
            <a:avLst/>
          </a:prstGeom>
        </p:spPr>
        <p:txBody>
          <a:bodyPr wrap="none">
            <a:spAutoFit/>
          </a:bodyPr>
          <a:lstStyle/>
          <a:p>
            <a:r>
              <a:rPr lang="zh-CN" altLang="zh-CN" b="1" dirty="0" smtClean="0"/>
              <a:t>专家进校前审读材料意见表 </a:t>
            </a:r>
            <a:endParaRPr lang="zh-CN" altLang="en-US" b="1" dirty="0"/>
          </a:p>
        </p:txBody>
      </p:sp>
      <p:graphicFrame>
        <p:nvGraphicFramePr>
          <p:cNvPr id="5" name="表格 4"/>
          <p:cNvGraphicFramePr>
            <a:graphicFrameLocks noGrp="1"/>
          </p:cNvGraphicFramePr>
          <p:nvPr/>
        </p:nvGraphicFramePr>
        <p:xfrm>
          <a:off x="3059832" y="3573016"/>
          <a:ext cx="5400600" cy="1396045"/>
        </p:xfrm>
        <a:graphic>
          <a:graphicData uri="http://schemas.openxmlformats.org/drawingml/2006/table">
            <a:tbl>
              <a:tblPr/>
              <a:tblGrid>
                <a:gridCol w="1239138"/>
                <a:gridCol w="4161462"/>
              </a:tblGrid>
              <a:tr h="316089">
                <a:tc>
                  <a:txBody>
                    <a:bodyPr/>
                    <a:lstStyle/>
                    <a:p>
                      <a:pPr algn="ctr">
                        <a:lnSpc>
                          <a:spcPct val="120000"/>
                        </a:lnSpc>
                        <a:spcAft>
                          <a:spcPts val="0"/>
                        </a:spcAft>
                      </a:pPr>
                      <a:r>
                        <a:rPr lang="zh-CN" sz="1800" b="1" kern="100" dirty="0" smtClean="0">
                          <a:solidFill>
                            <a:srgbClr val="000000"/>
                          </a:solidFill>
                          <a:latin typeface="Times New Roman"/>
                          <a:ea typeface="宋体"/>
                        </a:rPr>
                        <a:t>总体印象</a:t>
                      </a:r>
                      <a:endParaRPr lang="zh-CN" sz="1800" b="1" kern="100" dirty="0">
                        <a:latin typeface="Times New Roman"/>
                        <a:ea typeface="宋体"/>
                      </a:endParaRPr>
                    </a:p>
                  </a:txBody>
                  <a:tcPr marL="18815" marR="1881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endParaRPr lang="zh-CN" sz="1800" b="1" kern="100" dirty="0">
                        <a:latin typeface="Times New Roman"/>
                        <a:ea typeface="宋体"/>
                      </a:endParaRPr>
                    </a:p>
                  </a:txBody>
                  <a:tcPr marL="18815" marR="1881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960">
                <a:tc>
                  <a:txBody>
                    <a:bodyPr/>
                    <a:lstStyle/>
                    <a:p>
                      <a:pPr algn="ctr">
                        <a:lnSpc>
                          <a:spcPct val="120000"/>
                        </a:lnSpc>
                        <a:spcAft>
                          <a:spcPts val="0"/>
                        </a:spcAft>
                      </a:pPr>
                      <a:r>
                        <a:rPr lang="zh-CN" sz="1800" b="1" kern="100" dirty="0">
                          <a:solidFill>
                            <a:srgbClr val="000000"/>
                          </a:solidFill>
                          <a:latin typeface="Times New Roman"/>
                          <a:ea typeface="宋体"/>
                        </a:rPr>
                        <a:t>主要问题</a:t>
                      </a:r>
                      <a:endParaRPr lang="zh-CN" sz="1800" b="1" kern="100" dirty="0">
                        <a:latin typeface="Times New Roman"/>
                        <a:ea typeface="宋体"/>
                      </a:endParaRPr>
                    </a:p>
                  </a:txBody>
                  <a:tcPr marL="18815" marR="1881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20000"/>
                        </a:lnSpc>
                        <a:spcAft>
                          <a:spcPts val="0"/>
                        </a:spcAft>
                        <a:buFont typeface="+mj-lt"/>
                        <a:buNone/>
                      </a:pPr>
                      <a:endParaRPr lang="zh-CN" sz="1800" b="1" kern="100" dirty="0">
                        <a:latin typeface="Times New Roman"/>
                        <a:ea typeface="宋体"/>
                      </a:endParaRPr>
                    </a:p>
                  </a:txBody>
                  <a:tcPr marL="18815" marR="1881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1901">
                <a:tc>
                  <a:txBody>
                    <a:bodyPr/>
                    <a:lstStyle/>
                    <a:p>
                      <a:pPr algn="ctr">
                        <a:lnSpc>
                          <a:spcPct val="120000"/>
                        </a:lnSpc>
                        <a:spcAft>
                          <a:spcPts val="0"/>
                        </a:spcAft>
                      </a:pPr>
                      <a:r>
                        <a:rPr lang="zh-CN" sz="1800" b="1" kern="100">
                          <a:solidFill>
                            <a:srgbClr val="000000"/>
                          </a:solidFill>
                          <a:latin typeface="Times New Roman"/>
                          <a:ea typeface="宋体"/>
                        </a:rPr>
                        <a:t>拟考察重点</a:t>
                      </a:r>
                      <a:endParaRPr lang="zh-CN" sz="1800" b="1" kern="100">
                        <a:latin typeface="Times New Roman"/>
                        <a:ea typeface="宋体"/>
                      </a:endParaRPr>
                    </a:p>
                  </a:txBody>
                  <a:tcPr marL="18815" marR="1881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342900" lvl="0" indent="-342900" algn="just">
                        <a:lnSpc>
                          <a:spcPct val="120000"/>
                        </a:lnSpc>
                        <a:spcAft>
                          <a:spcPts val="0"/>
                        </a:spcAft>
                        <a:buClr>
                          <a:srgbClr val="444444"/>
                        </a:buClr>
                        <a:buFont typeface="Arial"/>
                        <a:buAutoNum type="arabicPeriod"/>
                      </a:pPr>
                      <a:endParaRPr lang="zh-CN" sz="1800" b="1" kern="100" dirty="0">
                        <a:latin typeface="Times New Roman"/>
                        <a:ea typeface="宋体"/>
                      </a:endParaRPr>
                    </a:p>
                  </a:txBody>
                  <a:tcPr marL="18815" marR="1881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52226" name="Rectangle 2"/>
          <p:cNvSpPr>
            <a:spLocks noChangeArrowheads="1"/>
          </p:cNvSpPr>
          <p:nvPr/>
        </p:nvSpPr>
        <p:spPr bwMode="auto">
          <a:xfrm>
            <a:off x="3059832" y="5085184"/>
            <a:ext cx="547260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23875"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宋体" pitchFamily="2" charset="-122"/>
                <a:cs typeface="仿宋_GB2312"/>
              </a:rPr>
              <a:t>注：①审读材料为学校</a:t>
            </a:r>
            <a:r>
              <a:rPr kumimoji="0" lang="en-US" altLang="zh-CN" sz="1600" b="1" i="0" u="none" strike="noStrike" cap="none" normalizeH="0" baseline="0" dirty="0" smtClean="0">
                <a:ln>
                  <a:noFill/>
                </a:ln>
                <a:solidFill>
                  <a:schemeClr val="tx1"/>
                </a:solidFill>
                <a:effectLst/>
                <a:latin typeface="Times New Roman" pitchFamily="18" charset="0"/>
                <a:ea typeface="宋体" pitchFamily="2" charset="-122"/>
                <a:cs typeface="仿宋_GB2312"/>
              </a:rPr>
              <a:t>《</a:t>
            </a:r>
            <a:r>
              <a:rPr kumimoji="0" lang="zh-CN" altLang="en-US" sz="1600" b="1" i="0" u="none" strike="noStrike" cap="none" normalizeH="0" baseline="0" dirty="0" smtClean="0">
                <a:ln>
                  <a:noFill/>
                </a:ln>
                <a:solidFill>
                  <a:schemeClr val="tx1"/>
                </a:solidFill>
                <a:effectLst/>
                <a:latin typeface="Times New Roman" pitchFamily="18" charset="0"/>
                <a:ea typeface="宋体" pitchFamily="2" charset="-122"/>
                <a:cs typeface="仿宋_GB2312"/>
              </a:rPr>
              <a:t>自评报告</a:t>
            </a:r>
            <a:r>
              <a:rPr kumimoji="0" lang="en-US" altLang="zh-CN" sz="1600" b="1" i="0" u="none" strike="noStrike" cap="none" normalizeH="0" baseline="0" dirty="0" smtClean="0">
                <a:ln>
                  <a:noFill/>
                </a:ln>
                <a:solidFill>
                  <a:schemeClr val="tx1"/>
                </a:solidFill>
                <a:effectLst/>
                <a:latin typeface="Times New Roman" pitchFamily="18" charset="0"/>
                <a:ea typeface="宋体" pitchFamily="2" charset="-122"/>
                <a:cs typeface="仿宋_GB2312"/>
              </a:rPr>
              <a:t>》</a:t>
            </a:r>
            <a:r>
              <a:rPr kumimoji="0" lang="zh-CN" altLang="en-US" sz="1600" b="1" i="0" u="none" strike="noStrike" cap="none" normalizeH="0" baseline="0" dirty="0" smtClean="0">
                <a:ln>
                  <a:noFill/>
                </a:ln>
                <a:solidFill>
                  <a:schemeClr val="tx1"/>
                </a:solidFill>
                <a:effectLst/>
                <a:latin typeface="Times New Roman" pitchFamily="18" charset="0"/>
                <a:ea typeface="宋体" pitchFamily="2" charset="-122"/>
                <a:cs typeface="仿宋_GB2312"/>
              </a:rPr>
              <a:t>、</a:t>
            </a:r>
            <a:r>
              <a:rPr kumimoji="0" lang="en-US" altLang="zh-CN" sz="1600" b="1" i="0" u="none" strike="noStrike" cap="none" normalizeH="0" baseline="0" dirty="0" smtClean="0">
                <a:ln>
                  <a:noFill/>
                </a:ln>
                <a:solidFill>
                  <a:schemeClr val="tx1"/>
                </a:solidFill>
                <a:effectLst/>
                <a:latin typeface="Times New Roman" pitchFamily="18" charset="0"/>
                <a:ea typeface="宋体" pitchFamily="2" charset="-122"/>
                <a:cs typeface="仿宋_GB2312"/>
              </a:rPr>
              <a:t>《</a:t>
            </a:r>
            <a:r>
              <a:rPr kumimoji="0" lang="zh-CN" altLang="en-US" sz="1600" b="1" i="0" u="none" strike="noStrike" cap="none" normalizeH="0" baseline="0" dirty="0" smtClean="0">
                <a:ln>
                  <a:noFill/>
                </a:ln>
                <a:solidFill>
                  <a:schemeClr val="tx1"/>
                </a:solidFill>
                <a:effectLst/>
                <a:latin typeface="Times New Roman" pitchFamily="18" charset="0"/>
                <a:ea typeface="宋体" pitchFamily="2" charset="-122"/>
                <a:cs typeface="仿宋_GB2312"/>
              </a:rPr>
              <a:t>状态数据分析报告</a:t>
            </a:r>
            <a:r>
              <a:rPr kumimoji="0" lang="en-US" altLang="zh-CN" sz="1600" b="1" i="0" u="none" strike="noStrike" cap="none" normalizeH="0" baseline="0" dirty="0" smtClean="0">
                <a:ln>
                  <a:noFill/>
                </a:ln>
                <a:solidFill>
                  <a:schemeClr val="tx1"/>
                </a:solidFill>
                <a:effectLst/>
                <a:latin typeface="Times New Roman" pitchFamily="18" charset="0"/>
                <a:ea typeface="宋体" pitchFamily="2" charset="-122"/>
                <a:cs typeface="仿宋_GB2312"/>
              </a:rPr>
              <a:t>》</a:t>
            </a:r>
            <a:r>
              <a:rPr kumimoji="0" lang="zh-CN" altLang="en-US" sz="1600" b="1" i="0" u="none" strike="noStrike" cap="none" normalizeH="0" baseline="0" dirty="0" smtClean="0">
                <a:ln>
                  <a:noFill/>
                </a:ln>
                <a:solidFill>
                  <a:schemeClr val="tx1"/>
                </a:solidFill>
                <a:effectLst/>
                <a:latin typeface="Times New Roman" pitchFamily="18" charset="0"/>
                <a:ea typeface="宋体" pitchFamily="2" charset="-122"/>
                <a:cs typeface="仿宋_GB2312"/>
              </a:rPr>
              <a:t>等材料。②审读意见应具体、有针对性，总字数一般不少于</a:t>
            </a:r>
            <a:r>
              <a:rPr kumimoji="0" lang="en-US" altLang="zh-CN" sz="1600" b="1" i="0" u="none" strike="noStrike" cap="none" normalizeH="0" baseline="0" dirty="0" smtClean="0">
                <a:ln>
                  <a:noFill/>
                </a:ln>
                <a:solidFill>
                  <a:schemeClr val="tx1"/>
                </a:solidFill>
                <a:effectLst/>
                <a:latin typeface="Times New Roman" pitchFamily="18" charset="0"/>
                <a:ea typeface="宋体" pitchFamily="2" charset="-122"/>
                <a:cs typeface="仿宋_GB2312"/>
              </a:rPr>
              <a:t>600</a:t>
            </a:r>
            <a:r>
              <a:rPr kumimoji="0" lang="zh-CN" altLang="en-US" sz="1600" b="1" i="0" u="none" strike="noStrike" cap="none" normalizeH="0" baseline="0" dirty="0" smtClean="0">
                <a:ln>
                  <a:noFill/>
                </a:ln>
                <a:solidFill>
                  <a:schemeClr val="tx1"/>
                </a:solidFill>
                <a:effectLst/>
                <a:latin typeface="Times New Roman" pitchFamily="18" charset="0"/>
                <a:ea typeface="宋体" pitchFamily="2" charset="-122"/>
                <a:cs typeface="仿宋_GB2312"/>
              </a:rPr>
              <a:t>字，页面不足时可加页。</a:t>
            </a:r>
            <a:endParaRPr kumimoji="0" lang="zh-CN" altLang="en-US" sz="16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523875" algn="l"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宋体" pitchFamily="2" charset="-122"/>
                <a:cs typeface="仿宋_GB2312"/>
              </a:rPr>
              <a:t>专家（签字）：</a:t>
            </a:r>
            <a:r>
              <a:rPr kumimoji="0" lang="zh-CN" altLang="en-US" sz="1600" b="1" i="0" u="sng" strike="noStrike" cap="none" normalizeH="0" baseline="0" dirty="0" smtClean="0">
                <a:ln>
                  <a:noFill/>
                </a:ln>
                <a:solidFill>
                  <a:schemeClr val="tx1"/>
                </a:solidFill>
                <a:effectLst/>
                <a:latin typeface="Times New Roman" pitchFamily="18" charset="0"/>
                <a:ea typeface="宋体" pitchFamily="2" charset="-122"/>
                <a:cs typeface="仿宋_GB2312"/>
              </a:rPr>
              <a:t>            </a:t>
            </a:r>
            <a:r>
              <a:rPr kumimoji="0" lang="zh-CN" altLang="en-US" sz="1600" b="1" i="0" u="none" strike="noStrike" cap="none" normalizeH="0" baseline="0" dirty="0" smtClean="0">
                <a:ln>
                  <a:noFill/>
                </a:ln>
                <a:solidFill>
                  <a:schemeClr val="tx1"/>
                </a:solidFill>
                <a:effectLst/>
                <a:latin typeface="Times New Roman" pitchFamily="18" charset="0"/>
                <a:ea typeface="宋体" pitchFamily="2" charset="-122"/>
                <a:cs typeface="仿宋_GB2312"/>
              </a:rPr>
              <a:t>                     年   月   日</a:t>
            </a:r>
            <a:endParaRPr kumimoji="0" lang="zh-CN" altLang="en-US" sz="16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l="20194" t="29840" r="22398" b="12201"/>
          <a:stretch>
            <a:fillRect/>
          </a:stretch>
        </p:blipFill>
        <p:spPr bwMode="auto">
          <a:xfrm>
            <a:off x="611560" y="1124744"/>
            <a:ext cx="7988192" cy="3960440"/>
          </a:xfrm>
          <a:prstGeom prst="rect">
            <a:avLst/>
          </a:prstGeom>
          <a:noFill/>
          <a:ln w="9525">
            <a:noFill/>
            <a:miter lim="800000"/>
            <a:headEnd/>
            <a:tailEnd/>
          </a:ln>
        </p:spPr>
      </p:pic>
      <p:sp>
        <p:nvSpPr>
          <p:cNvPr id="4" name="矩形 3"/>
          <p:cNvSpPr/>
          <p:nvPr/>
        </p:nvSpPr>
        <p:spPr>
          <a:xfrm>
            <a:off x="899592" y="620688"/>
            <a:ext cx="596638" cy="584775"/>
          </a:xfrm>
          <a:prstGeom prst="rect">
            <a:avLst/>
          </a:prstGeom>
          <a:solidFill>
            <a:srgbClr val="66FF33"/>
          </a:solidFill>
        </p:spPr>
        <p:txBody>
          <a:bodyPr wrap="none">
            <a:spAutoFit/>
          </a:bodyPr>
          <a:lstStyle/>
          <a:p>
            <a:r>
              <a:rPr lang="zh-CN" altLang="en-US" sz="3200" b="1" dirty="0" smtClean="0"/>
              <a:t>核</a:t>
            </a:r>
            <a:endParaRPr lang="zh-CN" altLang="en-US" sz="3200" b="1" dirty="0"/>
          </a:p>
        </p:txBody>
      </p:sp>
      <p:sp>
        <p:nvSpPr>
          <p:cNvPr id="5" name="矩形 4"/>
          <p:cNvSpPr/>
          <p:nvPr/>
        </p:nvSpPr>
        <p:spPr>
          <a:xfrm>
            <a:off x="2051720" y="5229200"/>
            <a:ext cx="6336704" cy="1077218"/>
          </a:xfrm>
          <a:prstGeom prst="rect">
            <a:avLst/>
          </a:prstGeom>
          <a:solidFill>
            <a:srgbClr val="66FF33"/>
          </a:solidFill>
        </p:spPr>
        <p:txBody>
          <a:bodyPr wrap="square">
            <a:spAutoFit/>
          </a:bodyPr>
          <a:lstStyle/>
          <a:p>
            <a:r>
              <a:rPr lang="zh-CN" altLang="en-US" sz="3200" b="1" dirty="0" smtClean="0"/>
              <a:t>自己出题、自己答卷、自己评卷、自找问题、自我分析、自谋措施。</a:t>
            </a:r>
            <a:endParaRPr lang="zh-CN" altLang="en-US" sz="32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user\appdata\roaming\360se6\User Data\temp\lafx4.jpg"/>
          <p:cNvPicPr>
            <a:picLocks noChangeAspect="1" noChangeArrowheads="1"/>
          </p:cNvPicPr>
          <p:nvPr/>
        </p:nvPicPr>
        <p:blipFill>
          <a:blip r:embed="rId2" cstate="print"/>
          <a:srcRect/>
          <a:stretch>
            <a:fillRect/>
          </a:stretch>
        </p:blipFill>
        <p:spPr bwMode="auto">
          <a:xfrm>
            <a:off x="899592" y="4149080"/>
            <a:ext cx="7632848" cy="2085976"/>
          </a:xfrm>
          <a:prstGeom prst="rect">
            <a:avLst/>
          </a:prstGeom>
          <a:noFill/>
        </p:spPr>
      </p:pic>
      <p:sp>
        <p:nvSpPr>
          <p:cNvPr id="5" name="矩形 4"/>
          <p:cNvSpPr/>
          <p:nvPr/>
        </p:nvSpPr>
        <p:spPr>
          <a:xfrm>
            <a:off x="899592" y="620688"/>
            <a:ext cx="596638" cy="584775"/>
          </a:xfrm>
          <a:prstGeom prst="rect">
            <a:avLst/>
          </a:prstGeom>
          <a:solidFill>
            <a:srgbClr val="66FF33"/>
          </a:solidFill>
        </p:spPr>
        <p:txBody>
          <a:bodyPr wrap="none">
            <a:spAutoFit/>
          </a:bodyPr>
          <a:lstStyle/>
          <a:p>
            <a:r>
              <a:rPr lang="zh-CN" altLang="en-US" sz="3200" b="1" dirty="0" smtClean="0"/>
              <a:t>核</a:t>
            </a:r>
            <a:endParaRPr lang="zh-CN" altLang="en-US" sz="3200" b="1" dirty="0"/>
          </a:p>
        </p:txBody>
      </p:sp>
      <p:sp>
        <p:nvSpPr>
          <p:cNvPr id="6" name="矩形 5"/>
          <p:cNvSpPr/>
          <p:nvPr/>
        </p:nvSpPr>
        <p:spPr>
          <a:xfrm>
            <a:off x="1455749" y="1466571"/>
            <a:ext cx="6520534" cy="2677656"/>
          </a:xfrm>
          <a:prstGeom prst="rect">
            <a:avLst/>
          </a:prstGeom>
          <a:solidFill>
            <a:srgbClr val="66FF33"/>
          </a:solidFill>
        </p:spPr>
        <p:txBody>
          <a:bodyPr wrap="square">
            <a:spAutoFit/>
          </a:bodyPr>
          <a:lstStyle/>
          <a:p>
            <a:r>
              <a:rPr lang="zh-CN" altLang="en-US" sz="2800" b="1" dirty="0" smtClean="0"/>
              <a:t>五</a:t>
            </a:r>
            <a:r>
              <a:rPr lang="zh-CN" altLang="zh-CN" sz="2800" b="1" dirty="0" smtClean="0"/>
              <a:t>自</a:t>
            </a:r>
            <a:r>
              <a:rPr lang="zh-CN" altLang="en-US" sz="2800" b="1" dirty="0" smtClean="0"/>
              <a:t>：</a:t>
            </a:r>
            <a:endParaRPr lang="en-US" altLang="zh-CN" sz="2800" b="1" dirty="0" smtClean="0"/>
          </a:p>
          <a:p>
            <a:r>
              <a:rPr lang="zh-CN" altLang="zh-CN" sz="2800" b="1" dirty="0" smtClean="0"/>
              <a:t>即</a:t>
            </a:r>
            <a:r>
              <a:rPr lang="zh-CN" altLang="zh-CN" sz="2800" b="1" dirty="0" smtClean="0"/>
              <a:t>学校根据办学定位、培养目标和特点</a:t>
            </a:r>
            <a:r>
              <a:rPr lang="zh-CN" altLang="zh-CN" sz="2800" b="1" dirty="0" smtClean="0"/>
              <a:t>，</a:t>
            </a:r>
            <a:endParaRPr lang="en-US" altLang="zh-CN" sz="2800" b="1" dirty="0" smtClean="0"/>
          </a:p>
          <a:p>
            <a:r>
              <a:rPr lang="zh-CN" altLang="zh-CN" sz="2800" b="1" dirty="0" smtClean="0">
                <a:solidFill>
                  <a:srgbClr val="FF0000"/>
                </a:solidFill>
              </a:rPr>
              <a:t>自</a:t>
            </a:r>
            <a:r>
              <a:rPr lang="zh-CN" altLang="zh-CN" sz="2800" b="1" dirty="0" smtClean="0"/>
              <a:t>定</a:t>
            </a:r>
            <a:r>
              <a:rPr lang="zh-CN" altLang="zh-CN" sz="2800" b="1" dirty="0" smtClean="0">
                <a:solidFill>
                  <a:srgbClr val="0000FF"/>
                </a:solidFill>
              </a:rPr>
              <a:t>标尺</a:t>
            </a:r>
            <a:r>
              <a:rPr lang="zh-CN" altLang="zh-CN" sz="2800" b="1" dirty="0" smtClean="0"/>
              <a:t>，</a:t>
            </a:r>
            <a:endParaRPr lang="en-US" altLang="zh-CN" sz="2800" b="1" dirty="0" smtClean="0"/>
          </a:p>
          <a:p>
            <a:r>
              <a:rPr lang="zh-CN" altLang="zh-CN" sz="2800" b="1" dirty="0" smtClean="0">
                <a:solidFill>
                  <a:srgbClr val="FF0000"/>
                </a:solidFill>
              </a:rPr>
              <a:t>自</a:t>
            </a:r>
            <a:r>
              <a:rPr lang="zh-CN" altLang="zh-CN" sz="2800" b="1" dirty="0" smtClean="0"/>
              <a:t>划</a:t>
            </a:r>
            <a:r>
              <a:rPr lang="zh-CN" altLang="zh-CN" sz="2800" b="1" dirty="0" smtClean="0">
                <a:solidFill>
                  <a:srgbClr val="0000FF"/>
                </a:solidFill>
              </a:rPr>
              <a:t>刻度</a:t>
            </a:r>
            <a:r>
              <a:rPr lang="zh-CN" altLang="zh-CN" sz="2800" b="1" dirty="0" smtClean="0"/>
              <a:t>，</a:t>
            </a:r>
            <a:endParaRPr lang="en-US" altLang="zh-CN" sz="2800" b="1" dirty="0" smtClean="0"/>
          </a:p>
          <a:p>
            <a:r>
              <a:rPr lang="zh-CN" altLang="zh-CN" sz="2800" b="1" dirty="0" smtClean="0"/>
              <a:t>用</a:t>
            </a:r>
            <a:r>
              <a:rPr lang="zh-CN" altLang="zh-CN" sz="2800" b="1" dirty="0" smtClean="0">
                <a:solidFill>
                  <a:srgbClr val="FF0000"/>
                </a:solidFill>
              </a:rPr>
              <a:t>自</a:t>
            </a:r>
            <a:r>
              <a:rPr lang="zh-CN" altLang="zh-CN" sz="2800" b="1" dirty="0" smtClean="0"/>
              <a:t>己的标尺</a:t>
            </a:r>
            <a:r>
              <a:rPr lang="zh-CN" altLang="zh-CN" sz="2800" b="1" dirty="0" smtClean="0">
                <a:solidFill>
                  <a:srgbClr val="0000FF"/>
                </a:solidFill>
              </a:rPr>
              <a:t>测量</a:t>
            </a:r>
            <a:r>
              <a:rPr lang="zh-CN" altLang="zh-CN" sz="2800" b="1" dirty="0" smtClean="0"/>
              <a:t>评价</a:t>
            </a:r>
            <a:r>
              <a:rPr lang="zh-CN" altLang="zh-CN" sz="2800" b="1" dirty="0" smtClean="0">
                <a:solidFill>
                  <a:srgbClr val="FF0000"/>
                </a:solidFill>
              </a:rPr>
              <a:t>自</a:t>
            </a:r>
            <a:r>
              <a:rPr lang="zh-CN" altLang="zh-CN" sz="2800" b="1" dirty="0" smtClean="0"/>
              <a:t>己</a:t>
            </a:r>
            <a:r>
              <a:rPr lang="zh-CN" altLang="zh-CN" sz="2800" b="1" dirty="0" smtClean="0"/>
              <a:t>，</a:t>
            </a:r>
            <a:endParaRPr lang="en-US" altLang="zh-CN" sz="2800" b="1" dirty="0" smtClean="0"/>
          </a:p>
          <a:p>
            <a:r>
              <a:rPr lang="zh-CN" altLang="zh-CN" sz="2800" b="1" dirty="0" smtClean="0"/>
              <a:t>突出</a:t>
            </a:r>
            <a:r>
              <a:rPr lang="zh-CN" altLang="zh-CN" sz="2800" b="1" dirty="0" smtClean="0"/>
              <a:t>办学的</a:t>
            </a:r>
            <a:r>
              <a:rPr lang="zh-CN" altLang="zh-CN" sz="2800" b="1" dirty="0" smtClean="0">
                <a:solidFill>
                  <a:srgbClr val="FF0000"/>
                </a:solidFill>
              </a:rPr>
              <a:t>自</a:t>
            </a:r>
            <a:r>
              <a:rPr lang="zh-CN" altLang="zh-CN" sz="2800" b="1" dirty="0" smtClean="0"/>
              <a:t>主和多样性。</a:t>
            </a:r>
            <a:endParaRPr lang="zh-CN" altLang="en-US" sz="28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appdata\roaming\360se6\User Data\temp\img7.gif"/>
          <p:cNvPicPr>
            <a:picLocks noChangeAspect="1" noChangeArrowheads="1"/>
          </p:cNvPicPr>
          <p:nvPr/>
        </p:nvPicPr>
        <p:blipFill>
          <a:blip r:embed="rId2" cstate="print"/>
          <a:srcRect/>
          <a:stretch>
            <a:fillRect/>
          </a:stretch>
        </p:blipFill>
        <p:spPr bwMode="auto">
          <a:xfrm>
            <a:off x="1331640" y="1196752"/>
            <a:ext cx="5585432" cy="4608512"/>
          </a:xfrm>
          <a:prstGeom prst="rect">
            <a:avLst/>
          </a:prstGeom>
          <a:noFill/>
        </p:spPr>
      </p:pic>
      <p:sp>
        <p:nvSpPr>
          <p:cNvPr id="3" name="Rectangle 1"/>
          <p:cNvSpPr>
            <a:spLocks noChangeArrowheads="1"/>
          </p:cNvSpPr>
          <p:nvPr/>
        </p:nvSpPr>
        <p:spPr bwMode="auto">
          <a:xfrm>
            <a:off x="5724128" y="5589240"/>
            <a:ext cx="2698176" cy="523220"/>
          </a:xfrm>
          <a:prstGeom prst="rect">
            <a:avLst/>
          </a:prstGeom>
          <a:solidFill>
            <a:srgbClr val="FFFF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rPr>
              <a:t>平常心、正常态</a:t>
            </a:r>
            <a:endParaRPr kumimoji="0" 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4" name="矩形 3"/>
          <p:cNvSpPr/>
          <p:nvPr/>
        </p:nvSpPr>
        <p:spPr>
          <a:xfrm>
            <a:off x="899592" y="620688"/>
            <a:ext cx="5184576" cy="584775"/>
          </a:xfrm>
          <a:prstGeom prst="rect">
            <a:avLst/>
          </a:prstGeom>
          <a:solidFill>
            <a:srgbClr val="66FF33"/>
          </a:solidFill>
        </p:spPr>
        <p:txBody>
          <a:bodyPr wrap="square">
            <a:spAutoFit/>
          </a:bodyPr>
          <a:lstStyle/>
          <a:p>
            <a:r>
              <a:rPr lang="zh-CN" altLang="en-US" sz="3200" b="1" dirty="0" smtClean="0"/>
              <a:t>“四度”</a:t>
            </a:r>
            <a:r>
              <a:rPr lang="en-US" altLang="zh-CN" sz="3200" b="1" dirty="0" smtClean="0"/>
              <a:t> </a:t>
            </a:r>
            <a:r>
              <a:rPr lang="zh-CN" altLang="en-US" sz="3200" b="1" dirty="0" smtClean="0"/>
              <a:t>的</a:t>
            </a:r>
            <a:r>
              <a:rPr lang="en-US" altLang="zh-CN" sz="3200" b="1" dirty="0" smtClean="0"/>
              <a:t>“</a:t>
            </a:r>
            <a:r>
              <a:rPr lang="zh-CN" altLang="zh-CN" sz="3200" b="1" dirty="0" smtClean="0"/>
              <a:t>符合度</a:t>
            </a:r>
            <a:r>
              <a:rPr lang="en-US" altLang="zh-CN" sz="3200" b="1" dirty="0" smtClean="0"/>
              <a:t>”</a:t>
            </a:r>
            <a:r>
              <a:rPr lang="zh-CN" altLang="en-US" sz="3200" b="1" dirty="0" smtClean="0"/>
              <a:t>诊断</a:t>
            </a:r>
            <a:endParaRPr lang="zh-CN" altLang="en-US" sz="32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spect="1" noChangeArrowheads="1"/>
          </p:cNvPicPr>
          <p:nvPr/>
        </p:nvPicPr>
        <p:blipFill>
          <a:blip r:embed="rId2" cstate="print"/>
          <a:srcRect l="590" t="24379" r="85239" b="55153"/>
          <a:stretch>
            <a:fillRect/>
          </a:stretch>
        </p:blipFill>
        <p:spPr bwMode="auto">
          <a:xfrm>
            <a:off x="683568" y="1158314"/>
            <a:ext cx="2664296" cy="2007306"/>
          </a:xfrm>
          <a:prstGeom prst="rect">
            <a:avLst/>
          </a:prstGeom>
          <a:noFill/>
          <a:ln w="9525">
            <a:noFill/>
            <a:miter lim="800000"/>
            <a:headEnd/>
            <a:tailEnd/>
          </a:ln>
        </p:spPr>
      </p:pic>
      <p:pic>
        <p:nvPicPr>
          <p:cNvPr id="7" name="Picture 1"/>
          <p:cNvPicPr>
            <a:picLocks noChangeAspect="1" noChangeArrowheads="1"/>
          </p:cNvPicPr>
          <p:nvPr/>
        </p:nvPicPr>
        <p:blipFill>
          <a:blip r:embed="rId2" cstate="print"/>
          <a:srcRect l="590" t="44847" r="85239" b="19007"/>
          <a:stretch>
            <a:fillRect/>
          </a:stretch>
        </p:blipFill>
        <p:spPr bwMode="auto">
          <a:xfrm>
            <a:off x="4716015" y="1158314"/>
            <a:ext cx="3799061" cy="5147455"/>
          </a:xfrm>
          <a:prstGeom prst="rect">
            <a:avLst/>
          </a:prstGeom>
          <a:noFill/>
          <a:ln w="9525">
            <a:noFill/>
            <a:miter lim="800000"/>
            <a:headEnd/>
            <a:tailEnd/>
          </a:ln>
          <a:scene3d>
            <a:camera prst="orthographicFront"/>
            <a:lightRig rig="threePt" dir="t"/>
          </a:scene3d>
          <a:sp3d>
            <a:bevelT/>
          </a:sp3d>
        </p:spPr>
      </p:pic>
      <p:pic>
        <p:nvPicPr>
          <p:cNvPr id="58370" name="Picture 2"/>
          <p:cNvPicPr>
            <a:picLocks noChangeAspect="1" noChangeArrowheads="1"/>
          </p:cNvPicPr>
          <p:nvPr/>
        </p:nvPicPr>
        <p:blipFill>
          <a:blip r:embed="rId3" cstate="print"/>
          <a:srcRect l="626" t="59004" r="85116" b="21855"/>
          <a:stretch>
            <a:fillRect/>
          </a:stretch>
        </p:blipFill>
        <p:spPr bwMode="auto">
          <a:xfrm>
            <a:off x="683568" y="4149080"/>
            <a:ext cx="3110267" cy="1944216"/>
          </a:xfrm>
          <a:prstGeom prst="rect">
            <a:avLst/>
          </a:prstGeom>
          <a:noFill/>
          <a:ln w="9525">
            <a:noFill/>
            <a:miter lim="800000"/>
            <a:headEnd/>
            <a:tailEnd/>
          </a:ln>
        </p:spPr>
      </p:pic>
    </p:spTree>
    <p:extLst>
      <p:ext uri="{BB962C8B-B14F-4D97-AF65-F5344CB8AC3E}">
        <p14:creationId xmlns:p14="http://schemas.microsoft.com/office/powerpoint/2010/main" val="27244753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31640" y="2996952"/>
            <a:ext cx="6120680" cy="1877437"/>
          </a:xfrm>
          <a:prstGeom prst="rect">
            <a:avLst/>
          </a:prstGeom>
        </p:spPr>
        <p:txBody>
          <a:bodyPr wrap="square">
            <a:spAutoFit/>
          </a:bodyPr>
          <a:lstStyle/>
          <a:p>
            <a:pPr>
              <a:spcBef>
                <a:spcPts val="600"/>
              </a:spcBef>
              <a:spcAft>
                <a:spcPts val="600"/>
              </a:spcAft>
            </a:pPr>
            <a:r>
              <a:rPr lang="en-US" altLang="zh-CN" sz="2400" b="1" kern="100" dirty="0" smtClean="0">
                <a:solidFill>
                  <a:srgbClr val="000000"/>
                </a:solidFill>
                <a:latin typeface="黑体"/>
                <a:cs typeface="黑体"/>
              </a:rPr>
              <a:t>4</a:t>
            </a:r>
            <a:r>
              <a:rPr lang="zh-CN" altLang="en-US" sz="2400" b="1" kern="100" dirty="0" smtClean="0">
                <a:solidFill>
                  <a:srgbClr val="000000"/>
                </a:solidFill>
                <a:latin typeface="黑体"/>
                <a:cs typeface="黑体"/>
              </a:rPr>
              <a:t>、</a:t>
            </a:r>
            <a:r>
              <a:rPr lang="zh-CN" altLang="zh-CN" sz="2400" b="1" kern="100" dirty="0" smtClean="0">
                <a:solidFill>
                  <a:srgbClr val="000000"/>
                </a:solidFill>
                <a:latin typeface="黑体"/>
                <a:cs typeface="黑体"/>
              </a:rPr>
              <a:t>专家</a:t>
            </a:r>
            <a:r>
              <a:rPr lang="zh-CN" altLang="en-US" sz="2400" b="1" kern="100" dirty="0" smtClean="0">
                <a:solidFill>
                  <a:srgbClr val="000000"/>
                </a:solidFill>
                <a:latin typeface="黑体"/>
                <a:cs typeface="黑体"/>
              </a:rPr>
              <a:t>工作环境：住校内、上网电脑、会议室（约</a:t>
            </a:r>
            <a:r>
              <a:rPr lang="en-US" altLang="zh-CN" sz="2400" b="1" kern="100" dirty="0" smtClean="0">
                <a:solidFill>
                  <a:srgbClr val="000000"/>
                </a:solidFill>
                <a:latin typeface="黑体"/>
                <a:cs typeface="黑体"/>
              </a:rPr>
              <a:t>20</a:t>
            </a:r>
            <a:r>
              <a:rPr lang="zh-CN" altLang="en-US" sz="2400" b="1" kern="100" dirty="0" smtClean="0">
                <a:solidFill>
                  <a:srgbClr val="000000"/>
                </a:solidFill>
                <a:latin typeface="黑体"/>
                <a:cs typeface="黑体"/>
              </a:rPr>
              <a:t>个位、电脑、打印机、碎纸机等）</a:t>
            </a:r>
            <a:endParaRPr lang="en-US" altLang="zh-CN" sz="2400" b="1" kern="100" dirty="0" smtClean="0">
              <a:solidFill>
                <a:srgbClr val="000000"/>
              </a:solidFill>
              <a:latin typeface="黑体"/>
              <a:cs typeface="黑体"/>
            </a:endParaRPr>
          </a:p>
          <a:p>
            <a:pPr>
              <a:spcBef>
                <a:spcPts val="600"/>
              </a:spcBef>
              <a:spcAft>
                <a:spcPts val="600"/>
              </a:spcAft>
            </a:pPr>
            <a:r>
              <a:rPr lang="en-US" altLang="zh-CN" sz="2400" b="1" kern="100" dirty="0" smtClean="0">
                <a:solidFill>
                  <a:srgbClr val="000000"/>
                </a:solidFill>
                <a:latin typeface="黑体"/>
                <a:cs typeface="黑体"/>
              </a:rPr>
              <a:t>5</a:t>
            </a:r>
            <a:r>
              <a:rPr lang="zh-CN" altLang="en-US" sz="2400" b="1" kern="100" dirty="0" smtClean="0">
                <a:solidFill>
                  <a:srgbClr val="000000"/>
                </a:solidFill>
                <a:latin typeface="黑体"/>
                <a:cs typeface="黑体"/>
              </a:rPr>
              <a:t>、联络员：引导专家、联络访谈人等。</a:t>
            </a:r>
            <a:endParaRPr lang="en-US" altLang="zh-CN" sz="2400" b="1" kern="100" dirty="0" smtClean="0">
              <a:solidFill>
                <a:srgbClr val="000000"/>
              </a:solidFill>
              <a:latin typeface="黑体"/>
              <a:cs typeface="黑体"/>
            </a:endParaRPr>
          </a:p>
          <a:p>
            <a:pPr>
              <a:spcBef>
                <a:spcPts val="600"/>
              </a:spcBef>
              <a:spcAft>
                <a:spcPts val="600"/>
              </a:spcAft>
            </a:pPr>
            <a:r>
              <a:rPr lang="en-US" altLang="zh-CN" sz="2400" b="1" kern="100" dirty="0" smtClean="0">
                <a:solidFill>
                  <a:srgbClr val="000000"/>
                </a:solidFill>
                <a:latin typeface="黑体"/>
                <a:cs typeface="黑体"/>
              </a:rPr>
              <a:t>6</a:t>
            </a:r>
            <a:r>
              <a:rPr lang="zh-CN" altLang="en-US" sz="2400" b="1" kern="100" dirty="0" smtClean="0">
                <a:solidFill>
                  <a:srgbClr val="000000"/>
                </a:solidFill>
                <a:latin typeface="黑体"/>
                <a:cs typeface="黑体"/>
              </a:rPr>
              <a:t>、</a:t>
            </a:r>
            <a:r>
              <a:rPr lang="zh-CN" altLang="zh-CN" sz="2400" b="1" kern="100" dirty="0" smtClean="0">
                <a:solidFill>
                  <a:srgbClr val="000000"/>
                </a:solidFill>
                <a:latin typeface="黑体"/>
                <a:cs typeface="黑体"/>
              </a:rPr>
              <a:t>专家</a:t>
            </a:r>
            <a:r>
              <a:rPr lang="zh-CN" altLang="en-US" sz="2400" b="1" kern="100" dirty="0" smtClean="0">
                <a:solidFill>
                  <a:srgbClr val="000000"/>
                </a:solidFill>
                <a:latin typeface="黑体"/>
                <a:cs typeface="黑体"/>
              </a:rPr>
              <a:t>用餐：自助</a:t>
            </a:r>
            <a:endParaRPr lang="zh-CN" altLang="zh-CN" sz="2400" b="1" kern="100" dirty="0">
              <a:solidFill>
                <a:srgbClr val="000000"/>
              </a:solidFill>
              <a:latin typeface="黑体"/>
              <a:cs typeface="黑体"/>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739063799"/>
              </p:ext>
            </p:extLst>
          </p:nvPr>
        </p:nvGraphicFramePr>
        <p:xfrm>
          <a:off x="755576" y="1988840"/>
          <a:ext cx="7704855" cy="4191000"/>
        </p:xfrm>
        <a:graphic>
          <a:graphicData uri="http://schemas.openxmlformats.org/drawingml/2006/table">
            <a:tbl>
              <a:tblPr/>
              <a:tblGrid>
                <a:gridCol w="1080120"/>
                <a:gridCol w="648072"/>
                <a:gridCol w="1648093"/>
                <a:gridCol w="2770285"/>
                <a:gridCol w="1558285"/>
              </a:tblGrid>
              <a:tr h="164976">
                <a:tc>
                  <a:txBody>
                    <a:bodyPr/>
                    <a:lstStyle/>
                    <a:p>
                      <a:pPr algn="ctr">
                        <a:lnSpc>
                          <a:spcPct val="125000"/>
                        </a:lnSpc>
                        <a:spcAft>
                          <a:spcPts val="0"/>
                        </a:spcAft>
                      </a:pPr>
                      <a:r>
                        <a:rPr lang="zh-CN" sz="2000" b="1" kern="100" dirty="0">
                          <a:latin typeface="Times New Roman"/>
                          <a:ea typeface="仿宋"/>
                          <a:cs typeface="仿宋"/>
                        </a:rPr>
                        <a:t>日期</a:t>
                      </a: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zh-CN" sz="2000" b="1" kern="100">
                          <a:latin typeface="Times New Roman"/>
                          <a:ea typeface="仿宋"/>
                          <a:cs typeface="仿宋"/>
                        </a:rPr>
                        <a:t>工作项目</a:t>
                      </a:r>
                      <a:endParaRPr lang="zh-CN" sz="2000" b="1" kern="10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zh-CN" sz="2000" b="1" kern="100">
                          <a:latin typeface="Times New Roman"/>
                          <a:ea typeface="仿宋"/>
                          <a:cs typeface="仿宋"/>
                        </a:rPr>
                        <a:t>负责或参与者</a:t>
                      </a:r>
                      <a:endParaRPr lang="zh-CN" sz="2000" b="1" kern="10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zh-CN" sz="2000" b="1" kern="100" dirty="0">
                          <a:latin typeface="Times New Roman"/>
                          <a:ea typeface="仿宋"/>
                          <a:cs typeface="仿宋"/>
                        </a:rPr>
                        <a:t>内容与要求</a:t>
                      </a: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79">
                <a:tc rowSpan="2">
                  <a:txBody>
                    <a:bodyPr/>
                    <a:lstStyle/>
                    <a:p>
                      <a:pPr algn="ctr">
                        <a:lnSpc>
                          <a:spcPct val="125000"/>
                        </a:lnSpc>
                        <a:spcAft>
                          <a:spcPts val="0"/>
                        </a:spcAft>
                      </a:pPr>
                      <a:r>
                        <a:rPr lang="zh-CN" sz="2000" b="1" kern="100" dirty="0" smtClean="0">
                          <a:latin typeface="Times New Roman"/>
                          <a:ea typeface="仿宋"/>
                          <a:cs typeface="仿宋"/>
                        </a:rPr>
                        <a:t>报到</a:t>
                      </a: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zh-CN" sz="2000" b="1" kern="100" dirty="0">
                          <a:latin typeface="Times New Roman"/>
                          <a:ea typeface="仿宋"/>
                          <a:cs typeface="仿宋"/>
                        </a:rPr>
                        <a:t>下午</a:t>
                      </a: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zh-CN" sz="2000" b="1" kern="100" dirty="0">
                          <a:latin typeface="Times New Roman"/>
                          <a:ea typeface="仿宋"/>
                          <a:cs typeface="仿宋"/>
                        </a:rPr>
                        <a:t>到达评估学校</a:t>
                      </a: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5000"/>
                        </a:lnSpc>
                        <a:spcAft>
                          <a:spcPts val="0"/>
                        </a:spcAft>
                      </a:pPr>
                      <a:r>
                        <a:rPr lang="zh-CN" sz="2000" b="1" kern="100" dirty="0">
                          <a:latin typeface="Times New Roman"/>
                          <a:ea typeface="仿宋"/>
                          <a:cs typeface="仿宋"/>
                        </a:rPr>
                        <a:t>专家组全体成员</a:t>
                      </a: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5000"/>
                        </a:lnSpc>
                        <a:spcAft>
                          <a:spcPts val="0"/>
                        </a:spcAft>
                      </a:pP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89">
                <a:tc vMerge="1">
                  <a:txBody>
                    <a:bodyPr/>
                    <a:lstStyle/>
                    <a:p>
                      <a:endParaRPr lang="zh-CN" altLang="en-US"/>
                    </a:p>
                  </a:txBody>
                  <a:tcPr/>
                </a:tc>
                <a:tc>
                  <a:txBody>
                    <a:bodyPr/>
                    <a:lstStyle/>
                    <a:p>
                      <a:pPr algn="ctr">
                        <a:lnSpc>
                          <a:spcPct val="125000"/>
                        </a:lnSpc>
                        <a:spcAft>
                          <a:spcPts val="0"/>
                        </a:spcAft>
                      </a:pPr>
                      <a:r>
                        <a:rPr lang="zh-CN" sz="2000" b="1" kern="100" dirty="0" smtClean="0">
                          <a:latin typeface="Times New Roman"/>
                          <a:ea typeface="仿宋"/>
                          <a:cs typeface="仿宋"/>
                        </a:rPr>
                        <a:t>晚上</a:t>
                      </a: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zh-CN" sz="2000" b="1" kern="100" dirty="0">
                          <a:latin typeface="Times New Roman"/>
                          <a:ea typeface="仿宋"/>
                          <a:cs typeface="仿宋"/>
                        </a:rPr>
                        <a:t>专家预备会</a:t>
                      </a: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5000"/>
                        </a:lnSpc>
                        <a:spcAft>
                          <a:spcPts val="0"/>
                        </a:spcAft>
                      </a:pPr>
                      <a:r>
                        <a:rPr lang="zh-CN" sz="2000" b="1" kern="100">
                          <a:latin typeface="Times New Roman"/>
                          <a:ea typeface="仿宋"/>
                          <a:cs typeface="仿宋"/>
                        </a:rPr>
                        <a:t>专家组全体成员</a:t>
                      </a:r>
                      <a:endParaRPr lang="zh-CN" sz="2000" b="1" kern="10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5000"/>
                        </a:lnSpc>
                        <a:spcAft>
                          <a:spcPts val="0"/>
                        </a:spcAft>
                      </a:pP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rowSpan="3">
                  <a:txBody>
                    <a:bodyPr/>
                    <a:lstStyle/>
                    <a:p>
                      <a:pPr algn="ctr">
                        <a:lnSpc>
                          <a:spcPct val="125000"/>
                        </a:lnSpc>
                        <a:spcAft>
                          <a:spcPts val="0"/>
                        </a:spcAft>
                      </a:pPr>
                      <a:r>
                        <a:rPr lang="zh-CN" sz="2000" b="1" kern="100" dirty="0">
                          <a:latin typeface="Times New Roman"/>
                          <a:ea typeface="仿宋"/>
                          <a:cs typeface="仿宋"/>
                        </a:rPr>
                        <a:t>第</a:t>
                      </a:r>
                      <a:r>
                        <a:rPr lang="en-US" sz="2000" b="1" kern="100" dirty="0" smtClean="0">
                          <a:latin typeface="Times New Roman"/>
                          <a:ea typeface="仿宋"/>
                          <a:cs typeface="仿宋"/>
                        </a:rPr>
                        <a:t>1</a:t>
                      </a:r>
                      <a:r>
                        <a:rPr lang="zh-CN" sz="2000" b="1" kern="100" dirty="0" smtClean="0">
                          <a:latin typeface="Times New Roman"/>
                          <a:ea typeface="仿宋"/>
                          <a:cs typeface="仿宋"/>
                        </a:rPr>
                        <a:t>天</a:t>
                      </a: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25000"/>
                        </a:lnSpc>
                        <a:spcAft>
                          <a:spcPts val="0"/>
                        </a:spcAft>
                      </a:pPr>
                      <a:r>
                        <a:rPr lang="zh-CN" sz="2000" b="1" kern="100" dirty="0" smtClean="0">
                          <a:latin typeface="Times New Roman"/>
                          <a:ea typeface="仿宋"/>
                          <a:cs typeface="仿宋"/>
                        </a:rPr>
                        <a:t>上午</a:t>
                      </a: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zh-CN" sz="2000" b="1" kern="100" dirty="0">
                          <a:latin typeface="Times New Roman"/>
                          <a:ea typeface="仿宋"/>
                          <a:cs typeface="仿宋"/>
                        </a:rPr>
                        <a:t>考察说明</a:t>
                      </a:r>
                      <a:r>
                        <a:rPr lang="zh-CN" sz="2000" b="1" kern="100" dirty="0" smtClean="0">
                          <a:latin typeface="Times New Roman"/>
                          <a:ea typeface="仿宋"/>
                          <a:cs typeface="仿宋"/>
                        </a:rPr>
                        <a:t>会</a:t>
                      </a:r>
                      <a:endParaRPr lang="en-US" altLang="zh-CN" sz="2000" b="1" kern="100" dirty="0" smtClean="0">
                        <a:latin typeface="Times New Roman"/>
                        <a:ea typeface="仿宋"/>
                        <a:cs typeface="仿宋"/>
                      </a:endParaRPr>
                    </a:p>
                    <a:p>
                      <a:pPr algn="ctr">
                        <a:lnSpc>
                          <a:spcPct val="125000"/>
                        </a:lnSpc>
                        <a:spcAft>
                          <a:spcPts val="0"/>
                        </a:spcAft>
                      </a:pPr>
                      <a:r>
                        <a:rPr lang="en-US" altLang="zh-CN" sz="2000" b="1" kern="100" dirty="0" smtClean="0">
                          <a:latin typeface="Times New Roman"/>
                          <a:ea typeface="仿宋"/>
                          <a:cs typeface="仿宋"/>
                        </a:rPr>
                        <a:t>1</a:t>
                      </a:r>
                      <a:r>
                        <a:rPr lang="zh-CN" altLang="en-US" sz="2000" b="1" kern="100" dirty="0" smtClean="0">
                          <a:latin typeface="Times New Roman"/>
                          <a:ea typeface="仿宋"/>
                          <a:cs typeface="仿宋"/>
                        </a:rPr>
                        <a:t>小时</a:t>
                      </a: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5000"/>
                        </a:lnSpc>
                        <a:spcAft>
                          <a:spcPts val="0"/>
                        </a:spcAft>
                      </a:pPr>
                      <a:r>
                        <a:rPr lang="zh-CN" sz="2000" b="1" kern="100" dirty="0">
                          <a:latin typeface="Times New Roman"/>
                          <a:ea typeface="仿宋"/>
                          <a:cs typeface="仿宋"/>
                        </a:rPr>
                        <a:t>专家</a:t>
                      </a:r>
                      <a:r>
                        <a:rPr lang="zh-CN" sz="2000" b="1" kern="100" dirty="0" smtClean="0">
                          <a:latin typeface="Times New Roman"/>
                          <a:ea typeface="仿宋"/>
                          <a:cs typeface="仿宋"/>
                        </a:rPr>
                        <a:t>组、学校领导和相关人员</a:t>
                      </a: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5000"/>
                        </a:lnSpc>
                        <a:spcAft>
                          <a:spcPts val="0"/>
                        </a:spcAft>
                      </a:pP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vMerge="1">
                  <a:txBody>
                    <a:bodyPr/>
                    <a:lstStyle/>
                    <a:p>
                      <a:endParaRPr lang="zh-CN" altLang="en-US"/>
                    </a:p>
                  </a:txBody>
                  <a:tcPr/>
                </a:tc>
                <a:tc vMerge="1">
                  <a:txBody>
                    <a:bodyPr/>
                    <a:lstStyle/>
                    <a:p>
                      <a:endParaRPr lang="zh-CN" altLang="en-US"/>
                    </a:p>
                  </a:txBody>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zh-CN" altLang="zh-CN" sz="2000" b="1" kern="100" dirty="0" smtClean="0">
                          <a:latin typeface="Times New Roman"/>
                          <a:ea typeface="仿宋"/>
                          <a:cs typeface="仿宋"/>
                        </a:rPr>
                        <a:t>现场考察</a:t>
                      </a: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zh-CN" altLang="zh-CN" sz="2000" b="1" kern="100" dirty="0" smtClean="0">
                          <a:latin typeface="Times New Roman"/>
                          <a:ea typeface="仿宋"/>
                          <a:cs typeface="仿宋"/>
                        </a:rPr>
                        <a:t>专家组</a:t>
                      </a: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5000"/>
                        </a:lnSpc>
                        <a:spcAft>
                          <a:spcPts val="0"/>
                        </a:spcAft>
                      </a:pP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94">
                <a:tc vMerge="1">
                  <a:txBody>
                    <a:bodyPr/>
                    <a:lstStyle/>
                    <a:p>
                      <a:endParaRPr lang="zh-CN" altLang="en-US"/>
                    </a:p>
                  </a:txBody>
                  <a:tcPr/>
                </a:tc>
                <a:tc>
                  <a:txBody>
                    <a:bodyPr/>
                    <a:lstStyle/>
                    <a:p>
                      <a:pPr algn="ctr">
                        <a:lnSpc>
                          <a:spcPct val="125000"/>
                        </a:lnSpc>
                        <a:spcAft>
                          <a:spcPts val="0"/>
                        </a:spcAft>
                      </a:pPr>
                      <a:r>
                        <a:rPr lang="zh-CN" sz="2000" b="1" kern="100">
                          <a:latin typeface="Times New Roman"/>
                          <a:ea typeface="仿宋"/>
                          <a:cs typeface="仿宋"/>
                        </a:rPr>
                        <a:t>下午</a:t>
                      </a:r>
                      <a:endParaRPr lang="zh-CN" sz="2000" b="1" kern="10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25000"/>
                        </a:lnSpc>
                        <a:spcAft>
                          <a:spcPts val="0"/>
                        </a:spcAft>
                      </a:pPr>
                      <a:r>
                        <a:rPr lang="zh-CN" sz="2000" b="1" kern="100" dirty="0" smtClean="0">
                          <a:latin typeface="Times New Roman"/>
                          <a:ea typeface="仿宋"/>
                          <a:cs typeface="仿宋"/>
                        </a:rPr>
                        <a:t>现场考察</a:t>
                      </a: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ct val="125000"/>
                        </a:lnSpc>
                        <a:spcAft>
                          <a:spcPts val="0"/>
                        </a:spcAft>
                      </a:pPr>
                      <a:r>
                        <a:rPr lang="zh-CN" sz="2000" b="1" kern="100" dirty="0">
                          <a:latin typeface="Times New Roman"/>
                          <a:ea typeface="仿宋"/>
                          <a:cs typeface="仿宋"/>
                        </a:rPr>
                        <a:t>专家</a:t>
                      </a:r>
                      <a:r>
                        <a:rPr lang="zh-CN" sz="2000" b="1" kern="100" dirty="0" smtClean="0">
                          <a:latin typeface="Times New Roman"/>
                          <a:ea typeface="仿宋"/>
                          <a:cs typeface="仿宋"/>
                        </a:rPr>
                        <a:t>组</a:t>
                      </a: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342900" lvl="0" indent="-342900" algn="l">
                        <a:lnSpc>
                          <a:spcPct val="125000"/>
                        </a:lnSpc>
                        <a:spcAft>
                          <a:spcPts val="0"/>
                        </a:spcAft>
                        <a:buFont typeface="+mj-lt"/>
                        <a:buAutoNum type="arabicPeriod"/>
                      </a:pP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063">
                <a:tc>
                  <a:txBody>
                    <a:bodyPr/>
                    <a:lstStyle/>
                    <a:p>
                      <a:pPr algn="ctr">
                        <a:lnSpc>
                          <a:spcPct val="125000"/>
                        </a:lnSpc>
                        <a:spcAft>
                          <a:spcPts val="0"/>
                        </a:spcAft>
                      </a:pPr>
                      <a:r>
                        <a:rPr lang="en-US" sz="2000" b="1" kern="100" dirty="0" smtClean="0">
                          <a:latin typeface="Times New Roman"/>
                          <a:ea typeface="仿宋"/>
                          <a:cs typeface="仿宋"/>
                        </a:rPr>
                        <a:t>2-3</a:t>
                      </a:r>
                      <a:r>
                        <a:rPr lang="zh-CN" sz="2000" b="1" kern="100" dirty="0" smtClean="0">
                          <a:latin typeface="Times New Roman"/>
                          <a:ea typeface="仿宋"/>
                          <a:cs typeface="仿宋"/>
                        </a:rPr>
                        <a:t>天</a:t>
                      </a: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zh-CN" sz="2000" b="1" kern="100">
                          <a:latin typeface="Times New Roman"/>
                          <a:ea typeface="仿宋"/>
                          <a:cs typeface="仿宋"/>
                        </a:rPr>
                        <a:t>全天</a:t>
                      </a:r>
                      <a:endParaRPr lang="zh-CN" sz="2000" b="1" kern="10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25000"/>
                        </a:lnSpc>
                        <a:spcAft>
                          <a:spcPts val="0"/>
                        </a:spcAft>
                      </a:pP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a:lnSpc>
                          <a:spcPct val="125000"/>
                        </a:lnSpc>
                        <a:spcAft>
                          <a:spcPts val="0"/>
                        </a:spcAft>
                      </a:pP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ct val="125000"/>
                        </a:lnSpc>
                        <a:spcAft>
                          <a:spcPts val="0"/>
                        </a:spcAft>
                      </a:pP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40">
                <a:tc rowSpan="2">
                  <a:txBody>
                    <a:bodyPr/>
                    <a:lstStyle/>
                    <a:p>
                      <a:pPr algn="ctr">
                        <a:lnSpc>
                          <a:spcPct val="125000"/>
                        </a:lnSpc>
                        <a:spcAft>
                          <a:spcPts val="0"/>
                        </a:spcAft>
                      </a:pPr>
                      <a:r>
                        <a:rPr lang="zh-CN" sz="2000" b="1" kern="100" dirty="0">
                          <a:latin typeface="Times New Roman"/>
                          <a:ea typeface="仿宋"/>
                          <a:cs typeface="仿宋"/>
                        </a:rPr>
                        <a:t>第</a:t>
                      </a:r>
                      <a:r>
                        <a:rPr lang="en-US" sz="2000" b="1" kern="100" dirty="0" smtClean="0">
                          <a:latin typeface="Times New Roman"/>
                          <a:ea typeface="仿宋"/>
                          <a:cs typeface="仿宋"/>
                        </a:rPr>
                        <a:t>4</a:t>
                      </a:r>
                      <a:r>
                        <a:rPr lang="zh-CN" sz="2000" b="1" kern="100" dirty="0" smtClean="0">
                          <a:latin typeface="Times New Roman"/>
                          <a:ea typeface="仿宋"/>
                          <a:cs typeface="仿宋"/>
                        </a:rPr>
                        <a:t>天</a:t>
                      </a: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zh-CN" sz="2000" b="1" kern="100">
                          <a:latin typeface="Times New Roman"/>
                          <a:ea typeface="仿宋"/>
                          <a:cs typeface="仿宋"/>
                        </a:rPr>
                        <a:t>上午</a:t>
                      </a:r>
                      <a:endParaRPr lang="zh-CN" sz="2000" b="1" kern="10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25000"/>
                        </a:lnSpc>
                        <a:spcAft>
                          <a:spcPts val="0"/>
                        </a:spcAft>
                      </a:pP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indent="76200" algn="l">
                        <a:lnSpc>
                          <a:spcPct val="125000"/>
                        </a:lnSpc>
                        <a:spcAft>
                          <a:spcPts val="0"/>
                        </a:spcAft>
                      </a:pP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ct val="125000"/>
                        </a:lnSpc>
                        <a:spcAft>
                          <a:spcPts val="0"/>
                        </a:spcAft>
                      </a:pP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73">
                <a:tc vMerge="1">
                  <a:txBody>
                    <a:bodyPr/>
                    <a:lstStyle/>
                    <a:p>
                      <a:endParaRPr lang="zh-CN" altLang="en-US"/>
                    </a:p>
                  </a:txBody>
                  <a:tcPr/>
                </a:tc>
                <a:tc>
                  <a:txBody>
                    <a:bodyPr/>
                    <a:lstStyle/>
                    <a:p>
                      <a:pPr algn="ctr">
                        <a:lnSpc>
                          <a:spcPct val="125000"/>
                        </a:lnSpc>
                        <a:spcAft>
                          <a:spcPts val="0"/>
                        </a:spcAft>
                      </a:pPr>
                      <a:r>
                        <a:rPr lang="zh-CN" sz="2000" b="1" kern="100" dirty="0">
                          <a:latin typeface="Times New Roman"/>
                          <a:ea typeface="仿宋"/>
                          <a:cs typeface="仿宋"/>
                        </a:rPr>
                        <a:t>下午</a:t>
                      </a: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zh-CN" altLang="en-US" sz="2000" b="1" kern="100" dirty="0" smtClean="0">
                          <a:latin typeface="Times New Roman"/>
                          <a:ea typeface="仿宋"/>
                          <a:cs typeface="仿宋"/>
                        </a:rPr>
                        <a:t>口头</a:t>
                      </a:r>
                      <a:r>
                        <a:rPr lang="zh-CN" sz="2000" b="1" kern="100" dirty="0" smtClean="0">
                          <a:latin typeface="Times New Roman"/>
                          <a:ea typeface="仿宋"/>
                          <a:cs typeface="仿宋"/>
                        </a:rPr>
                        <a:t>反馈</a:t>
                      </a:r>
                      <a:r>
                        <a:rPr lang="zh-CN" sz="2000" b="1" kern="100" dirty="0">
                          <a:latin typeface="Times New Roman"/>
                          <a:ea typeface="仿宋"/>
                          <a:cs typeface="仿宋"/>
                        </a:rPr>
                        <a:t>会</a:t>
                      </a: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5000"/>
                        </a:lnSpc>
                        <a:spcAft>
                          <a:spcPts val="0"/>
                        </a:spcAft>
                      </a:pPr>
                      <a:r>
                        <a:rPr lang="zh-CN" sz="2000" b="1" kern="100" dirty="0">
                          <a:latin typeface="Times New Roman"/>
                          <a:ea typeface="仿宋"/>
                          <a:cs typeface="仿宋"/>
                        </a:rPr>
                        <a:t>专家</a:t>
                      </a:r>
                      <a:r>
                        <a:rPr lang="zh-CN" sz="2000" b="1" kern="100" dirty="0" smtClean="0">
                          <a:latin typeface="Times New Roman"/>
                          <a:ea typeface="仿宋"/>
                          <a:cs typeface="仿宋"/>
                        </a:rPr>
                        <a:t>组</a:t>
                      </a:r>
                      <a:r>
                        <a:rPr lang="zh-CN" altLang="en-US" sz="2000" b="1" kern="100" dirty="0" smtClean="0">
                          <a:latin typeface="Times New Roman"/>
                          <a:ea typeface="仿宋"/>
                          <a:cs typeface="仿宋"/>
                        </a:rPr>
                        <a:t>、</a:t>
                      </a:r>
                      <a:r>
                        <a:rPr lang="zh-CN" sz="2000" b="1" kern="100" dirty="0" smtClean="0">
                          <a:latin typeface="Times New Roman"/>
                          <a:ea typeface="仿宋"/>
                          <a:cs typeface="仿宋"/>
                        </a:rPr>
                        <a:t>学校领导及相关</a:t>
                      </a:r>
                      <a:r>
                        <a:rPr lang="zh-CN" sz="2000" b="1" kern="100" dirty="0">
                          <a:latin typeface="Times New Roman"/>
                          <a:ea typeface="仿宋"/>
                          <a:cs typeface="仿宋"/>
                        </a:rPr>
                        <a:t>人员 </a:t>
                      </a: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endParaRPr lang="zh-CN" sz="2000" b="1" kern="100" dirty="0">
                        <a:latin typeface="Times New Roman"/>
                        <a:ea typeface="宋体"/>
                      </a:endParaRPr>
                    </a:p>
                  </a:txBody>
                  <a:tcPr marL="36012" marR="3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755576" y="1196752"/>
            <a:ext cx="3384376" cy="523220"/>
          </a:xfrm>
          <a:prstGeom prst="rect">
            <a:avLst/>
          </a:prstGeom>
        </p:spPr>
        <p:txBody>
          <a:bodyPr wrap="square">
            <a:spAutoFit/>
          </a:bodyPr>
          <a:lstStyle/>
          <a:p>
            <a:pPr>
              <a:spcBef>
                <a:spcPts val="600"/>
              </a:spcBef>
              <a:spcAft>
                <a:spcPts val="600"/>
              </a:spcAft>
            </a:pPr>
            <a:r>
              <a:rPr lang="en-US" altLang="zh-CN" sz="2800" b="1" kern="100" dirty="0" smtClean="0">
                <a:solidFill>
                  <a:srgbClr val="000000"/>
                </a:solidFill>
                <a:latin typeface="黑体"/>
                <a:cs typeface="黑体"/>
              </a:rPr>
              <a:t>7</a:t>
            </a:r>
            <a:r>
              <a:rPr lang="zh-CN" altLang="en-US" sz="2800" b="1" kern="100" dirty="0" smtClean="0">
                <a:solidFill>
                  <a:srgbClr val="000000"/>
                </a:solidFill>
                <a:latin typeface="黑体"/>
                <a:cs typeface="黑体"/>
              </a:rPr>
              <a:t>、</a:t>
            </a:r>
            <a:r>
              <a:rPr lang="zh-CN" altLang="zh-CN" sz="2800" b="1" kern="100" dirty="0" smtClean="0">
                <a:solidFill>
                  <a:srgbClr val="000000"/>
                </a:solidFill>
                <a:latin typeface="黑体"/>
                <a:cs typeface="黑体"/>
              </a:rPr>
              <a:t>专家</a:t>
            </a:r>
            <a:r>
              <a:rPr lang="zh-CN" altLang="en-US" sz="2800" b="1" kern="100" dirty="0" smtClean="0">
                <a:solidFill>
                  <a:srgbClr val="000000"/>
                </a:solidFill>
                <a:latin typeface="黑体"/>
                <a:cs typeface="黑体"/>
              </a:rPr>
              <a:t>现场日程</a:t>
            </a:r>
            <a:endParaRPr lang="zh-CN" altLang="zh-CN" sz="2800" b="1" kern="100" dirty="0">
              <a:solidFill>
                <a:srgbClr val="000000"/>
              </a:solidFill>
              <a:latin typeface="黑体"/>
              <a:cs typeface="黑体"/>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55576" y="1700808"/>
            <a:ext cx="7560840" cy="3724096"/>
          </a:xfrm>
          <a:prstGeom prst="rect">
            <a:avLst/>
          </a:prstGeom>
        </p:spPr>
        <p:txBody>
          <a:bodyPr wrap="square">
            <a:spAutoFit/>
          </a:bodyPr>
          <a:lstStyle/>
          <a:p>
            <a:pPr>
              <a:spcBef>
                <a:spcPts val="600"/>
              </a:spcBef>
              <a:spcAft>
                <a:spcPts val="600"/>
              </a:spcAft>
            </a:pPr>
            <a:r>
              <a:rPr lang="en-US" altLang="zh-CN" sz="2800" b="1" kern="100" dirty="0" smtClean="0">
                <a:solidFill>
                  <a:srgbClr val="000000"/>
                </a:solidFill>
                <a:latin typeface="黑体"/>
                <a:cs typeface="黑体"/>
              </a:rPr>
              <a:t>8</a:t>
            </a:r>
            <a:r>
              <a:rPr lang="zh-CN" altLang="en-US" sz="2800" b="1" kern="100" dirty="0" smtClean="0">
                <a:solidFill>
                  <a:srgbClr val="000000"/>
                </a:solidFill>
                <a:latin typeface="黑体"/>
                <a:cs typeface="黑体"/>
              </a:rPr>
              <a:t>、</a:t>
            </a:r>
            <a:r>
              <a:rPr lang="zh-CN" altLang="zh-CN" sz="2800" b="1" kern="100" dirty="0" smtClean="0">
                <a:solidFill>
                  <a:srgbClr val="000000"/>
                </a:solidFill>
                <a:latin typeface="黑体"/>
                <a:cs typeface="黑体"/>
              </a:rPr>
              <a:t>专家</a:t>
            </a:r>
            <a:r>
              <a:rPr lang="zh-CN" altLang="en-US" sz="2800" b="1" kern="100" dirty="0" smtClean="0">
                <a:solidFill>
                  <a:srgbClr val="000000"/>
                </a:solidFill>
                <a:latin typeface="黑体"/>
                <a:cs typeface="黑体"/>
              </a:rPr>
              <a:t>工作方式</a:t>
            </a:r>
            <a:endParaRPr lang="en-US" altLang="zh-CN" sz="2800" b="1" kern="100" dirty="0" smtClean="0">
              <a:solidFill>
                <a:srgbClr val="000000"/>
              </a:solidFill>
              <a:latin typeface="黑体"/>
              <a:cs typeface="黑体"/>
            </a:endParaRPr>
          </a:p>
          <a:p>
            <a:pPr>
              <a:spcBef>
                <a:spcPts val="600"/>
              </a:spcBef>
              <a:spcAft>
                <a:spcPts val="600"/>
              </a:spcAft>
            </a:pPr>
            <a:r>
              <a:rPr lang="zh-CN" altLang="en-US" sz="2800" b="1" kern="100" dirty="0" smtClean="0">
                <a:solidFill>
                  <a:srgbClr val="000000"/>
                </a:solidFill>
                <a:latin typeface="黑体"/>
                <a:cs typeface="黑体"/>
              </a:rPr>
              <a:t> （</a:t>
            </a:r>
            <a:r>
              <a:rPr lang="en-US" altLang="zh-CN" sz="2800" b="1" kern="100" dirty="0" smtClean="0">
                <a:solidFill>
                  <a:srgbClr val="000000"/>
                </a:solidFill>
                <a:latin typeface="黑体"/>
                <a:cs typeface="黑体"/>
              </a:rPr>
              <a:t>1</a:t>
            </a:r>
            <a:r>
              <a:rPr lang="zh-CN" altLang="en-US" sz="2800" b="1" kern="100" dirty="0" smtClean="0">
                <a:solidFill>
                  <a:srgbClr val="000000"/>
                </a:solidFill>
                <a:latin typeface="黑体"/>
                <a:cs typeface="黑体"/>
              </a:rPr>
              <a:t>）各自全面考察、独立判断</a:t>
            </a:r>
            <a:r>
              <a:rPr lang="zh-CN" altLang="en-US" sz="2800" b="1" kern="100" dirty="0" smtClean="0">
                <a:solidFill>
                  <a:srgbClr val="000000"/>
                </a:solidFill>
                <a:latin typeface="黑体"/>
                <a:cs typeface="黑体"/>
              </a:rPr>
              <a:t>（无项目</a:t>
            </a:r>
            <a:r>
              <a:rPr lang="zh-CN" altLang="en-US" sz="2800" b="1" kern="100" dirty="0" smtClean="0">
                <a:solidFill>
                  <a:srgbClr val="000000"/>
                </a:solidFill>
                <a:latin typeface="黑体"/>
                <a:cs typeface="黑体"/>
              </a:rPr>
              <a:t>分工）</a:t>
            </a:r>
            <a:endParaRPr lang="en-US" altLang="zh-CN" sz="2800" b="1" kern="100" dirty="0" smtClean="0">
              <a:solidFill>
                <a:srgbClr val="000000"/>
              </a:solidFill>
              <a:latin typeface="黑体"/>
              <a:cs typeface="黑体"/>
            </a:endParaRPr>
          </a:p>
          <a:p>
            <a:pPr>
              <a:spcBef>
                <a:spcPts val="600"/>
              </a:spcBef>
              <a:spcAft>
                <a:spcPts val="600"/>
              </a:spcAft>
            </a:pPr>
            <a:r>
              <a:rPr lang="zh-CN" altLang="en-US" sz="2800" b="1" kern="100" dirty="0" smtClean="0">
                <a:solidFill>
                  <a:srgbClr val="000000"/>
                </a:solidFill>
                <a:latin typeface="黑体"/>
                <a:cs typeface="黑体"/>
              </a:rPr>
              <a:t> （</a:t>
            </a:r>
            <a:r>
              <a:rPr lang="en-US" altLang="zh-CN" sz="2800" b="1" kern="100" dirty="0" smtClean="0">
                <a:solidFill>
                  <a:srgbClr val="000000"/>
                </a:solidFill>
                <a:latin typeface="黑体"/>
                <a:cs typeface="黑体"/>
              </a:rPr>
              <a:t>2</a:t>
            </a:r>
            <a:r>
              <a:rPr lang="zh-CN" altLang="en-US" sz="2800" b="1" kern="100" dirty="0" smtClean="0">
                <a:solidFill>
                  <a:srgbClr val="000000"/>
                </a:solidFill>
                <a:latin typeface="黑体"/>
                <a:cs typeface="黑体"/>
              </a:rPr>
              <a:t>）白天：听、看课，访谈，走访，考察</a:t>
            </a:r>
            <a:endParaRPr lang="en-US" altLang="zh-CN" sz="2800" b="1" kern="100" dirty="0" smtClean="0">
              <a:solidFill>
                <a:srgbClr val="000000"/>
              </a:solidFill>
              <a:latin typeface="黑体"/>
              <a:cs typeface="黑体"/>
            </a:endParaRPr>
          </a:p>
          <a:p>
            <a:pPr>
              <a:spcBef>
                <a:spcPts val="600"/>
              </a:spcBef>
              <a:spcAft>
                <a:spcPts val="600"/>
              </a:spcAft>
            </a:pPr>
            <a:r>
              <a:rPr lang="zh-CN" altLang="en-US" sz="2800" b="1" kern="100" dirty="0" smtClean="0">
                <a:solidFill>
                  <a:srgbClr val="000000"/>
                </a:solidFill>
                <a:latin typeface="黑体"/>
                <a:cs typeface="黑体"/>
              </a:rPr>
              <a:t> （</a:t>
            </a:r>
            <a:r>
              <a:rPr lang="en-US" altLang="zh-CN" sz="2800" b="1" kern="100" dirty="0" smtClean="0">
                <a:solidFill>
                  <a:srgbClr val="000000"/>
                </a:solidFill>
                <a:latin typeface="黑体"/>
                <a:cs typeface="黑体"/>
              </a:rPr>
              <a:t>3</a:t>
            </a:r>
            <a:r>
              <a:rPr lang="zh-CN" altLang="en-US" sz="2800" b="1" kern="100" dirty="0" smtClean="0">
                <a:solidFill>
                  <a:srgbClr val="000000"/>
                </a:solidFill>
                <a:latin typeface="黑体"/>
                <a:cs typeface="黑体"/>
              </a:rPr>
              <a:t>）晚上：碰头会，审阅文卷、支撑材料、教学挡案、培养计划、毕业论文、试卷和分析报告，完善考察记录。</a:t>
            </a:r>
            <a:endParaRPr lang="en-US" altLang="zh-CN" sz="2800" b="1" kern="100" dirty="0" smtClean="0">
              <a:solidFill>
                <a:srgbClr val="000000"/>
              </a:solidFill>
              <a:latin typeface="黑体"/>
              <a:cs typeface="黑体"/>
            </a:endParaRPr>
          </a:p>
          <a:p>
            <a:pPr>
              <a:spcBef>
                <a:spcPts val="600"/>
              </a:spcBef>
              <a:spcAft>
                <a:spcPts val="600"/>
              </a:spcAft>
            </a:pPr>
            <a:r>
              <a:rPr lang="zh-CN" altLang="en-US" sz="2800" b="1" kern="100" dirty="0" smtClean="0">
                <a:solidFill>
                  <a:srgbClr val="000000"/>
                </a:solidFill>
                <a:latin typeface="黑体"/>
                <a:cs typeface="黑体"/>
              </a:rPr>
              <a:t>      制定并提交第二天个人工作计划。</a:t>
            </a:r>
            <a:r>
              <a:rPr lang="en-US" altLang="zh-CN" sz="2800" b="1" kern="100" dirty="0" smtClean="0">
                <a:solidFill>
                  <a:srgbClr val="000000"/>
                </a:solidFill>
                <a:latin typeface="黑体"/>
                <a:cs typeface="黑体"/>
              </a:rPr>
              <a:t> </a:t>
            </a:r>
            <a:endParaRPr lang="zh-CN" altLang="zh-CN" sz="2800" b="1" kern="100" dirty="0">
              <a:solidFill>
                <a:srgbClr val="000000"/>
              </a:solidFill>
              <a:latin typeface="黑体"/>
              <a:cs typeface="黑体"/>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l="20194" t="33620" r="45786" b="14721"/>
          <a:stretch>
            <a:fillRect/>
          </a:stretch>
        </p:blipFill>
        <p:spPr bwMode="auto">
          <a:xfrm>
            <a:off x="1979712" y="2732942"/>
            <a:ext cx="5077035" cy="3432362"/>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l="21612" t="22280" r="59657" b="71420"/>
          <a:stretch>
            <a:fillRect/>
          </a:stretch>
        </p:blipFill>
        <p:spPr bwMode="auto">
          <a:xfrm>
            <a:off x="2771800" y="1592796"/>
            <a:ext cx="2664296" cy="504056"/>
          </a:xfrm>
          <a:prstGeom prst="rect">
            <a:avLst/>
          </a:prstGeom>
          <a:noFill/>
          <a:ln w="9525">
            <a:noFill/>
            <a:miter lim="800000"/>
            <a:headEnd/>
            <a:tailEnd/>
          </a:ln>
        </p:spPr>
      </p:pic>
      <p:sp>
        <p:nvSpPr>
          <p:cNvPr id="7" name="矩形 6"/>
          <p:cNvSpPr/>
          <p:nvPr/>
        </p:nvSpPr>
        <p:spPr>
          <a:xfrm>
            <a:off x="1763688" y="1592796"/>
            <a:ext cx="986167" cy="523220"/>
          </a:xfrm>
          <a:prstGeom prst="rect">
            <a:avLst/>
          </a:prstGeom>
        </p:spPr>
        <p:txBody>
          <a:bodyPr wrap="none">
            <a:spAutoFit/>
          </a:bodyPr>
          <a:lstStyle/>
          <a:p>
            <a:r>
              <a:rPr lang="en-US" altLang="zh-CN" sz="2800" b="1" dirty="0" smtClean="0">
                <a:latin typeface="Arial Unicode MS" pitchFamily="34" charset="-122"/>
                <a:ea typeface="Arial Unicode MS" pitchFamily="34" charset="-122"/>
                <a:cs typeface="Arial Unicode MS" pitchFamily="34" charset="-122"/>
              </a:rPr>
              <a:t>2013</a:t>
            </a:r>
            <a:endParaRPr lang="zh-CN" altLang="en-US" sz="2800" b="1" dirty="0">
              <a:latin typeface="Arial Unicode MS" pitchFamily="34" charset="-122"/>
              <a:ea typeface="Arial Unicode MS" pitchFamily="34" charset="-122"/>
              <a:cs typeface="Arial Unicode MS" pitchFamily="34"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55576" y="1196752"/>
            <a:ext cx="7272808" cy="4585871"/>
          </a:xfrm>
          <a:prstGeom prst="rect">
            <a:avLst/>
          </a:prstGeom>
        </p:spPr>
        <p:txBody>
          <a:bodyPr wrap="square">
            <a:spAutoFit/>
          </a:bodyPr>
          <a:lstStyle/>
          <a:p>
            <a:pPr>
              <a:spcBef>
                <a:spcPts val="600"/>
              </a:spcBef>
              <a:spcAft>
                <a:spcPts val="600"/>
              </a:spcAft>
            </a:pPr>
            <a:r>
              <a:rPr lang="en-US" altLang="zh-CN" sz="2800" b="1" kern="100" dirty="0" smtClean="0">
                <a:solidFill>
                  <a:srgbClr val="000000"/>
                </a:solidFill>
                <a:latin typeface="黑体"/>
                <a:cs typeface="黑体"/>
              </a:rPr>
              <a:t>9</a:t>
            </a:r>
            <a:r>
              <a:rPr lang="zh-CN" altLang="en-US" sz="2800" b="1" kern="100" dirty="0" smtClean="0">
                <a:solidFill>
                  <a:srgbClr val="000000"/>
                </a:solidFill>
                <a:latin typeface="黑体"/>
                <a:cs typeface="黑体"/>
              </a:rPr>
              <a:t>、</a:t>
            </a:r>
            <a:r>
              <a:rPr lang="zh-CN" altLang="zh-CN" sz="2800" b="1" kern="100" dirty="0" smtClean="0">
                <a:solidFill>
                  <a:srgbClr val="000000"/>
                </a:solidFill>
                <a:latin typeface="黑体"/>
                <a:cs typeface="黑体"/>
              </a:rPr>
              <a:t>专家</a:t>
            </a:r>
            <a:r>
              <a:rPr lang="zh-CN" altLang="en-US" sz="2800" b="1" kern="100" dirty="0" smtClean="0">
                <a:solidFill>
                  <a:srgbClr val="000000"/>
                </a:solidFill>
                <a:latin typeface="黑体"/>
                <a:cs typeface="黑体"/>
              </a:rPr>
              <a:t>现场考察主要形式</a:t>
            </a:r>
            <a:endParaRPr lang="en-US" altLang="zh-CN" sz="2800" b="1" kern="100" dirty="0" smtClean="0">
              <a:solidFill>
                <a:srgbClr val="000000"/>
              </a:solidFill>
              <a:latin typeface="黑体"/>
              <a:cs typeface="黑体"/>
            </a:endParaRPr>
          </a:p>
          <a:p>
            <a:pPr>
              <a:spcBef>
                <a:spcPts val="600"/>
              </a:spcBef>
              <a:spcAft>
                <a:spcPts val="600"/>
              </a:spcAft>
            </a:pPr>
            <a:r>
              <a:rPr lang="zh-CN" altLang="en-US" sz="2800" b="1" kern="100" dirty="0" smtClean="0">
                <a:solidFill>
                  <a:srgbClr val="000000"/>
                </a:solidFill>
                <a:latin typeface="黑体"/>
                <a:cs typeface="黑体"/>
              </a:rPr>
              <a:t> （</a:t>
            </a:r>
            <a:r>
              <a:rPr lang="en-US" altLang="zh-CN" sz="2800" b="1" kern="100" dirty="0" smtClean="0">
                <a:solidFill>
                  <a:srgbClr val="000000"/>
                </a:solidFill>
                <a:latin typeface="黑体"/>
                <a:cs typeface="黑体"/>
              </a:rPr>
              <a:t>1</a:t>
            </a:r>
            <a:r>
              <a:rPr lang="zh-CN" altLang="en-US" sz="2800" b="1" kern="100" dirty="0" smtClean="0">
                <a:solidFill>
                  <a:srgbClr val="000000"/>
                </a:solidFill>
                <a:latin typeface="黑体"/>
                <a:cs typeface="黑体"/>
              </a:rPr>
              <a:t>）听课、看课，不少于</a:t>
            </a:r>
            <a:r>
              <a:rPr lang="en-US" altLang="zh-CN" sz="2800" b="1" kern="100" dirty="0" smtClean="0">
                <a:solidFill>
                  <a:srgbClr val="000000"/>
                </a:solidFill>
                <a:latin typeface="黑体"/>
                <a:cs typeface="黑体"/>
              </a:rPr>
              <a:t>3</a:t>
            </a:r>
            <a:r>
              <a:rPr lang="zh-CN" altLang="en-US" sz="2800" b="1" kern="100" dirty="0" smtClean="0">
                <a:solidFill>
                  <a:srgbClr val="000000"/>
                </a:solidFill>
                <a:latin typeface="黑体"/>
                <a:cs typeface="黑体"/>
              </a:rPr>
              <a:t>门</a:t>
            </a:r>
            <a:endParaRPr lang="en-US" altLang="zh-CN" sz="2800" b="1" kern="100" dirty="0" smtClean="0">
              <a:solidFill>
                <a:srgbClr val="000000"/>
              </a:solidFill>
              <a:latin typeface="黑体"/>
              <a:cs typeface="黑体"/>
            </a:endParaRPr>
          </a:p>
          <a:p>
            <a:pPr>
              <a:spcBef>
                <a:spcPts val="600"/>
              </a:spcBef>
              <a:spcAft>
                <a:spcPts val="600"/>
              </a:spcAft>
            </a:pPr>
            <a:r>
              <a:rPr lang="zh-CN" altLang="en-US" sz="2800" b="1" kern="100" dirty="0" smtClean="0">
                <a:solidFill>
                  <a:srgbClr val="000000"/>
                </a:solidFill>
                <a:latin typeface="黑体"/>
                <a:cs typeface="黑体"/>
              </a:rPr>
              <a:t> （</a:t>
            </a:r>
            <a:r>
              <a:rPr lang="en-US" altLang="zh-CN" sz="2800" b="1" kern="100" dirty="0" smtClean="0">
                <a:solidFill>
                  <a:srgbClr val="000000"/>
                </a:solidFill>
                <a:latin typeface="黑体"/>
                <a:cs typeface="黑体"/>
              </a:rPr>
              <a:t>2</a:t>
            </a:r>
            <a:r>
              <a:rPr lang="zh-CN" altLang="en-US" sz="2800" b="1" kern="100" dirty="0" smtClean="0">
                <a:solidFill>
                  <a:srgbClr val="000000"/>
                </a:solidFill>
                <a:latin typeface="黑体"/>
                <a:cs typeface="黑体"/>
              </a:rPr>
              <a:t>）深度访谈，校领导、部门、教学单位、教师、学生</a:t>
            </a:r>
            <a:endParaRPr lang="en-US" altLang="zh-CN" sz="2800" b="1" kern="100" dirty="0" smtClean="0">
              <a:solidFill>
                <a:srgbClr val="000000"/>
              </a:solidFill>
              <a:latin typeface="黑体"/>
              <a:cs typeface="黑体"/>
            </a:endParaRPr>
          </a:p>
          <a:p>
            <a:pPr>
              <a:spcBef>
                <a:spcPts val="600"/>
              </a:spcBef>
              <a:spcAft>
                <a:spcPts val="600"/>
              </a:spcAft>
            </a:pPr>
            <a:r>
              <a:rPr lang="zh-CN" altLang="en-US" sz="2800" b="1" kern="100" dirty="0" smtClean="0">
                <a:solidFill>
                  <a:srgbClr val="000000"/>
                </a:solidFill>
                <a:latin typeface="黑体"/>
                <a:cs typeface="黑体"/>
              </a:rPr>
              <a:t> （</a:t>
            </a:r>
            <a:r>
              <a:rPr lang="en-US" altLang="zh-CN" sz="2800" b="1" kern="100" dirty="0" smtClean="0">
                <a:solidFill>
                  <a:srgbClr val="000000"/>
                </a:solidFill>
                <a:latin typeface="黑体"/>
                <a:cs typeface="黑体"/>
              </a:rPr>
              <a:t>3</a:t>
            </a:r>
            <a:r>
              <a:rPr lang="zh-CN" altLang="en-US" sz="2800" b="1" kern="100" dirty="0" smtClean="0">
                <a:solidFill>
                  <a:srgbClr val="000000"/>
                </a:solidFill>
                <a:latin typeface="黑体"/>
                <a:cs typeface="黑体"/>
              </a:rPr>
              <a:t>）走访考察，教学单位、职能部门、实习实践基地、用人单位、教学设施条件等。</a:t>
            </a:r>
            <a:endParaRPr lang="en-US" altLang="zh-CN" sz="2800" b="1" kern="100" dirty="0" smtClean="0">
              <a:solidFill>
                <a:srgbClr val="000000"/>
              </a:solidFill>
              <a:latin typeface="黑体"/>
              <a:cs typeface="黑体"/>
            </a:endParaRPr>
          </a:p>
          <a:p>
            <a:pPr>
              <a:spcBef>
                <a:spcPts val="600"/>
              </a:spcBef>
              <a:spcAft>
                <a:spcPts val="600"/>
              </a:spcAft>
            </a:pPr>
            <a:r>
              <a:rPr lang="en-US" altLang="zh-CN" sz="2800" b="1" kern="100" dirty="0" smtClean="0">
                <a:solidFill>
                  <a:srgbClr val="000000"/>
                </a:solidFill>
                <a:latin typeface="黑体"/>
                <a:cs typeface="黑体"/>
              </a:rPr>
              <a:t> </a:t>
            </a:r>
            <a:r>
              <a:rPr lang="zh-CN" altLang="en-US" sz="2800" b="1" kern="100" dirty="0" smtClean="0">
                <a:solidFill>
                  <a:srgbClr val="000000"/>
                </a:solidFill>
                <a:latin typeface="黑体"/>
                <a:cs typeface="黑体"/>
              </a:rPr>
              <a:t>（</a:t>
            </a:r>
            <a:r>
              <a:rPr lang="en-US" altLang="zh-CN" sz="2800" b="1" kern="100" dirty="0" smtClean="0">
                <a:solidFill>
                  <a:srgbClr val="000000"/>
                </a:solidFill>
                <a:latin typeface="黑体"/>
                <a:cs typeface="黑体"/>
              </a:rPr>
              <a:t>4</a:t>
            </a:r>
            <a:r>
              <a:rPr lang="zh-CN" altLang="en-US" sz="2800" b="1" kern="100" dirty="0" smtClean="0">
                <a:solidFill>
                  <a:srgbClr val="000000"/>
                </a:solidFill>
                <a:latin typeface="黑体"/>
                <a:cs typeface="黑体"/>
              </a:rPr>
              <a:t>）文卷审阅，支撑材料、教学挡案、培养计划、毕业论文（不少于</a:t>
            </a:r>
            <a:r>
              <a:rPr lang="en-US" altLang="zh-CN" sz="2800" b="1" kern="100" dirty="0" smtClean="0">
                <a:solidFill>
                  <a:srgbClr val="000000"/>
                </a:solidFill>
                <a:latin typeface="黑体"/>
                <a:cs typeface="黑体"/>
              </a:rPr>
              <a:t>2</a:t>
            </a:r>
            <a:r>
              <a:rPr lang="zh-CN" altLang="en-US" sz="2800" b="1" kern="100" dirty="0" smtClean="0">
                <a:solidFill>
                  <a:srgbClr val="000000"/>
                </a:solidFill>
                <a:latin typeface="黑体"/>
                <a:cs typeface="黑体"/>
              </a:rPr>
              <a:t>个专业）、试卷和分析报告（不少于</a:t>
            </a:r>
            <a:r>
              <a:rPr lang="en-US" altLang="zh-CN" sz="2800" b="1" kern="100" dirty="0" smtClean="0">
                <a:solidFill>
                  <a:srgbClr val="000000"/>
                </a:solidFill>
                <a:latin typeface="黑体"/>
                <a:cs typeface="黑体"/>
              </a:rPr>
              <a:t>3</a:t>
            </a:r>
            <a:r>
              <a:rPr lang="zh-CN" altLang="en-US" sz="2800" b="1" kern="100" dirty="0" smtClean="0">
                <a:solidFill>
                  <a:srgbClr val="000000"/>
                </a:solidFill>
                <a:latin typeface="黑体"/>
                <a:cs typeface="黑体"/>
              </a:rPr>
              <a:t>门课）。</a:t>
            </a:r>
            <a:endParaRPr lang="zh-CN" altLang="zh-CN" sz="2800" b="1" kern="100" dirty="0">
              <a:solidFill>
                <a:srgbClr val="000000"/>
              </a:solidFill>
              <a:latin typeface="黑体"/>
              <a:cs typeface="黑体"/>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98240" y="2782633"/>
            <a:ext cx="6696744" cy="1877437"/>
          </a:xfrm>
          <a:prstGeom prst="rect">
            <a:avLst/>
          </a:prstGeom>
        </p:spPr>
        <p:txBody>
          <a:bodyPr wrap="square">
            <a:spAutoFit/>
          </a:bodyPr>
          <a:lstStyle/>
          <a:p>
            <a:pPr>
              <a:spcBef>
                <a:spcPts val="600"/>
              </a:spcBef>
              <a:spcAft>
                <a:spcPts val="600"/>
              </a:spcAft>
            </a:pPr>
            <a:r>
              <a:rPr lang="en-US" altLang="zh-CN" sz="3200" b="1" kern="100" dirty="0" smtClean="0">
                <a:solidFill>
                  <a:srgbClr val="000000"/>
                </a:solidFill>
                <a:latin typeface="黑体"/>
                <a:cs typeface="黑体"/>
              </a:rPr>
              <a:t>10</a:t>
            </a:r>
            <a:r>
              <a:rPr lang="zh-CN" altLang="en-US" sz="3200" b="1" kern="100" dirty="0" smtClean="0">
                <a:solidFill>
                  <a:srgbClr val="000000"/>
                </a:solidFill>
                <a:latin typeface="黑体"/>
                <a:cs typeface="黑体"/>
              </a:rPr>
              <a:t>、</a:t>
            </a:r>
            <a:r>
              <a:rPr lang="zh-CN" altLang="zh-CN" sz="3200" b="1" kern="100" dirty="0" smtClean="0">
                <a:solidFill>
                  <a:srgbClr val="000000"/>
                </a:solidFill>
                <a:latin typeface="黑体"/>
                <a:cs typeface="黑体"/>
              </a:rPr>
              <a:t>专家</a:t>
            </a:r>
            <a:r>
              <a:rPr lang="zh-CN" altLang="en-US" sz="3200" b="1" kern="100" dirty="0" smtClean="0">
                <a:solidFill>
                  <a:srgbClr val="000000"/>
                </a:solidFill>
                <a:latin typeface="黑体"/>
                <a:cs typeface="黑体"/>
              </a:rPr>
              <a:t>口头反馈意见：</a:t>
            </a:r>
            <a:endParaRPr lang="en-US" altLang="zh-CN" sz="3200" b="1" kern="100" dirty="0" smtClean="0">
              <a:solidFill>
                <a:srgbClr val="000000"/>
              </a:solidFill>
              <a:latin typeface="黑体"/>
              <a:cs typeface="黑体"/>
            </a:endParaRPr>
          </a:p>
          <a:p>
            <a:pPr>
              <a:spcBef>
                <a:spcPts val="600"/>
              </a:spcBef>
              <a:spcAft>
                <a:spcPts val="600"/>
              </a:spcAft>
            </a:pPr>
            <a:r>
              <a:rPr lang="zh-CN" altLang="en-US" sz="3200" b="1" kern="100" dirty="0" smtClean="0">
                <a:solidFill>
                  <a:srgbClr val="000000"/>
                </a:solidFill>
                <a:latin typeface="黑体"/>
                <a:cs typeface="黑体"/>
              </a:rPr>
              <a:t>    组长全面肯定学校优势和成绩，</a:t>
            </a:r>
            <a:endParaRPr lang="en-US" altLang="zh-CN" sz="3200" b="1" kern="100" dirty="0" smtClean="0">
              <a:solidFill>
                <a:srgbClr val="000000"/>
              </a:solidFill>
              <a:latin typeface="黑体"/>
              <a:cs typeface="黑体"/>
            </a:endParaRPr>
          </a:p>
          <a:p>
            <a:pPr>
              <a:spcBef>
                <a:spcPts val="600"/>
              </a:spcBef>
              <a:spcAft>
                <a:spcPts val="600"/>
              </a:spcAft>
            </a:pPr>
            <a:r>
              <a:rPr lang="zh-CN" altLang="en-US" sz="3200" b="1" kern="100" dirty="0" smtClean="0">
                <a:solidFill>
                  <a:srgbClr val="000000"/>
                </a:solidFill>
                <a:latin typeface="黑体"/>
                <a:cs typeface="黑体"/>
              </a:rPr>
              <a:t>    组员直面问题和建议（约</a:t>
            </a:r>
            <a:r>
              <a:rPr lang="en-US" altLang="zh-CN" sz="3200" b="1" kern="100" dirty="0" smtClean="0">
                <a:solidFill>
                  <a:srgbClr val="000000"/>
                </a:solidFill>
                <a:latin typeface="黑体"/>
                <a:cs typeface="黑体"/>
              </a:rPr>
              <a:t>8</a:t>
            </a:r>
            <a:r>
              <a:rPr lang="zh-CN" altLang="en-US" sz="3200" b="1" kern="100" dirty="0" smtClean="0">
                <a:solidFill>
                  <a:srgbClr val="000000"/>
                </a:solidFill>
                <a:latin typeface="黑体"/>
                <a:cs typeface="黑体"/>
              </a:rPr>
              <a:t>分钟）  </a:t>
            </a:r>
            <a:endParaRPr lang="zh-CN" altLang="zh-CN" sz="3200" b="1" kern="100" dirty="0">
              <a:solidFill>
                <a:srgbClr val="000000"/>
              </a:solidFill>
              <a:latin typeface="黑体"/>
              <a:cs typeface="黑体"/>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83568" y="620688"/>
            <a:ext cx="2016224" cy="523220"/>
          </a:xfrm>
          <a:prstGeom prst="rect">
            <a:avLst/>
          </a:prstGeom>
          <a:solidFill>
            <a:srgbClr val="FFCC99"/>
          </a:solidFill>
        </p:spPr>
        <p:txBody>
          <a:bodyPr wrap="square">
            <a:spAutoFit/>
          </a:bodyPr>
          <a:lstStyle/>
          <a:p>
            <a:pPr algn="ctr">
              <a:spcBef>
                <a:spcPts val="600"/>
              </a:spcBef>
              <a:spcAft>
                <a:spcPts val="600"/>
              </a:spcAft>
            </a:pPr>
            <a:r>
              <a:rPr lang="zh-CN" altLang="en-US" sz="2800" b="1" kern="100" dirty="0" smtClean="0">
                <a:solidFill>
                  <a:srgbClr val="000000"/>
                </a:solidFill>
                <a:latin typeface="黑体"/>
                <a:cs typeface="黑体"/>
              </a:rPr>
              <a:t>学校配合</a:t>
            </a:r>
            <a:endParaRPr lang="zh-CN" altLang="zh-CN" sz="2800" b="1" kern="100" dirty="0">
              <a:solidFill>
                <a:srgbClr val="000000"/>
              </a:solidFill>
              <a:latin typeface="黑体"/>
              <a:cs typeface="黑体"/>
            </a:endParaRPr>
          </a:p>
        </p:txBody>
      </p:sp>
      <p:pic>
        <p:nvPicPr>
          <p:cNvPr id="71681" name="Picture 1"/>
          <p:cNvPicPr>
            <a:picLocks noChangeAspect="1" noChangeArrowheads="1"/>
          </p:cNvPicPr>
          <p:nvPr/>
        </p:nvPicPr>
        <p:blipFill>
          <a:blip r:embed="rId2" cstate="print"/>
          <a:srcRect l="16736" t="37579" r="46436" b="15981"/>
          <a:stretch>
            <a:fillRect/>
          </a:stretch>
        </p:blipFill>
        <p:spPr bwMode="auto">
          <a:xfrm>
            <a:off x="539552" y="1412776"/>
            <a:ext cx="7056784" cy="4896544"/>
          </a:xfrm>
          <a:prstGeom prst="rect">
            <a:avLst/>
          </a:prstGeom>
          <a:noFill/>
          <a:ln w="9525">
            <a:noFill/>
            <a:miter lim="800000"/>
            <a:headEnd/>
            <a:tailEnd/>
          </a:ln>
        </p:spPr>
      </p:pic>
      <p:sp>
        <p:nvSpPr>
          <p:cNvPr id="9" name="矩形 8"/>
          <p:cNvSpPr/>
          <p:nvPr/>
        </p:nvSpPr>
        <p:spPr>
          <a:xfrm>
            <a:off x="5796136" y="2852936"/>
            <a:ext cx="2808312" cy="2308324"/>
          </a:xfrm>
          <a:prstGeom prst="rect">
            <a:avLst/>
          </a:prstGeom>
          <a:solidFill>
            <a:srgbClr val="FFFF00"/>
          </a:solidFill>
        </p:spPr>
        <p:txBody>
          <a:bodyPr wrap="square">
            <a:spAutoFit/>
          </a:bodyPr>
          <a:lstStyle/>
          <a:p>
            <a:pPr>
              <a:spcBef>
                <a:spcPts val="600"/>
              </a:spcBef>
              <a:spcAft>
                <a:spcPts val="600"/>
              </a:spcAft>
            </a:pPr>
            <a:r>
              <a:rPr lang="en-US" altLang="zh-CN" sz="2400" b="1" kern="100" dirty="0" smtClean="0">
                <a:solidFill>
                  <a:srgbClr val="000000"/>
                </a:solidFill>
                <a:latin typeface="黑体"/>
                <a:cs typeface="黑体"/>
              </a:rPr>
              <a:t>1</a:t>
            </a:r>
            <a:r>
              <a:rPr lang="zh-CN" altLang="en-US" sz="2400" b="1" kern="100" dirty="0" smtClean="0">
                <a:solidFill>
                  <a:srgbClr val="000000"/>
                </a:solidFill>
                <a:latin typeface="黑体"/>
                <a:cs typeface="黑体"/>
              </a:rPr>
              <a:t>、提供网络数据库：培养计划、课程、试卷、论文、各类人员、支撑材料、实践实习基地、用人单位等。</a:t>
            </a:r>
            <a:endParaRPr lang="zh-CN" altLang="zh-CN" sz="2400" b="1" kern="100" dirty="0">
              <a:solidFill>
                <a:srgbClr val="000000"/>
              </a:solidFill>
              <a:latin typeface="黑体"/>
              <a:cs typeface="黑体"/>
            </a:endParaRPr>
          </a:p>
        </p:txBody>
      </p:sp>
      <p:sp>
        <p:nvSpPr>
          <p:cNvPr id="10" name="矩形 9"/>
          <p:cNvSpPr/>
          <p:nvPr/>
        </p:nvSpPr>
        <p:spPr>
          <a:xfrm>
            <a:off x="2843808" y="980728"/>
            <a:ext cx="2664296" cy="369332"/>
          </a:xfrm>
          <a:prstGeom prst="rect">
            <a:avLst/>
          </a:prstGeom>
          <a:solidFill>
            <a:srgbClr val="FFFF00"/>
          </a:solidFill>
        </p:spPr>
        <p:txBody>
          <a:bodyPr wrap="square">
            <a:spAutoFit/>
          </a:bodyPr>
          <a:lstStyle/>
          <a:p>
            <a:r>
              <a:rPr lang="zh-CN" altLang="en-US" b="1" dirty="0" smtClean="0"/>
              <a:t>专家工作案头材料目录</a:t>
            </a:r>
            <a:endParaRPr lang="zh-CN"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1691680" y="5210036"/>
            <a:ext cx="5594801" cy="523220"/>
          </a:xfrm>
          <a:prstGeom prst="rect">
            <a:avLst/>
          </a:prstGeom>
          <a:solidFill>
            <a:srgbClr val="FFFF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rPr>
              <a:t>平常心、正常态；学习心、开放态</a:t>
            </a:r>
            <a:endParaRPr kumimoji="0" 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7" name="矩形 6"/>
          <p:cNvSpPr/>
          <p:nvPr/>
        </p:nvSpPr>
        <p:spPr>
          <a:xfrm>
            <a:off x="899592" y="2348880"/>
            <a:ext cx="7488832" cy="1969770"/>
          </a:xfrm>
          <a:prstGeom prst="rect">
            <a:avLst/>
          </a:prstGeom>
          <a:solidFill>
            <a:srgbClr val="FFFF00"/>
          </a:solidFill>
        </p:spPr>
        <p:txBody>
          <a:bodyPr wrap="square">
            <a:spAutoFit/>
          </a:bodyPr>
          <a:lstStyle/>
          <a:p>
            <a:pPr>
              <a:spcBef>
                <a:spcPts val="600"/>
              </a:spcBef>
              <a:spcAft>
                <a:spcPts val="600"/>
              </a:spcAft>
            </a:pPr>
            <a:r>
              <a:rPr lang="en-US" altLang="zh-CN" sz="2800" b="1" kern="100" dirty="0" smtClean="0">
                <a:solidFill>
                  <a:srgbClr val="000000"/>
                </a:solidFill>
                <a:latin typeface="黑体"/>
                <a:cs typeface="黑体"/>
              </a:rPr>
              <a:t>2</a:t>
            </a:r>
            <a:r>
              <a:rPr lang="zh-CN" altLang="en-US" sz="2800" b="1" kern="100" dirty="0" smtClean="0">
                <a:solidFill>
                  <a:srgbClr val="000000"/>
                </a:solidFill>
                <a:latin typeface="黑体"/>
                <a:cs typeface="黑体"/>
              </a:rPr>
              <a:t>、学校布局图。</a:t>
            </a:r>
            <a:endParaRPr lang="en-US" altLang="zh-CN" sz="2800" b="1" kern="100" dirty="0" smtClean="0">
              <a:solidFill>
                <a:srgbClr val="000000"/>
              </a:solidFill>
              <a:latin typeface="黑体"/>
              <a:cs typeface="黑体"/>
            </a:endParaRPr>
          </a:p>
          <a:p>
            <a:pPr>
              <a:spcBef>
                <a:spcPts val="600"/>
              </a:spcBef>
              <a:spcAft>
                <a:spcPts val="600"/>
              </a:spcAft>
            </a:pPr>
            <a:r>
              <a:rPr lang="en-US" altLang="zh-CN" sz="2800" b="1" kern="100" dirty="0" smtClean="0">
                <a:solidFill>
                  <a:srgbClr val="000000"/>
                </a:solidFill>
                <a:latin typeface="黑体"/>
                <a:cs typeface="黑体"/>
              </a:rPr>
              <a:t>3</a:t>
            </a:r>
            <a:r>
              <a:rPr lang="zh-CN" altLang="en-US" sz="2800" b="1" kern="100" dirty="0" smtClean="0">
                <a:solidFill>
                  <a:srgbClr val="000000"/>
                </a:solidFill>
                <a:latin typeface="黑体"/>
                <a:cs typeface="黑体"/>
              </a:rPr>
              <a:t>、不问责、施压，不突击补改挡案、不干扰教学秩序、不掩饰问题，不宴请、不陪餐、不汇报、不造势、不超标、不送礼</a:t>
            </a:r>
            <a:endParaRPr lang="zh-CN" altLang="zh-CN" sz="2800" b="1" kern="100" dirty="0">
              <a:solidFill>
                <a:srgbClr val="000000"/>
              </a:solidFill>
              <a:latin typeface="黑体"/>
              <a:cs typeface="黑体"/>
            </a:endParaRPr>
          </a:p>
        </p:txBody>
      </p:sp>
      <p:sp>
        <p:nvSpPr>
          <p:cNvPr id="8" name="矩形 7"/>
          <p:cNvSpPr/>
          <p:nvPr/>
        </p:nvSpPr>
        <p:spPr>
          <a:xfrm>
            <a:off x="683568" y="620688"/>
            <a:ext cx="2016224" cy="523220"/>
          </a:xfrm>
          <a:prstGeom prst="rect">
            <a:avLst/>
          </a:prstGeom>
          <a:solidFill>
            <a:srgbClr val="FFCC99"/>
          </a:solidFill>
        </p:spPr>
        <p:txBody>
          <a:bodyPr wrap="square">
            <a:spAutoFit/>
          </a:bodyPr>
          <a:lstStyle/>
          <a:p>
            <a:pPr algn="ctr">
              <a:spcBef>
                <a:spcPts val="600"/>
              </a:spcBef>
              <a:spcAft>
                <a:spcPts val="600"/>
              </a:spcAft>
            </a:pPr>
            <a:r>
              <a:rPr lang="zh-CN" altLang="en-US" sz="2800" b="1" kern="100" dirty="0" smtClean="0">
                <a:solidFill>
                  <a:srgbClr val="000000"/>
                </a:solidFill>
                <a:latin typeface="黑体"/>
                <a:cs typeface="黑体"/>
              </a:rPr>
              <a:t>学校配合</a:t>
            </a:r>
            <a:endParaRPr lang="zh-CN" altLang="zh-CN" sz="2800" b="1" kern="100" dirty="0">
              <a:solidFill>
                <a:srgbClr val="000000"/>
              </a:solidFill>
              <a:latin typeface="黑体"/>
              <a:cs typeface="黑体"/>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spect="1" noChangeArrowheads="1"/>
          </p:cNvPicPr>
          <p:nvPr/>
        </p:nvPicPr>
        <p:blipFill>
          <a:blip r:embed="rId2" cstate="print"/>
          <a:srcRect l="590" t="24379" r="85239" b="55153"/>
          <a:stretch>
            <a:fillRect/>
          </a:stretch>
        </p:blipFill>
        <p:spPr bwMode="auto">
          <a:xfrm>
            <a:off x="683568" y="1158314"/>
            <a:ext cx="2664296" cy="2007306"/>
          </a:xfrm>
          <a:prstGeom prst="rect">
            <a:avLst/>
          </a:prstGeom>
          <a:noFill/>
          <a:ln w="9525">
            <a:noFill/>
            <a:miter lim="800000"/>
            <a:headEnd/>
            <a:tailEnd/>
          </a:ln>
        </p:spPr>
      </p:pic>
      <p:pic>
        <p:nvPicPr>
          <p:cNvPr id="7" name="Picture 1"/>
          <p:cNvPicPr>
            <a:picLocks noChangeAspect="1" noChangeArrowheads="1"/>
          </p:cNvPicPr>
          <p:nvPr/>
        </p:nvPicPr>
        <p:blipFill>
          <a:blip r:embed="rId2" cstate="print"/>
          <a:srcRect l="590" t="44847" r="85239" b="19007"/>
          <a:stretch>
            <a:fillRect/>
          </a:stretch>
        </p:blipFill>
        <p:spPr bwMode="auto">
          <a:xfrm>
            <a:off x="5647852" y="1158314"/>
            <a:ext cx="2867223" cy="3884881"/>
          </a:xfrm>
          <a:prstGeom prst="rect">
            <a:avLst/>
          </a:prstGeom>
          <a:noFill/>
          <a:ln w="9525">
            <a:noFill/>
            <a:miter lim="800000"/>
            <a:headEnd/>
            <a:tailEnd/>
          </a:ln>
        </p:spPr>
      </p:pic>
      <p:pic>
        <p:nvPicPr>
          <p:cNvPr id="58370" name="Picture 2"/>
          <p:cNvPicPr>
            <a:picLocks noChangeAspect="1" noChangeArrowheads="1"/>
          </p:cNvPicPr>
          <p:nvPr/>
        </p:nvPicPr>
        <p:blipFill>
          <a:blip r:embed="rId3" cstate="print"/>
          <a:srcRect l="626" t="59004" r="85116" b="21855"/>
          <a:stretch>
            <a:fillRect/>
          </a:stretch>
        </p:blipFill>
        <p:spPr bwMode="auto">
          <a:xfrm>
            <a:off x="683567" y="3356992"/>
            <a:ext cx="4492608" cy="2808312"/>
          </a:xfrm>
          <a:prstGeom prst="rect">
            <a:avLst/>
          </a:prstGeom>
          <a:solidFill>
            <a:srgbClr val="FFFF00"/>
          </a:solidFill>
          <a:ln w="9525">
            <a:noFill/>
            <a:miter lim="800000"/>
            <a:headEnd/>
            <a:tailEnd/>
          </a:ln>
          <a:scene3d>
            <a:camera prst="orthographicFront"/>
            <a:lightRig rig="threePt" dir="t"/>
          </a:scene3d>
          <a:sp3d>
            <a:bevelT/>
          </a:sp3d>
        </p:spPr>
      </p:pic>
    </p:spTree>
    <p:extLst>
      <p:ext uri="{BB962C8B-B14F-4D97-AF65-F5344CB8AC3E}">
        <p14:creationId xmlns:p14="http://schemas.microsoft.com/office/powerpoint/2010/main" val="11290883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cstate="print"/>
          <a:srcRect l="23738" t="37400" r="25942" b="19760"/>
          <a:stretch>
            <a:fillRect/>
          </a:stretch>
        </p:blipFill>
        <p:spPr bwMode="auto">
          <a:xfrm>
            <a:off x="467544" y="2420888"/>
            <a:ext cx="7819222" cy="3744416"/>
          </a:xfrm>
          <a:prstGeom prst="rect">
            <a:avLst/>
          </a:prstGeom>
          <a:noFill/>
          <a:ln w="9525">
            <a:noFill/>
            <a:miter lim="800000"/>
            <a:headEnd/>
            <a:tailEnd/>
          </a:ln>
        </p:spPr>
      </p:pic>
      <p:sp>
        <p:nvSpPr>
          <p:cNvPr id="4" name="矩形 3"/>
          <p:cNvSpPr/>
          <p:nvPr/>
        </p:nvSpPr>
        <p:spPr>
          <a:xfrm>
            <a:off x="545906" y="1466781"/>
            <a:ext cx="7740860" cy="954107"/>
          </a:xfrm>
          <a:prstGeom prst="rect">
            <a:avLst/>
          </a:prstGeom>
        </p:spPr>
        <p:txBody>
          <a:bodyPr wrap="square">
            <a:spAutoFit/>
          </a:bodyPr>
          <a:lstStyle/>
          <a:p>
            <a:pPr>
              <a:spcBef>
                <a:spcPts val="600"/>
              </a:spcBef>
              <a:spcAft>
                <a:spcPts val="600"/>
              </a:spcAft>
            </a:pPr>
            <a:r>
              <a:rPr lang="zh-CN" altLang="en-US" sz="2800" b="1" kern="100" dirty="0" smtClean="0">
                <a:solidFill>
                  <a:srgbClr val="000000"/>
                </a:solidFill>
                <a:latin typeface="黑体"/>
                <a:cs typeface="黑体"/>
              </a:rPr>
              <a:t>评估意见：专家离校后，分别给出个人意见，组长汇总凝练，反馈各专家补充，组长完善，提交。</a:t>
            </a:r>
            <a:endParaRPr lang="zh-CN" altLang="zh-CN" sz="2800" b="1" kern="100" dirty="0">
              <a:solidFill>
                <a:srgbClr val="000000"/>
              </a:solidFill>
              <a:latin typeface="黑体"/>
              <a:cs typeface="黑体"/>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6" name="Picture 2" descr="http://news.fznews.com.cn/newsimages/2011-9-17/2011917104256257.jpg"/>
          <p:cNvPicPr>
            <a:picLocks noChangeAspect="1" noChangeArrowheads="1"/>
          </p:cNvPicPr>
          <p:nvPr/>
        </p:nvPicPr>
        <p:blipFill>
          <a:blip r:embed="rId2" cstate="print"/>
          <a:srcRect l="15952" t="34892" r="3233"/>
          <a:stretch>
            <a:fillRect/>
          </a:stretch>
        </p:blipFill>
        <p:spPr bwMode="auto">
          <a:xfrm>
            <a:off x="4499992" y="4005064"/>
            <a:ext cx="4116338" cy="2304256"/>
          </a:xfrm>
          <a:prstGeom prst="rect">
            <a:avLst/>
          </a:prstGeom>
          <a:noFill/>
        </p:spPr>
      </p:pic>
      <p:pic>
        <p:nvPicPr>
          <p:cNvPr id="333828" name="Picture 4" descr="http://img.703804.com/forum/month_0905/0905081119a17365aa3b725a23.jpg"/>
          <p:cNvPicPr>
            <a:picLocks noChangeAspect="1" noChangeArrowheads="1"/>
          </p:cNvPicPr>
          <p:nvPr/>
        </p:nvPicPr>
        <p:blipFill>
          <a:blip r:embed="rId3" cstate="print"/>
          <a:srcRect l="14481" b="31121"/>
          <a:stretch>
            <a:fillRect/>
          </a:stretch>
        </p:blipFill>
        <p:spPr bwMode="auto">
          <a:xfrm>
            <a:off x="4572000" y="836712"/>
            <a:ext cx="3973699" cy="2400381"/>
          </a:xfrm>
          <a:prstGeom prst="rect">
            <a:avLst/>
          </a:prstGeom>
          <a:noFill/>
        </p:spPr>
      </p:pic>
      <p:pic>
        <p:nvPicPr>
          <p:cNvPr id="333830" name="Picture 6" descr="http://img.kpkpw.com/201109/6/25195_13153442110DqH.jpg"/>
          <p:cNvPicPr>
            <a:picLocks noChangeAspect="1" noChangeArrowheads="1"/>
          </p:cNvPicPr>
          <p:nvPr/>
        </p:nvPicPr>
        <p:blipFill>
          <a:blip r:embed="rId4" cstate="print"/>
          <a:srcRect/>
          <a:stretch>
            <a:fillRect/>
          </a:stretch>
        </p:blipFill>
        <p:spPr bwMode="auto">
          <a:xfrm>
            <a:off x="539552" y="836712"/>
            <a:ext cx="3312368" cy="2482371"/>
          </a:xfrm>
          <a:prstGeom prst="rect">
            <a:avLst/>
          </a:prstGeom>
          <a:noFill/>
        </p:spPr>
      </p:pic>
      <p:sp>
        <p:nvSpPr>
          <p:cNvPr id="6" name="矩形 5"/>
          <p:cNvSpPr/>
          <p:nvPr/>
        </p:nvSpPr>
        <p:spPr>
          <a:xfrm>
            <a:off x="5508104" y="3284984"/>
            <a:ext cx="2016224" cy="584775"/>
          </a:xfrm>
          <a:prstGeom prst="rect">
            <a:avLst/>
          </a:prstGeom>
          <a:solidFill>
            <a:srgbClr val="FFFF00"/>
          </a:solidFill>
          <a:scene3d>
            <a:camera prst="orthographicFront"/>
            <a:lightRig rig="threePt" dir="t"/>
          </a:scene3d>
          <a:sp3d>
            <a:bevelT w="114300" prst="artDeco"/>
          </a:sp3d>
        </p:spPr>
        <p:txBody>
          <a:bodyPr wrap="square">
            <a:spAutoFit/>
          </a:bodyPr>
          <a:lstStyle/>
          <a:p>
            <a:pPr algn="ctr"/>
            <a:r>
              <a:rPr lang="zh-CN" altLang="en-US" sz="3200" b="1" dirty="0" smtClean="0">
                <a:latin typeface="Arial Unicode MS" pitchFamily="34" charset="-122"/>
                <a:ea typeface="Arial Unicode MS" pitchFamily="34" charset="-122"/>
                <a:cs typeface="Arial Unicode MS" pitchFamily="34" charset="-122"/>
              </a:rPr>
              <a:t>上课冷</a:t>
            </a:r>
            <a:r>
              <a:rPr lang="en-US" altLang="zh-CN" sz="3200" b="1" dirty="0" smtClean="0">
                <a:latin typeface="Arial Unicode MS" pitchFamily="34" charset="-122"/>
                <a:ea typeface="Arial Unicode MS" pitchFamily="34" charset="-122"/>
                <a:cs typeface="Arial Unicode MS" pitchFamily="34" charset="-122"/>
              </a:rPr>
              <a:t>?</a:t>
            </a:r>
            <a:endParaRPr lang="zh-CN" altLang="en-US" sz="3200" b="1" dirty="0">
              <a:latin typeface="Arial Unicode MS" pitchFamily="34" charset="-122"/>
              <a:ea typeface="Arial Unicode MS" pitchFamily="34" charset="-122"/>
              <a:cs typeface="Arial Unicode MS" pitchFamily="34" charset="-122"/>
            </a:endParaRPr>
          </a:p>
        </p:txBody>
      </p:sp>
      <p:pic>
        <p:nvPicPr>
          <p:cNvPr id="8" name="Picture 4" descr="http://www.qzwb.com/gb/img/attachement/jpg/site2/20140426/00219b69ab3114c5457a45.jpg"/>
          <p:cNvPicPr>
            <a:picLocks noChangeAspect="1" noChangeArrowheads="1"/>
          </p:cNvPicPr>
          <p:nvPr/>
        </p:nvPicPr>
        <p:blipFill>
          <a:blip r:embed="rId5" cstate="print"/>
          <a:srcRect b="6446"/>
          <a:stretch>
            <a:fillRect/>
          </a:stretch>
        </p:blipFill>
        <p:spPr bwMode="auto">
          <a:xfrm>
            <a:off x="611560" y="4007625"/>
            <a:ext cx="3240360" cy="2280362"/>
          </a:xfrm>
          <a:prstGeom prst="rect">
            <a:avLst/>
          </a:prstGeom>
          <a:noFill/>
        </p:spPr>
      </p:pic>
      <p:sp>
        <p:nvSpPr>
          <p:cNvPr id="9" name="矩形 8"/>
          <p:cNvSpPr/>
          <p:nvPr/>
        </p:nvSpPr>
        <p:spPr>
          <a:xfrm>
            <a:off x="539552" y="2636912"/>
            <a:ext cx="1872208" cy="584775"/>
          </a:xfrm>
          <a:prstGeom prst="rect">
            <a:avLst/>
          </a:prstGeom>
          <a:solidFill>
            <a:srgbClr val="FFCC66"/>
          </a:solidFill>
          <a:scene3d>
            <a:camera prst="orthographicFront"/>
            <a:lightRig rig="threePt" dir="t"/>
          </a:scene3d>
          <a:sp3d>
            <a:bevelT w="114300" prst="artDeco"/>
          </a:sp3d>
        </p:spPr>
        <p:txBody>
          <a:bodyPr wrap="square">
            <a:spAutoFit/>
          </a:bodyPr>
          <a:lstStyle/>
          <a:p>
            <a:pPr algn="ctr"/>
            <a:r>
              <a:rPr lang="zh-CN" altLang="en-US" sz="3200" b="1" dirty="0" smtClean="0">
                <a:latin typeface="Arial Unicode MS" pitchFamily="34" charset="-122"/>
                <a:ea typeface="Arial Unicode MS" pitchFamily="34" charset="-122"/>
                <a:cs typeface="Arial Unicode MS" pitchFamily="34" charset="-122"/>
              </a:rPr>
              <a:t>上学热</a:t>
            </a:r>
            <a:r>
              <a:rPr lang="en-US" altLang="zh-CN" sz="3200" b="1" dirty="0" smtClean="0">
                <a:latin typeface="Arial Unicode MS" pitchFamily="34" charset="-122"/>
                <a:ea typeface="Arial Unicode MS" pitchFamily="34" charset="-122"/>
                <a:cs typeface="Arial Unicode MS" pitchFamily="34" charset="-122"/>
              </a:rPr>
              <a:t>?</a:t>
            </a:r>
          </a:p>
        </p:txBody>
      </p:sp>
      <p:sp>
        <p:nvSpPr>
          <p:cNvPr id="10" name="矩形 9"/>
          <p:cNvSpPr/>
          <p:nvPr/>
        </p:nvSpPr>
        <p:spPr>
          <a:xfrm>
            <a:off x="611560" y="3645024"/>
            <a:ext cx="1872208" cy="584775"/>
          </a:xfrm>
          <a:prstGeom prst="rect">
            <a:avLst/>
          </a:prstGeom>
          <a:solidFill>
            <a:srgbClr val="FFCC66"/>
          </a:solidFill>
          <a:scene3d>
            <a:camera prst="orthographicFront"/>
            <a:lightRig rig="threePt" dir="t"/>
          </a:scene3d>
          <a:sp3d>
            <a:bevelT w="114300" prst="artDeco"/>
          </a:sp3d>
        </p:spPr>
        <p:txBody>
          <a:bodyPr wrap="square">
            <a:spAutoFit/>
          </a:bodyPr>
          <a:lstStyle/>
          <a:p>
            <a:pPr algn="ctr"/>
            <a:r>
              <a:rPr lang="zh-CN" altLang="en-US" sz="3200" b="1" dirty="0" smtClean="0">
                <a:latin typeface="Arial Unicode MS" pitchFamily="34" charset="-122"/>
                <a:ea typeface="Arial Unicode MS" pitchFamily="34" charset="-122"/>
                <a:cs typeface="Arial Unicode MS" pitchFamily="34" charset="-122"/>
              </a:rPr>
              <a:t>上网热</a:t>
            </a:r>
            <a:r>
              <a:rPr lang="en-US" altLang="zh-CN" sz="3200" b="1" dirty="0" smtClean="0">
                <a:latin typeface="Arial Unicode MS" pitchFamily="34" charset="-122"/>
                <a:ea typeface="Arial Unicode MS" pitchFamily="34" charset="-122"/>
                <a:cs typeface="Arial Unicode MS" pitchFamily="34" charset="-122"/>
              </a:rPr>
              <a: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files.eduuu.com/img/2015/04/10/142434_55276ca2e0970.jpg"/>
          <p:cNvPicPr>
            <a:picLocks noChangeAspect="1" noChangeArrowheads="1"/>
          </p:cNvPicPr>
          <p:nvPr/>
        </p:nvPicPr>
        <p:blipFill>
          <a:blip r:embed="rId2" cstate="print">
            <a:lum bright="10000" contrast="20000"/>
          </a:blip>
          <a:srcRect t="27596" r="21293" b="10861"/>
          <a:stretch>
            <a:fillRect/>
          </a:stretch>
        </p:blipFill>
        <p:spPr bwMode="auto">
          <a:xfrm flipH="1">
            <a:off x="539552" y="2276872"/>
            <a:ext cx="8136904" cy="3672408"/>
          </a:xfrm>
          <a:prstGeom prst="rect">
            <a:avLst/>
          </a:prstGeom>
          <a:noFill/>
        </p:spPr>
      </p:pic>
      <p:sp>
        <p:nvSpPr>
          <p:cNvPr id="47" name="云形标注 46"/>
          <p:cNvSpPr/>
          <p:nvPr/>
        </p:nvSpPr>
        <p:spPr>
          <a:xfrm>
            <a:off x="5796136" y="1124744"/>
            <a:ext cx="2736304" cy="1223963"/>
          </a:xfrm>
          <a:prstGeom prst="cloudCallout">
            <a:avLst>
              <a:gd name="adj1" fmla="val 19657"/>
              <a:gd name="adj2" fmla="val 128781"/>
            </a:avLst>
          </a:prstGeom>
          <a:solidFill>
            <a:srgbClr val="FFCCFF"/>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smtClean="0">
                <a:solidFill>
                  <a:schemeClr val="tx1"/>
                </a:solidFill>
              </a:rPr>
              <a:t>讲完</a:t>
            </a:r>
            <a:r>
              <a:rPr lang="en-US" altLang="zh-CN" sz="2400" b="1" dirty="0" smtClean="0">
                <a:solidFill>
                  <a:schemeClr val="tx1"/>
                </a:solidFill>
              </a:rPr>
              <a:t>45</a:t>
            </a:r>
            <a:r>
              <a:rPr lang="zh-CN" altLang="en-US" sz="2400" b="1" dirty="0" smtClean="0">
                <a:solidFill>
                  <a:schemeClr val="tx1"/>
                </a:solidFill>
              </a:rPr>
              <a:t>分钟就</a:t>
            </a:r>
            <a:r>
              <a:rPr lang="zh-CN" altLang="en-US" sz="2400" b="1" dirty="0">
                <a:solidFill>
                  <a:schemeClr val="tx1"/>
                </a:solidFill>
              </a:rPr>
              <a:t>行！！</a:t>
            </a:r>
          </a:p>
        </p:txBody>
      </p:sp>
      <p:sp>
        <p:nvSpPr>
          <p:cNvPr id="51" name="矩形 11"/>
          <p:cNvSpPr>
            <a:spLocks noChangeArrowheads="1"/>
          </p:cNvSpPr>
          <p:nvPr/>
        </p:nvSpPr>
        <p:spPr bwMode="auto">
          <a:xfrm>
            <a:off x="3347864" y="2780928"/>
            <a:ext cx="1008112" cy="400110"/>
          </a:xfrm>
          <a:prstGeom prst="rect">
            <a:avLst/>
          </a:prstGeom>
          <a:solidFill>
            <a:srgbClr val="FFFF00"/>
          </a:solidFill>
          <a:ln w="9525">
            <a:noFill/>
            <a:miter lim="800000"/>
            <a:headEnd/>
            <a:tailEnd/>
          </a:ln>
        </p:spPr>
        <p:txBody>
          <a:bodyPr wrap="square">
            <a:spAutoFit/>
          </a:bodyPr>
          <a:lstStyle/>
          <a:p>
            <a:pPr algn="ctr"/>
            <a:r>
              <a:rPr lang="zh-CN" altLang="en-US" sz="2000" b="1" dirty="0">
                <a:latin typeface="Arial Unicode MS" pitchFamily="34" charset="-122"/>
                <a:ea typeface="Arial Unicode MS" pitchFamily="34" charset="-122"/>
                <a:cs typeface="Arial Unicode MS" pitchFamily="34" charset="-122"/>
              </a:rPr>
              <a:t>躲猫猫</a:t>
            </a:r>
          </a:p>
        </p:txBody>
      </p:sp>
      <p:sp>
        <p:nvSpPr>
          <p:cNvPr id="52" name="矩形 51"/>
          <p:cNvSpPr>
            <a:spLocks noChangeArrowheads="1"/>
          </p:cNvSpPr>
          <p:nvPr/>
        </p:nvSpPr>
        <p:spPr bwMode="auto">
          <a:xfrm>
            <a:off x="6516216" y="2996952"/>
            <a:ext cx="432048" cy="707886"/>
          </a:xfrm>
          <a:prstGeom prst="rect">
            <a:avLst/>
          </a:prstGeom>
          <a:solidFill>
            <a:srgbClr val="FFCCFF"/>
          </a:solidFill>
          <a:ln w="9525">
            <a:noFill/>
            <a:miter lim="800000"/>
            <a:headEnd/>
            <a:tailEnd/>
          </a:ln>
        </p:spPr>
        <p:txBody>
          <a:bodyPr wrap="square">
            <a:spAutoFit/>
          </a:bodyPr>
          <a:lstStyle/>
          <a:p>
            <a:r>
              <a:rPr lang="zh-CN" altLang="en-US" sz="2000" b="1" dirty="0" smtClean="0">
                <a:latin typeface="Arial Unicode MS" pitchFamily="34" charset="-122"/>
                <a:ea typeface="Arial Unicode MS" pitchFamily="34" charset="-122"/>
                <a:cs typeface="Arial Unicode MS" pitchFamily="34" charset="-122"/>
              </a:rPr>
              <a:t>裸教</a:t>
            </a:r>
            <a:endParaRPr lang="en-US" altLang="zh-CN" sz="2000" b="1" dirty="0">
              <a:latin typeface="Arial Unicode MS" pitchFamily="34" charset="-122"/>
              <a:ea typeface="Arial Unicode MS" pitchFamily="34" charset="-122"/>
              <a:cs typeface="Arial Unicode MS" pitchFamily="34" charset="-122"/>
            </a:endParaRPr>
          </a:p>
        </p:txBody>
      </p:sp>
      <p:sp>
        <p:nvSpPr>
          <p:cNvPr id="53" name="矩形 52"/>
          <p:cNvSpPr>
            <a:spLocks noChangeArrowheads="1"/>
          </p:cNvSpPr>
          <p:nvPr/>
        </p:nvSpPr>
        <p:spPr bwMode="auto">
          <a:xfrm>
            <a:off x="6948264" y="2708920"/>
            <a:ext cx="432048" cy="707886"/>
          </a:xfrm>
          <a:prstGeom prst="rect">
            <a:avLst/>
          </a:prstGeom>
          <a:solidFill>
            <a:srgbClr val="FFCCFF"/>
          </a:solidFill>
          <a:ln w="9525">
            <a:noFill/>
            <a:miter lim="800000"/>
            <a:headEnd/>
            <a:tailEnd/>
          </a:ln>
        </p:spPr>
        <p:txBody>
          <a:bodyPr wrap="square">
            <a:spAutoFit/>
          </a:bodyPr>
          <a:lstStyle/>
          <a:p>
            <a:r>
              <a:rPr lang="zh-CN" altLang="en-US" sz="2000" b="1" dirty="0" smtClean="0">
                <a:latin typeface="Arial Unicode MS" pitchFamily="34" charset="-122"/>
                <a:ea typeface="Arial Unicode MS" pitchFamily="34" charset="-122"/>
                <a:cs typeface="Arial Unicode MS" pitchFamily="34" charset="-122"/>
              </a:rPr>
              <a:t>水课</a:t>
            </a:r>
            <a:endParaRPr lang="en-US" altLang="zh-CN" sz="2000" b="1" dirty="0">
              <a:latin typeface="Arial Unicode MS" pitchFamily="34" charset="-122"/>
              <a:ea typeface="Arial Unicode MS" pitchFamily="34" charset="-122"/>
              <a:cs typeface="Arial Unicode MS" pitchFamily="34" charset="-122"/>
            </a:endParaRPr>
          </a:p>
        </p:txBody>
      </p:sp>
      <p:pic>
        <p:nvPicPr>
          <p:cNvPr id="55" name="Picture 16" descr="http://pic32.nipic.com/20130823/2531170_084138941000_2.jpg"/>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blip>
          <a:srcRect l="39706" t="27138" r="51451" b="51437"/>
          <a:stretch>
            <a:fillRect/>
          </a:stretch>
        </p:blipFill>
        <p:spPr bwMode="auto">
          <a:xfrm>
            <a:off x="7524328" y="2924944"/>
            <a:ext cx="1224136" cy="3023741"/>
          </a:xfrm>
          <a:prstGeom prst="rect">
            <a:avLst/>
          </a:prstGeom>
          <a:noFill/>
          <a:ln w="9525">
            <a:noFill/>
            <a:miter lim="800000"/>
            <a:headEnd/>
            <a:tailEnd/>
          </a:ln>
        </p:spPr>
      </p:pic>
      <p:sp>
        <p:nvSpPr>
          <p:cNvPr id="60" name="矩形 11"/>
          <p:cNvSpPr>
            <a:spLocks noChangeArrowheads="1"/>
          </p:cNvSpPr>
          <p:nvPr/>
        </p:nvSpPr>
        <p:spPr bwMode="auto">
          <a:xfrm>
            <a:off x="899592" y="2852936"/>
            <a:ext cx="1008112" cy="400110"/>
          </a:xfrm>
          <a:prstGeom prst="rect">
            <a:avLst/>
          </a:prstGeom>
          <a:solidFill>
            <a:srgbClr val="FFFF00"/>
          </a:solidFill>
          <a:ln w="9525">
            <a:noFill/>
            <a:miter lim="800000"/>
            <a:headEnd/>
            <a:tailEnd/>
          </a:ln>
        </p:spPr>
        <p:txBody>
          <a:bodyPr wrap="square">
            <a:spAutoFit/>
          </a:bodyPr>
          <a:lstStyle/>
          <a:p>
            <a:pPr algn="ctr"/>
            <a:r>
              <a:rPr lang="zh-CN" altLang="en-US" sz="2000" b="1" dirty="0" smtClean="0">
                <a:latin typeface="Arial Unicode MS" pitchFamily="34" charset="-122"/>
                <a:ea typeface="Arial Unicode MS" pitchFamily="34" charset="-122"/>
                <a:cs typeface="Arial Unicode MS" pitchFamily="34" charset="-122"/>
              </a:rPr>
              <a:t>打酱油</a:t>
            </a:r>
            <a:endParaRPr lang="zh-CN" altLang="en-US" sz="2000" b="1" dirty="0">
              <a:latin typeface="Arial Unicode MS" pitchFamily="34" charset="-122"/>
              <a:ea typeface="Arial Unicode MS" pitchFamily="34" charset="-122"/>
              <a:cs typeface="Arial Unicode MS" pitchFamily="34" charset="-122"/>
            </a:endParaRPr>
          </a:p>
        </p:txBody>
      </p:sp>
      <p:sp>
        <p:nvSpPr>
          <p:cNvPr id="61" name="云形标注 60"/>
          <p:cNvSpPr/>
          <p:nvPr/>
        </p:nvSpPr>
        <p:spPr>
          <a:xfrm>
            <a:off x="1187624" y="1196752"/>
            <a:ext cx="1944215" cy="1007939"/>
          </a:xfrm>
          <a:prstGeom prst="cloudCallout">
            <a:avLst>
              <a:gd name="adj1" fmla="val 11807"/>
              <a:gd name="adj2" fmla="val 127693"/>
            </a:avLst>
          </a:prstGeom>
          <a:solidFill>
            <a:srgbClr val="FFFF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smtClean="0">
                <a:solidFill>
                  <a:schemeClr val="tx1"/>
                </a:solidFill>
              </a:rPr>
              <a:t>不挂科就</a:t>
            </a:r>
            <a:r>
              <a:rPr lang="zh-CN" altLang="en-US" sz="2400" b="1" dirty="0">
                <a:solidFill>
                  <a:schemeClr val="tx1"/>
                </a:solidFill>
              </a:rPr>
              <a:t>行！！</a:t>
            </a:r>
          </a:p>
        </p:txBody>
      </p:sp>
      <p:sp>
        <p:nvSpPr>
          <p:cNvPr id="63" name="矩形 13"/>
          <p:cNvSpPr>
            <a:spLocks noChangeArrowheads="1"/>
          </p:cNvSpPr>
          <p:nvPr/>
        </p:nvSpPr>
        <p:spPr bwMode="auto">
          <a:xfrm>
            <a:off x="1403648" y="4365104"/>
            <a:ext cx="1080120" cy="400110"/>
          </a:xfrm>
          <a:prstGeom prst="rect">
            <a:avLst/>
          </a:prstGeom>
          <a:solidFill>
            <a:srgbClr val="FFFF00"/>
          </a:solidFill>
          <a:ln w="9525">
            <a:noFill/>
            <a:miter lim="800000"/>
            <a:headEnd/>
            <a:tailEnd/>
          </a:ln>
        </p:spPr>
        <p:txBody>
          <a:bodyPr wrap="square">
            <a:spAutoFit/>
          </a:bodyPr>
          <a:lstStyle/>
          <a:p>
            <a:pPr algn="ctr"/>
            <a:r>
              <a:rPr lang="zh-CN" altLang="en-US" sz="2000" b="1" dirty="0" smtClean="0">
                <a:latin typeface="Arial Unicode MS" pitchFamily="34" charset="-122"/>
                <a:ea typeface="Arial Unicode MS" pitchFamily="34" charset="-122"/>
                <a:cs typeface="Arial Unicode MS" pitchFamily="34" charset="-122"/>
              </a:rPr>
              <a:t>手机控</a:t>
            </a:r>
            <a:endParaRPr lang="en-US" altLang="zh-CN" sz="2000" b="1" dirty="0">
              <a:latin typeface="Arial Unicode MS" pitchFamily="34" charset="-122"/>
              <a:ea typeface="Arial Unicode MS" pitchFamily="34" charset="-122"/>
              <a:cs typeface="Arial Unicode MS" pitchFamily="34" charset="-122"/>
            </a:endParaRPr>
          </a:p>
        </p:txBody>
      </p:sp>
      <p:pic>
        <p:nvPicPr>
          <p:cNvPr id="65" name="Picture 2" descr="学生上课剪影"/>
          <p:cNvPicPr>
            <a:picLocks noChangeAspect="1" noChangeArrowheads="1"/>
          </p:cNvPicPr>
          <p:nvPr/>
        </p:nvPicPr>
        <p:blipFill>
          <a:blip r:embed="rId4" cstate="print">
            <a:clrChange>
              <a:clrFrom>
                <a:srgbClr val="FFFFFF"/>
              </a:clrFrom>
              <a:clrTo>
                <a:srgbClr val="FFFFFF">
                  <a:alpha val="0"/>
                </a:srgbClr>
              </a:clrTo>
            </a:clrChange>
            <a:lum bright="70000" contrast="-70000"/>
          </a:blip>
          <a:srcRect l="54882" t="74068" r="27910" b="11969"/>
          <a:stretch>
            <a:fillRect/>
          </a:stretch>
        </p:blipFill>
        <p:spPr bwMode="auto">
          <a:xfrm>
            <a:off x="3347864" y="4437112"/>
            <a:ext cx="683568" cy="660318"/>
          </a:xfrm>
          <a:prstGeom prst="rect">
            <a:avLst/>
          </a:prstGeom>
          <a:noFill/>
          <a:scene3d>
            <a:camera prst="isometricOffAxis1Right"/>
            <a:lightRig rig="threePt" dir="t"/>
          </a:scene3d>
        </p:spPr>
      </p:pic>
      <p:pic>
        <p:nvPicPr>
          <p:cNvPr id="66" name="Picture 4" descr="http://pic32.nipic.com/20130823/2531170_084142703000_2.jpg"/>
          <p:cNvPicPr>
            <a:picLocks noChangeAspect="1" noChangeArrowheads="1"/>
          </p:cNvPicPr>
          <p:nvPr/>
        </p:nvPicPr>
        <p:blipFill>
          <a:blip r:embed="rId5" cstate="print">
            <a:clrChange>
              <a:clrFrom>
                <a:srgbClr val="FFFFFF"/>
              </a:clrFrom>
              <a:clrTo>
                <a:srgbClr val="FFFFFF">
                  <a:alpha val="0"/>
                </a:srgbClr>
              </a:clrTo>
            </a:clrChange>
            <a:duotone>
              <a:schemeClr val="accent1">
                <a:shade val="45000"/>
                <a:satMod val="135000"/>
              </a:schemeClr>
              <a:prstClr val="white"/>
            </a:duotone>
          </a:blip>
          <a:srcRect l="31994" t="31613" b="51143"/>
          <a:stretch>
            <a:fillRect/>
          </a:stretch>
        </p:blipFill>
        <p:spPr bwMode="auto">
          <a:xfrm>
            <a:off x="1979712" y="3212976"/>
            <a:ext cx="2446300" cy="576064"/>
          </a:xfrm>
          <a:prstGeom prst="rect">
            <a:avLst/>
          </a:prstGeom>
          <a:noFill/>
          <a:scene3d>
            <a:camera prst="perspectiveHeroicExtremeRightFacing"/>
            <a:lightRig rig="threePt" dir="t"/>
          </a:scene3d>
        </p:spPr>
      </p:pic>
      <p:pic>
        <p:nvPicPr>
          <p:cNvPr id="20" name="Picture 4" descr="http://pic32.nipic.com/20130823/2531170_084142703000_2.jpg"/>
          <p:cNvPicPr>
            <a:picLocks noChangeAspect="1" noChangeArrowheads="1"/>
          </p:cNvPicPr>
          <p:nvPr/>
        </p:nvPicPr>
        <p:blipFill>
          <a:blip r:embed="rId5" cstate="print">
            <a:clrChange>
              <a:clrFrom>
                <a:srgbClr val="FFFFFF"/>
              </a:clrFrom>
              <a:clrTo>
                <a:srgbClr val="FFFFFF">
                  <a:alpha val="0"/>
                </a:srgbClr>
              </a:clrTo>
            </a:clrChange>
            <a:duotone>
              <a:schemeClr val="accent1">
                <a:shade val="45000"/>
                <a:satMod val="135000"/>
              </a:schemeClr>
              <a:prstClr val="white"/>
            </a:duotone>
          </a:blip>
          <a:srcRect l="641" t="35364" r="87166" b="51143"/>
          <a:stretch>
            <a:fillRect/>
          </a:stretch>
        </p:blipFill>
        <p:spPr bwMode="auto">
          <a:xfrm rot="698289">
            <a:off x="539552" y="4071081"/>
            <a:ext cx="720080" cy="740049"/>
          </a:xfrm>
          <a:prstGeom prst="rect">
            <a:avLst/>
          </a:prstGeom>
          <a:noFill/>
          <a:scene3d>
            <a:camera prst="isometricRightUp"/>
            <a:lightRig rig="threePt" dir="t"/>
          </a:scene3d>
        </p:spPr>
      </p:pic>
      <p:pic>
        <p:nvPicPr>
          <p:cNvPr id="21" name="Picture 4" descr="http://pic32.nipic.com/20130823/2531170_084142703000_2.jpg"/>
          <p:cNvPicPr>
            <a:picLocks noChangeAspect="1" noChangeArrowheads="1"/>
          </p:cNvPicPr>
          <p:nvPr/>
        </p:nvPicPr>
        <p:blipFill>
          <a:blip r:embed="rId5" cstate="print">
            <a:clrChange>
              <a:clrFrom>
                <a:srgbClr val="FFFFFF"/>
              </a:clrFrom>
              <a:clrTo>
                <a:srgbClr val="FFFFFF">
                  <a:alpha val="0"/>
                </a:srgbClr>
              </a:clrTo>
            </a:clrChange>
            <a:duotone>
              <a:schemeClr val="accent2">
                <a:shade val="45000"/>
                <a:satMod val="135000"/>
              </a:schemeClr>
              <a:prstClr val="white"/>
            </a:duotone>
          </a:blip>
          <a:srcRect l="31994" t="31613" b="57609"/>
          <a:stretch>
            <a:fillRect/>
          </a:stretch>
        </p:blipFill>
        <p:spPr bwMode="auto">
          <a:xfrm>
            <a:off x="1259632" y="3068960"/>
            <a:ext cx="2446300" cy="360040"/>
          </a:xfrm>
          <a:prstGeom prst="rect">
            <a:avLst/>
          </a:prstGeom>
          <a:noFill/>
          <a:scene3d>
            <a:camera prst="perspectiveHeroicExtremeRightFacing"/>
            <a:lightRig rig="threePt" dir="t"/>
          </a:scene3d>
        </p:spPr>
      </p:pic>
      <p:pic>
        <p:nvPicPr>
          <p:cNvPr id="22" name="Picture 4" descr="http://pic32.nipic.com/20130823/2531170_084142703000_2.jpg"/>
          <p:cNvPicPr>
            <a:picLocks noChangeAspect="1" noChangeArrowheads="1"/>
          </p:cNvPicPr>
          <p:nvPr/>
        </p:nvPicPr>
        <p:blipFill>
          <a:blip r:embed="rId5" cstate="print">
            <a:clrChange>
              <a:clrFrom>
                <a:srgbClr val="FFFFFF"/>
              </a:clrFrom>
              <a:clrTo>
                <a:srgbClr val="FFFFFF">
                  <a:alpha val="0"/>
                </a:srgbClr>
              </a:clrTo>
            </a:clrChange>
            <a:duotone>
              <a:prstClr val="black"/>
              <a:srgbClr val="D9C3A5">
                <a:tint val="50000"/>
                <a:satMod val="180000"/>
              </a:srgbClr>
            </a:duotone>
          </a:blip>
          <a:srcRect l="641" t="35364" r="87166" b="51143"/>
          <a:stretch>
            <a:fillRect/>
          </a:stretch>
        </p:blipFill>
        <p:spPr bwMode="auto">
          <a:xfrm rot="576376">
            <a:off x="2604931" y="3908638"/>
            <a:ext cx="624267" cy="641579"/>
          </a:xfrm>
          <a:prstGeom prst="rect">
            <a:avLst/>
          </a:prstGeom>
          <a:noFill/>
          <a:scene3d>
            <a:camera prst="isometricRightUp"/>
            <a:lightRig rig="threePt" dir="t"/>
          </a:scene3d>
        </p:spPr>
      </p:pic>
      <p:sp>
        <p:nvSpPr>
          <p:cNvPr id="23" name="圆角矩形 22"/>
          <p:cNvSpPr/>
          <p:nvPr/>
        </p:nvSpPr>
        <p:spPr>
          <a:xfrm rot="20533534">
            <a:off x="864775" y="4502483"/>
            <a:ext cx="137142" cy="206661"/>
          </a:xfrm>
          <a:prstGeom prst="roundRect">
            <a:avLst/>
          </a:prstGeom>
          <a:solidFill>
            <a:schemeClr val="accent5">
              <a:lumMod val="75000"/>
            </a:schemeClr>
          </a:solidFill>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rot="20533534">
            <a:off x="2944087" y="4309096"/>
            <a:ext cx="137142" cy="206661"/>
          </a:xfrm>
          <a:prstGeom prst="roundRect">
            <a:avLst/>
          </a:prstGeom>
          <a:solidFill>
            <a:schemeClr val="accent5">
              <a:lumMod val="75000"/>
            </a:schemeClr>
          </a:solidFill>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rot="20533534">
            <a:off x="2593639" y="3722371"/>
            <a:ext cx="59370" cy="155975"/>
          </a:xfrm>
          <a:prstGeom prst="roundRect">
            <a:avLst/>
          </a:prstGeom>
          <a:solidFill>
            <a:schemeClr val="accent5">
              <a:lumMod val="75000"/>
            </a:schemeClr>
          </a:solidFill>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rot="20533534">
            <a:off x="3671413" y="3576624"/>
            <a:ext cx="45719" cy="141238"/>
          </a:xfrm>
          <a:prstGeom prst="roundRect">
            <a:avLst/>
          </a:prstGeom>
          <a:solidFill>
            <a:schemeClr val="accent5">
              <a:lumMod val="75000"/>
            </a:schemeClr>
          </a:solidFill>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13"/>
          <p:cNvSpPr>
            <a:spLocks noChangeArrowheads="1"/>
          </p:cNvSpPr>
          <p:nvPr/>
        </p:nvSpPr>
        <p:spPr bwMode="auto">
          <a:xfrm>
            <a:off x="1043608" y="3717032"/>
            <a:ext cx="792088" cy="400110"/>
          </a:xfrm>
          <a:prstGeom prst="rect">
            <a:avLst/>
          </a:prstGeom>
          <a:solidFill>
            <a:srgbClr val="FFFF00"/>
          </a:solidFill>
          <a:ln w="9525">
            <a:noFill/>
            <a:miter lim="800000"/>
            <a:headEnd/>
            <a:tailEnd/>
          </a:ln>
        </p:spPr>
        <p:txBody>
          <a:bodyPr wrap="square">
            <a:spAutoFit/>
          </a:bodyPr>
          <a:lstStyle/>
          <a:p>
            <a:pPr algn="ctr"/>
            <a:r>
              <a:rPr lang="zh-CN" altLang="en-US" sz="2000" b="1" dirty="0" smtClean="0">
                <a:latin typeface="Arial Unicode MS" pitchFamily="34" charset="-122"/>
                <a:ea typeface="Arial Unicode MS" pitchFamily="34" charset="-122"/>
                <a:cs typeface="Arial Unicode MS" pitchFamily="34" charset="-122"/>
              </a:rPr>
              <a:t>裸学</a:t>
            </a:r>
            <a:endParaRPr lang="en-US" altLang="zh-CN" sz="2000" b="1" dirty="0">
              <a:latin typeface="Arial Unicode MS" pitchFamily="34" charset="-122"/>
              <a:ea typeface="Arial Unicode MS" pitchFamily="34" charset="-122"/>
              <a:cs typeface="Arial Unicode MS" pitchFamily="34" charset="-122"/>
            </a:endParaRPr>
          </a:p>
        </p:txBody>
      </p:sp>
      <p:sp>
        <p:nvSpPr>
          <p:cNvPr id="28" name="圆角矩形 27"/>
          <p:cNvSpPr/>
          <p:nvPr/>
        </p:nvSpPr>
        <p:spPr>
          <a:xfrm rot="20533534">
            <a:off x="2218126" y="3794379"/>
            <a:ext cx="59370" cy="155975"/>
          </a:xfrm>
          <a:prstGeom prst="roundRect">
            <a:avLst/>
          </a:prstGeom>
          <a:solidFill>
            <a:schemeClr val="accent5">
              <a:lumMod val="75000"/>
            </a:schemeClr>
          </a:solidFill>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rot="20533534">
            <a:off x="3010215" y="3650362"/>
            <a:ext cx="59370" cy="155975"/>
          </a:xfrm>
          <a:prstGeom prst="roundRect">
            <a:avLst/>
          </a:prstGeom>
          <a:solidFill>
            <a:schemeClr val="accent5">
              <a:lumMod val="75000"/>
            </a:schemeClr>
          </a:solidFill>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11"/>
          <p:cNvSpPr>
            <a:spLocks noChangeArrowheads="1"/>
          </p:cNvSpPr>
          <p:nvPr/>
        </p:nvSpPr>
        <p:spPr bwMode="auto">
          <a:xfrm>
            <a:off x="539552" y="5805264"/>
            <a:ext cx="7200800" cy="461665"/>
          </a:xfrm>
          <a:prstGeom prst="rect">
            <a:avLst/>
          </a:prstGeom>
          <a:solidFill>
            <a:srgbClr val="00FF00"/>
          </a:solidFill>
          <a:ln w="9525">
            <a:noFill/>
            <a:miter lim="800000"/>
            <a:headEnd/>
            <a:tailEnd/>
          </a:ln>
        </p:spPr>
        <p:txBody>
          <a:bodyPr wrap="square">
            <a:spAutoFit/>
          </a:bodyPr>
          <a:lstStyle/>
          <a:p>
            <a:pPr algn="ctr"/>
            <a:r>
              <a:rPr lang="zh-CN" altLang="en-US" sz="2400" b="1" dirty="0" smtClean="0">
                <a:latin typeface="Arial Unicode MS" pitchFamily="34" charset="-122"/>
                <a:ea typeface="Arial Unicode MS" pitchFamily="34" charset="-122"/>
                <a:cs typeface="Arial Unicode MS" pitchFamily="34" charset="-122"/>
              </a:rPr>
              <a:t>零食太多，感觉饱胀，无饥饿（渴）感，灌输无效 </a:t>
            </a:r>
            <a:endParaRPr lang="zh-CN" altLang="en-US" sz="2400" b="1" dirty="0">
              <a:latin typeface="Arial Unicode MS" pitchFamily="34" charset="-122"/>
              <a:ea typeface="Arial Unicode MS" pitchFamily="34" charset="-122"/>
              <a:cs typeface="Arial Unicode MS" pitchFamily="34" charset="-122"/>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Line 5"/>
          <p:cNvSpPr>
            <a:spLocks noChangeShapeType="1"/>
          </p:cNvSpPr>
          <p:nvPr/>
        </p:nvSpPr>
        <p:spPr bwMode="auto">
          <a:xfrm>
            <a:off x="-200025" y="742950"/>
            <a:ext cx="0" cy="0"/>
          </a:xfrm>
          <a:prstGeom prst="line">
            <a:avLst/>
          </a:prstGeom>
          <a:noFill/>
          <a:ln w="9525">
            <a:solidFill>
              <a:srgbClr val="000000"/>
            </a:solidFill>
            <a:round/>
            <a:headEnd/>
            <a:tailEnd/>
          </a:ln>
        </p:spPr>
        <p:txBody>
          <a:bodyPr/>
          <a:lstStyle/>
          <a:p>
            <a:endParaRPr lang="zh-CN" altLang="en-US"/>
          </a:p>
        </p:txBody>
      </p:sp>
      <p:sp>
        <p:nvSpPr>
          <p:cNvPr id="4" name="Rectangle 9"/>
          <p:cNvSpPr>
            <a:spLocks noChangeArrowheads="1"/>
          </p:cNvSpPr>
          <p:nvPr/>
        </p:nvSpPr>
        <p:spPr bwMode="auto">
          <a:xfrm>
            <a:off x="971600" y="2374362"/>
            <a:ext cx="7416824" cy="3816424"/>
          </a:xfrm>
          <a:prstGeom prst="rect">
            <a:avLst/>
          </a:prstGeom>
          <a:solidFill>
            <a:srgbClr val="FFCCCC"/>
          </a:solidFill>
          <a:ln w="9525">
            <a:solidFill>
              <a:schemeClr val="bg1"/>
            </a:solidFill>
            <a:miter lim="800000"/>
            <a:headEnd/>
            <a:tailEnd/>
          </a:ln>
          <a:effectLst>
            <a:outerShdw blurRad="50800" dist="38100" dir="8100000" algn="tr" rotWithShape="0">
              <a:prstClr val="black">
                <a:alpha val="40000"/>
              </a:prstClr>
            </a:outerShdw>
          </a:effectLst>
          <a:scene3d>
            <a:camera prst="orthographicFront"/>
            <a:lightRig rig="threePt" dir="t"/>
          </a:scene3d>
          <a:sp3d>
            <a:bevelT w="114300" prst="artDeco"/>
          </a:sp3d>
        </p:spPr>
        <p:txBody>
          <a:bodyPr/>
          <a:lstStyle/>
          <a:p>
            <a:r>
              <a:rPr lang="zh-CN" altLang="en-US" sz="2400" b="1" dirty="0" smtClean="0"/>
              <a:t>中国教育报</a:t>
            </a:r>
            <a:r>
              <a:rPr lang="en-US" altLang="zh-CN" sz="2400" b="1" dirty="0" smtClean="0"/>
              <a:t>/2013 </a:t>
            </a:r>
            <a:r>
              <a:rPr lang="zh-CN" altLang="en-US" sz="2400" b="1" dirty="0" smtClean="0"/>
              <a:t>年</a:t>
            </a:r>
            <a:r>
              <a:rPr lang="en-US" altLang="zh-CN" sz="2400" b="1" dirty="0" smtClean="0"/>
              <a:t>/10 </a:t>
            </a:r>
            <a:r>
              <a:rPr lang="zh-CN" altLang="en-US" sz="2400" b="1" dirty="0" smtClean="0"/>
              <a:t>月</a:t>
            </a:r>
            <a:r>
              <a:rPr lang="en-US" altLang="zh-CN" sz="2400" b="1" dirty="0" smtClean="0"/>
              <a:t>/21 </a:t>
            </a:r>
            <a:r>
              <a:rPr lang="zh-CN" altLang="en-US" sz="2400" b="1" dirty="0" smtClean="0"/>
              <a:t>日</a:t>
            </a:r>
            <a:r>
              <a:rPr lang="en-US" altLang="zh-CN" sz="2400" b="1" dirty="0" smtClean="0"/>
              <a:t>/</a:t>
            </a:r>
            <a:r>
              <a:rPr lang="zh-CN" altLang="en-US" sz="2400" b="1" dirty="0" smtClean="0"/>
              <a:t>第</a:t>
            </a:r>
            <a:r>
              <a:rPr lang="en-US" altLang="zh-CN" sz="2400" b="1" dirty="0" smtClean="0"/>
              <a:t>5 </a:t>
            </a:r>
            <a:r>
              <a:rPr lang="zh-CN" altLang="en-US" sz="2400" b="1" dirty="0" smtClean="0"/>
              <a:t>版</a:t>
            </a:r>
            <a:endParaRPr lang="en-US" altLang="zh-CN" sz="2400" b="1" dirty="0" smtClean="0"/>
          </a:p>
          <a:p>
            <a:endParaRPr lang="en-US" altLang="zh-CN" sz="2400" b="1" dirty="0" smtClean="0"/>
          </a:p>
          <a:p>
            <a:r>
              <a:rPr lang="zh-CN" altLang="en-US" sz="2400" b="1" dirty="0" smtClean="0"/>
              <a:t>         我国</a:t>
            </a:r>
            <a:r>
              <a:rPr lang="zh-CN" altLang="en-US" sz="2400" b="1" dirty="0" smtClean="0">
                <a:solidFill>
                  <a:srgbClr val="FF0000"/>
                </a:solidFill>
              </a:rPr>
              <a:t>传统</a:t>
            </a:r>
            <a:r>
              <a:rPr lang="zh-CN" altLang="en-US" sz="2400" b="1" dirty="0" smtClean="0"/>
              <a:t>的教学方法重演绎、推理，对归纳、分析与渗透综合不够重视，长期以来对“灌输式”、“填鸭式”的教学方法改而甚少，对“启发式”、“讨论式”教学方法推而不广，</a:t>
            </a:r>
            <a:r>
              <a:rPr lang="zh-CN" altLang="en-US" sz="2400" b="1" dirty="0" smtClean="0">
                <a:solidFill>
                  <a:srgbClr val="0000FF"/>
                </a:solidFill>
              </a:rPr>
              <a:t>教学</a:t>
            </a:r>
            <a:r>
              <a:rPr lang="zh-CN" altLang="en-US" sz="2400" b="1" dirty="0" smtClean="0">
                <a:solidFill>
                  <a:srgbClr val="FF0000"/>
                </a:solidFill>
              </a:rPr>
              <a:t>方法</a:t>
            </a:r>
            <a:r>
              <a:rPr lang="zh-CN" altLang="en-US" sz="2400" b="1" dirty="0" smtClean="0">
                <a:solidFill>
                  <a:srgbClr val="0000FF"/>
                </a:solidFill>
              </a:rPr>
              <a:t>是我们提高教育</a:t>
            </a:r>
            <a:r>
              <a:rPr lang="zh-CN" altLang="en-US" sz="2400" b="1" dirty="0" smtClean="0">
                <a:solidFill>
                  <a:srgbClr val="FF0000"/>
                </a:solidFill>
              </a:rPr>
              <a:t>质量</a:t>
            </a:r>
            <a:r>
              <a:rPr lang="zh-CN" altLang="en-US" sz="2400" b="1" dirty="0" smtClean="0">
                <a:solidFill>
                  <a:srgbClr val="0000FF"/>
                </a:solidFill>
              </a:rPr>
              <a:t>的重大问题，</a:t>
            </a:r>
            <a:r>
              <a:rPr lang="zh-CN" altLang="en-US" sz="2400" b="1" dirty="0" smtClean="0"/>
              <a:t>甚至是</a:t>
            </a:r>
            <a:r>
              <a:rPr lang="zh-CN" altLang="en-US" sz="2400" b="1" dirty="0" smtClean="0">
                <a:solidFill>
                  <a:srgbClr val="FF0000"/>
                </a:solidFill>
              </a:rPr>
              <a:t>关键</a:t>
            </a:r>
            <a:r>
              <a:rPr lang="zh-CN" altLang="en-US" sz="2400" b="1" dirty="0" smtClean="0"/>
              <a:t>所在，所以改革</a:t>
            </a:r>
            <a:r>
              <a:rPr lang="zh-CN" altLang="en-US" sz="2400" b="1" dirty="0" smtClean="0">
                <a:solidFill>
                  <a:srgbClr val="FF0000"/>
                </a:solidFill>
              </a:rPr>
              <a:t>教学方法</a:t>
            </a:r>
            <a:r>
              <a:rPr lang="zh-CN" altLang="en-US" sz="2400" b="1" dirty="0" smtClean="0"/>
              <a:t>，创新教育方法对于我国高等教育改革来说，已到了</a:t>
            </a:r>
            <a:r>
              <a:rPr lang="zh-CN" altLang="en-US" sz="2400" b="1" dirty="0" smtClean="0">
                <a:solidFill>
                  <a:srgbClr val="FF0000"/>
                </a:solidFill>
              </a:rPr>
              <a:t>非改不可</a:t>
            </a:r>
            <a:r>
              <a:rPr lang="zh-CN" altLang="en-US" sz="2400" b="1" dirty="0" smtClean="0"/>
              <a:t>的时候了。</a:t>
            </a:r>
            <a:endParaRPr lang="en-US" altLang="zh-CN" sz="2400" b="1" dirty="0" smtClean="0"/>
          </a:p>
          <a:p>
            <a:pPr algn="r"/>
            <a:r>
              <a:rPr lang="zh-CN" altLang="en-US" sz="2400" b="1" dirty="0" smtClean="0"/>
              <a:t>教育部原副部长 周远清</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diyiziti.com/Res/Images/Temp/191/d913d84924274ac68996043cf947ceb2.PNG"/>
          <p:cNvPicPr>
            <a:picLocks noChangeAspect="1" noChangeArrowheads="1"/>
          </p:cNvPicPr>
          <p:nvPr/>
        </p:nvPicPr>
        <p:blipFill rotWithShape="1">
          <a:blip r:embed="rId2" cstate="print">
            <a:clrChange>
              <a:clrFrom>
                <a:srgbClr val="FFFFFF"/>
              </a:clrFrom>
              <a:clrTo>
                <a:srgbClr val="FFFFFF">
                  <a:alpha val="0"/>
                </a:srgbClr>
              </a:clrTo>
            </a:clrChange>
          </a:blip>
          <a:srcRect l="39789" t="21614" r="50720" b="70778"/>
          <a:stretch/>
        </p:blipFill>
        <p:spPr bwMode="auto">
          <a:xfrm>
            <a:off x="1464440" y="2134939"/>
            <a:ext cx="1674694" cy="369641"/>
          </a:xfrm>
          <a:prstGeom prst="rect">
            <a:avLst/>
          </a:prstGeom>
          <a:noFill/>
        </p:spPr>
      </p:pic>
      <p:pic>
        <p:nvPicPr>
          <p:cNvPr id="7" name="Picture 2" descr="http://www.diyiziti.com/Res/Images/Temp/191/d913d84924274ac68996043cf947ceb2.PNG"/>
          <p:cNvPicPr>
            <a:picLocks noChangeAspect="1" noChangeArrowheads="1"/>
          </p:cNvPicPr>
          <p:nvPr/>
        </p:nvPicPr>
        <p:blipFill>
          <a:blip r:embed="rId2" cstate="print"/>
          <a:srcRect l="39789" t="37486" r="50720" b="34578"/>
          <a:stretch>
            <a:fillRect/>
          </a:stretch>
        </p:blipFill>
        <p:spPr bwMode="auto">
          <a:xfrm>
            <a:off x="1439652" y="2625374"/>
            <a:ext cx="1674694" cy="1152128"/>
          </a:xfrm>
          <a:prstGeom prst="rect">
            <a:avLst/>
          </a:prstGeom>
          <a:noFill/>
        </p:spPr>
      </p:pic>
      <p:pic>
        <p:nvPicPr>
          <p:cNvPr id="8" name="Picture 2" descr="http://www.diyiziti.com/Res/Images/Temp/191/d913d84924274ac68996043cf947ceb2.PNG"/>
          <p:cNvPicPr>
            <a:picLocks noChangeAspect="1" noChangeArrowheads="1"/>
          </p:cNvPicPr>
          <p:nvPr/>
        </p:nvPicPr>
        <p:blipFill>
          <a:blip r:embed="rId2" cstate="print"/>
          <a:srcRect l="53170" t="30530" r="40617" b="34578"/>
          <a:stretch>
            <a:fillRect/>
          </a:stretch>
        </p:blipFill>
        <p:spPr bwMode="auto">
          <a:xfrm>
            <a:off x="3887924" y="2481358"/>
            <a:ext cx="1080120" cy="1296144"/>
          </a:xfrm>
          <a:prstGeom prst="rect">
            <a:avLst/>
          </a:prstGeom>
          <a:noFill/>
        </p:spPr>
      </p:pic>
      <p:pic>
        <p:nvPicPr>
          <p:cNvPr id="9" name="Picture 2" descr="http://www.diyiziti.com/Res/Images/Temp/191/d913d84924274ac68996043cf947ceb2.PNG"/>
          <p:cNvPicPr>
            <a:picLocks noChangeAspect="1" noChangeArrowheads="1"/>
          </p:cNvPicPr>
          <p:nvPr/>
        </p:nvPicPr>
        <p:blipFill>
          <a:blip r:embed="rId2" cstate="print"/>
          <a:srcRect l="53170" t="20838" r="41031" b="73347"/>
          <a:stretch>
            <a:fillRect/>
          </a:stretch>
        </p:blipFill>
        <p:spPr bwMode="auto">
          <a:xfrm>
            <a:off x="3707904" y="2049310"/>
            <a:ext cx="1296144" cy="289570"/>
          </a:xfrm>
          <a:prstGeom prst="rect">
            <a:avLst/>
          </a:prstGeom>
          <a:noFill/>
        </p:spPr>
      </p:pic>
      <p:pic>
        <p:nvPicPr>
          <p:cNvPr id="10" name="Picture 2" descr="http://www.diyiziti.com/Res/Images/Temp/191/d913d84924274ac68996043cf947ceb2.PNG"/>
          <p:cNvPicPr>
            <a:picLocks noChangeAspect="1" noChangeArrowheads="1"/>
          </p:cNvPicPr>
          <p:nvPr/>
        </p:nvPicPr>
        <p:blipFill>
          <a:blip r:embed="rId2" cstate="print"/>
          <a:srcRect l="53170" t="26653" r="41031" b="69470"/>
          <a:stretch>
            <a:fillRect/>
          </a:stretch>
        </p:blipFill>
        <p:spPr bwMode="auto">
          <a:xfrm>
            <a:off x="3743908" y="2337342"/>
            <a:ext cx="1224136" cy="163218"/>
          </a:xfrm>
          <a:prstGeom prst="rect">
            <a:avLst/>
          </a:prstGeom>
          <a:noFill/>
        </p:spPr>
      </p:pic>
      <p:pic>
        <p:nvPicPr>
          <p:cNvPr id="11" name="Picture 2" descr="http://www.diyiziti.com/Res/Images/Temp/191/d913d84924274ac68996043cf947ceb2.PNG"/>
          <p:cNvPicPr>
            <a:picLocks noChangeAspect="1" noChangeArrowheads="1"/>
          </p:cNvPicPr>
          <p:nvPr/>
        </p:nvPicPr>
        <p:blipFill>
          <a:blip r:embed="rId2" cstate="print"/>
          <a:srcRect l="49908" t="20838" r="46830" b="34578"/>
          <a:stretch>
            <a:fillRect/>
          </a:stretch>
        </p:blipFill>
        <p:spPr bwMode="auto">
          <a:xfrm>
            <a:off x="3239852" y="2049310"/>
            <a:ext cx="648072" cy="1728192"/>
          </a:xfrm>
          <a:prstGeom prst="rect">
            <a:avLst/>
          </a:prstGeom>
          <a:noFill/>
        </p:spPr>
      </p:pic>
      <p:pic>
        <p:nvPicPr>
          <p:cNvPr id="12" name="Picture 2" descr="http://www.diyiziti.com/Res/Images/Temp/191/d913d84924274ac68996043cf947ceb2.PNG"/>
          <p:cNvPicPr>
            <a:picLocks noChangeAspect="1" noChangeArrowheads="1"/>
          </p:cNvPicPr>
          <p:nvPr/>
        </p:nvPicPr>
        <p:blipFill rotWithShape="1">
          <a:blip r:embed="rId2" cstate="print">
            <a:clrChange>
              <a:clrFrom>
                <a:srgbClr val="FFFFFF"/>
              </a:clrFrom>
              <a:clrTo>
                <a:srgbClr val="FFFFFF">
                  <a:alpha val="0"/>
                </a:srgbClr>
              </a:clrTo>
            </a:clrChange>
          </a:blip>
          <a:srcRect l="39789" t="30197" r="50720" b="63655"/>
          <a:stretch/>
        </p:blipFill>
        <p:spPr bwMode="auto">
          <a:xfrm>
            <a:off x="1439652" y="2442423"/>
            <a:ext cx="1674694" cy="396044"/>
          </a:xfrm>
          <a:prstGeom prst="rect">
            <a:avLst/>
          </a:prstGeom>
          <a:noFill/>
        </p:spPr>
      </p:pic>
      <p:sp>
        <p:nvSpPr>
          <p:cNvPr id="14" name="Rectangle 12"/>
          <p:cNvSpPr>
            <a:spLocks noChangeArrowheads="1"/>
          </p:cNvSpPr>
          <p:nvPr/>
        </p:nvSpPr>
        <p:spPr bwMode="auto">
          <a:xfrm flipH="1">
            <a:off x="467544" y="620688"/>
            <a:ext cx="1558616" cy="523220"/>
          </a:xfrm>
          <a:prstGeom prst="rect">
            <a:avLst/>
          </a:prstGeom>
          <a:solidFill>
            <a:schemeClr val="bg1">
              <a:lumMod val="95000"/>
            </a:schemeClr>
          </a:solidFill>
          <a:ln w="9525">
            <a:noFill/>
            <a:miter lim="800000"/>
            <a:headEnd/>
            <a:tailEnd/>
          </a:ln>
          <a:scene3d>
            <a:camera prst="orthographicFront"/>
            <a:lightRig rig="threePt" dir="t"/>
          </a:scene3d>
          <a:sp3d>
            <a:bevelT/>
          </a:sp3d>
        </p:spPr>
        <p:txBody>
          <a:bodyPr wrap="square" anchor="ctr">
            <a:spAutoFit/>
          </a:bodyPr>
          <a:lstStyle/>
          <a:p>
            <a:pPr marL="742950" indent="-742950" algn="ctr" eaLnBrk="0" hangingPunct="0"/>
            <a:r>
              <a:rPr lang="zh-CN" altLang="en-US" sz="2800" b="1" dirty="0" smtClean="0">
                <a:latin typeface="Arial Unicode MS" pitchFamily="34" charset="-122"/>
                <a:ea typeface="Arial Unicode MS" pitchFamily="34" charset="-122"/>
                <a:cs typeface="Arial Unicode MS" pitchFamily="34" charset="-122"/>
              </a:rPr>
              <a:t>学校？ </a:t>
            </a:r>
            <a:endParaRPr lang="zh-CN" altLang="en-US" sz="2800" b="1" dirty="0">
              <a:latin typeface="Arial Unicode MS" pitchFamily="34" charset="-122"/>
              <a:ea typeface="Arial Unicode MS" pitchFamily="34" charset="-122"/>
              <a:cs typeface="Arial Unicode MS" pitchFamily="34" charset="-122"/>
            </a:endParaRPr>
          </a:p>
        </p:txBody>
      </p:sp>
      <p:pic>
        <p:nvPicPr>
          <p:cNvPr id="151554" name="Picture 2" descr="http://pic14.nipic.com/20110610/1156344_152233768000_2.jpg"/>
          <p:cNvPicPr>
            <a:picLocks noChangeAspect="1" noChangeArrowheads="1"/>
          </p:cNvPicPr>
          <p:nvPr/>
        </p:nvPicPr>
        <p:blipFill rotWithShape="1">
          <a:blip r:embed="rId3">
            <a:extLst>
              <a:ext uri="{28A0092B-C50C-407E-A947-70E740481C1C}">
                <a14:useLocalDpi xmlns:a14="http://schemas.microsoft.com/office/drawing/2010/main" val="0"/>
              </a:ext>
            </a:extLst>
          </a:blip>
          <a:srcRect l="3526" t="2359" r="2104" b="7567"/>
          <a:stretch/>
        </p:blipFill>
        <p:spPr bwMode="auto">
          <a:xfrm>
            <a:off x="3845305" y="3788740"/>
            <a:ext cx="4722630" cy="248368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p:cNvSpPr>
            <a:spLocks noChangeArrowheads="1"/>
          </p:cNvSpPr>
          <p:nvPr/>
        </p:nvSpPr>
        <p:spPr bwMode="auto">
          <a:xfrm flipH="1">
            <a:off x="2724580" y="5668612"/>
            <a:ext cx="1558616" cy="523220"/>
          </a:xfrm>
          <a:prstGeom prst="rect">
            <a:avLst/>
          </a:prstGeom>
          <a:solidFill>
            <a:schemeClr val="bg1">
              <a:lumMod val="95000"/>
            </a:schemeClr>
          </a:solidFill>
          <a:ln w="9525">
            <a:noFill/>
            <a:miter lim="800000"/>
            <a:headEnd/>
            <a:tailEnd/>
          </a:ln>
          <a:scene3d>
            <a:camera prst="orthographicFront"/>
            <a:lightRig rig="threePt" dir="t"/>
          </a:scene3d>
          <a:sp3d>
            <a:bevelT/>
          </a:sp3d>
        </p:spPr>
        <p:txBody>
          <a:bodyPr wrap="square" anchor="ctr">
            <a:spAutoFit/>
          </a:bodyPr>
          <a:lstStyle/>
          <a:p>
            <a:pPr marL="742950" indent="-742950" algn="ctr" eaLnBrk="0" hangingPunct="0"/>
            <a:r>
              <a:rPr lang="zh-CN" altLang="en-US" sz="2800" b="1" dirty="0" smtClean="0">
                <a:latin typeface="Arial Unicode MS" pitchFamily="34" charset="-122"/>
                <a:ea typeface="Arial Unicode MS" pitchFamily="34" charset="-122"/>
                <a:cs typeface="Arial Unicode MS" pitchFamily="34" charset="-122"/>
              </a:rPr>
              <a:t>师</a:t>
            </a:r>
            <a:r>
              <a:rPr lang="en-US" altLang="zh-CN" sz="2800" b="1" dirty="0" smtClean="0">
                <a:latin typeface="Arial Unicode MS" pitchFamily="34" charset="-122"/>
                <a:ea typeface="Arial Unicode MS" pitchFamily="34" charset="-122"/>
                <a:cs typeface="Arial Unicode MS" pitchFamily="34" charset="-122"/>
              </a:rPr>
              <a:t>-</a:t>
            </a:r>
            <a:r>
              <a:rPr lang="zh-CN" altLang="en-US" sz="2800" b="1" dirty="0" smtClean="0">
                <a:latin typeface="Arial Unicode MS" pitchFamily="34" charset="-122"/>
                <a:ea typeface="Arial Unicode MS" pitchFamily="34" charset="-122"/>
                <a:cs typeface="Arial Unicode MS" pitchFamily="34" charset="-122"/>
              </a:rPr>
              <a:t>生 </a:t>
            </a:r>
            <a:endParaRPr lang="zh-CN" altLang="en-US" sz="2800" b="1" dirty="0">
              <a:latin typeface="Arial Unicode MS" pitchFamily="34" charset="-122"/>
              <a:ea typeface="Arial Unicode MS" pitchFamily="34" charset="-122"/>
              <a:cs typeface="Arial Unicode MS" pitchFamily="34" charset="-122"/>
            </a:endParaRPr>
          </a:p>
        </p:txBody>
      </p:sp>
      <p:pic>
        <p:nvPicPr>
          <p:cNvPr id="245762" name="Picture 2" descr="http://p2.so.qhmsg.com/t012df1cb2ca9c408d7.gif"/>
          <p:cNvPicPr>
            <a:picLocks noChangeAspect="1" noChangeArrowheads="1"/>
          </p:cNvPicPr>
          <p:nvPr/>
        </p:nvPicPr>
        <p:blipFill rotWithShape="1">
          <a:blip r:embed="rId4">
            <a:extLst>
              <a:ext uri="{28A0092B-C50C-407E-A947-70E740481C1C}">
                <a14:useLocalDpi xmlns:a14="http://schemas.microsoft.com/office/drawing/2010/main" val="0"/>
              </a:ext>
            </a:extLst>
          </a:blip>
          <a:srcRect l="12210" t="29312" r="22665" b="17314"/>
          <a:stretch/>
        </p:blipFill>
        <p:spPr bwMode="auto">
          <a:xfrm>
            <a:off x="1801920" y="3788740"/>
            <a:ext cx="2481276" cy="1525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63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5762"/>
                                        </p:tgtEl>
                                        <p:attrNameLst>
                                          <p:attrName>style.visibility</p:attrName>
                                        </p:attrNameLst>
                                      </p:cBhvr>
                                      <p:to>
                                        <p:strVal val="visible"/>
                                      </p:to>
                                    </p:set>
                                    <p:anim calcmode="lin" valueType="num">
                                      <p:cBhvr additive="base">
                                        <p:cTn id="11" dur="500" fill="hold"/>
                                        <p:tgtEl>
                                          <p:spTgt spid="245762"/>
                                        </p:tgtEl>
                                        <p:attrNameLst>
                                          <p:attrName>ppt_x</p:attrName>
                                        </p:attrNameLst>
                                      </p:cBhvr>
                                      <p:tavLst>
                                        <p:tav tm="0">
                                          <p:val>
                                            <p:strVal val="#ppt_x"/>
                                          </p:val>
                                        </p:tav>
                                        <p:tav tm="100000">
                                          <p:val>
                                            <p:strVal val="#ppt_x"/>
                                          </p:val>
                                        </p:tav>
                                      </p:tavLst>
                                    </p:anim>
                                    <p:anim calcmode="lin" valueType="num">
                                      <p:cBhvr additive="base">
                                        <p:cTn id="12" dur="500" fill="hold"/>
                                        <p:tgtEl>
                                          <p:spTgt spid="24576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Bottom)">
                                      <p:cBhvr>
                                        <p:cTn id="17" dur="500"/>
                                        <p:tgtEl>
                                          <p:spTgt spid="8"/>
                                        </p:tgtEl>
                                      </p:cBhvr>
                                    </p:animEffect>
                                  </p:childTnLst>
                                </p:cTn>
                              </p:par>
                              <p:par>
                                <p:cTn id="18" presetID="1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lide(fromBottom)">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lide(fromBottom)">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slide(fromBottom)">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2" cstate="print"/>
          <a:srcRect l="20233" t="23620" r="19912" b="15901"/>
          <a:stretch>
            <a:fillRect/>
          </a:stretch>
        </p:blipFill>
        <p:spPr bwMode="auto">
          <a:xfrm>
            <a:off x="611559" y="1268760"/>
            <a:ext cx="7854873"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4170" y="2507102"/>
            <a:ext cx="5816022" cy="954107"/>
          </a:xfrm>
          <a:prstGeom prst="rect">
            <a:avLst/>
          </a:prstGeom>
          <a:solidFill>
            <a:schemeClr val="tx1"/>
          </a:solidFill>
          <a:scene3d>
            <a:camera prst="orthographicFront"/>
            <a:lightRig rig="threePt" dir="t"/>
          </a:scene3d>
          <a:sp3d>
            <a:bevelT/>
          </a:sp3d>
        </p:spPr>
        <p:txBody>
          <a:bodyPr wrap="square">
            <a:spAutoFit/>
          </a:bodyPr>
          <a:lstStyle/>
          <a:p>
            <a:r>
              <a:rPr lang="zh-CN" altLang="en-US" sz="2800" b="1" dirty="0" smtClean="0">
                <a:solidFill>
                  <a:schemeClr val="bg1"/>
                </a:solidFill>
              </a:rPr>
              <a:t>大学不是工厂，</a:t>
            </a:r>
            <a:endParaRPr lang="en-US" altLang="zh-CN" sz="2800" b="1" dirty="0" smtClean="0">
              <a:solidFill>
                <a:schemeClr val="bg1"/>
              </a:solidFill>
            </a:endParaRPr>
          </a:p>
          <a:p>
            <a:r>
              <a:rPr lang="zh-CN" altLang="en-US" sz="2800" b="1" dirty="0" smtClean="0">
                <a:solidFill>
                  <a:schemeClr val="bg1"/>
                </a:solidFill>
              </a:rPr>
              <a:t>学生不是</a:t>
            </a:r>
            <a:r>
              <a:rPr lang="zh-CN" altLang="en-US" sz="2800" b="1" dirty="0" smtClean="0">
                <a:solidFill>
                  <a:srgbClr val="FFFF00"/>
                </a:solidFill>
              </a:rPr>
              <a:t>被</a:t>
            </a:r>
            <a:r>
              <a:rPr lang="zh-CN" altLang="en-US" sz="2800" b="1" dirty="0" smtClean="0">
                <a:solidFill>
                  <a:schemeClr val="bg1"/>
                </a:solidFill>
              </a:rPr>
              <a:t>成批量</a:t>
            </a:r>
            <a:r>
              <a:rPr lang="zh-CN" altLang="en-US" sz="2800" b="1" dirty="0" smtClean="0">
                <a:solidFill>
                  <a:srgbClr val="FFFF00"/>
                </a:solidFill>
              </a:rPr>
              <a:t>加工</a:t>
            </a:r>
            <a:r>
              <a:rPr lang="zh-CN" altLang="en-US" sz="2800" b="1" dirty="0" smtClean="0">
                <a:solidFill>
                  <a:schemeClr val="bg1"/>
                </a:solidFill>
              </a:rPr>
              <a:t>制造的产品！</a:t>
            </a:r>
            <a:endParaRPr lang="zh-CN" altLang="zh-CN" sz="2800" b="1" dirty="0">
              <a:solidFill>
                <a:schemeClr val="bg1"/>
              </a:solidFill>
            </a:endParaRPr>
          </a:p>
        </p:txBody>
      </p:sp>
      <p:sp>
        <p:nvSpPr>
          <p:cNvPr id="4" name="Rectangle 12"/>
          <p:cNvSpPr>
            <a:spLocks noChangeArrowheads="1"/>
          </p:cNvSpPr>
          <p:nvPr/>
        </p:nvSpPr>
        <p:spPr bwMode="auto">
          <a:xfrm flipH="1">
            <a:off x="467544" y="620688"/>
            <a:ext cx="1558616" cy="523220"/>
          </a:xfrm>
          <a:prstGeom prst="rect">
            <a:avLst/>
          </a:prstGeom>
          <a:solidFill>
            <a:schemeClr val="bg1">
              <a:lumMod val="95000"/>
            </a:schemeClr>
          </a:solidFill>
          <a:ln w="9525">
            <a:noFill/>
            <a:miter lim="800000"/>
            <a:headEnd/>
            <a:tailEnd/>
          </a:ln>
          <a:scene3d>
            <a:camera prst="orthographicFront"/>
            <a:lightRig rig="threePt" dir="t"/>
          </a:scene3d>
          <a:sp3d>
            <a:bevelT/>
          </a:sp3d>
        </p:spPr>
        <p:txBody>
          <a:bodyPr wrap="square" anchor="ctr">
            <a:spAutoFit/>
          </a:bodyPr>
          <a:lstStyle/>
          <a:p>
            <a:pPr marL="742950" indent="-742950" algn="ctr" eaLnBrk="0" hangingPunct="0"/>
            <a:r>
              <a:rPr lang="zh-CN" altLang="en-US" sz="2800" b="1" dirty="0" smtClean="0">
                <a:latin typeface="Arial Unicode MS" pitchFamily="34" charset="-122"/>
                <a:ea typeface="Arial Unicode MS" pitchFamily="34" charset="-122"/>
                <a:cs typeface="Arial Unicode MS" pitchFamily="34" charset="-122"/>
              </a:rPr>
              <a:t>大学？ </a:t>
            </a:r>
            <a:endParaRPr lang="zh-CN" altLang="en-US" sz="2800" b="1" dirty="0">
              <a:latin typeface="Arial Unicode MS" pitchFamily="34" charset="-122"/>
              <a:ea typeface="Arial Unicode MS" pitchFamily="34" charset="-122"/>
              <a:cs typeface="Arial Unicode MS" pitchFamily="34" charset="-122"/>
            </a:endParaRPr>
          </a:p>
        </p:txBody>
      </p:sp>
      <p:sp>
        <p:nvSpPr>
          <p:cNvPr id="6" name="矩形 5"/>
          <p:cNvSpPr/>
          <p:nvPr/>
        </p:nvSpPr>
        <p:spPr>
          <a:xfrm>
            <a:off x="484170" y="3959977"/>
            <a:ext cx="5816022" cy="954107"/>
          </a:xfrm>
          <a:prstGeom prst="rect">
            <a:avLst/>
          </a:prstGeom>
          <a:solidFill>
            <a:srgbClr val="00FF00"/>
          </a:solidFill>
          <a:scene3d>
            <a:camera prst="orthographicFront"/>
            <a:lightRig rig="threePt" dir="t"/>
          </a:scene3d>
          <a:sp3d>
            <a:bevelT/>
          </a:sp3d>
        </p:spPr>
        <p:txBody>
          <a:bodyPr wrap="square">
            <a:spAutoFit/>
          </a:bodyPr>
          <a:lstStyle/>
          <a:p>
            <a:r>
              <a:rPr lang="zh-CN" altLang="en-US" sz="2800" b="1" dirty="0" smtClean="0"/>
              <a:t>大学应是一片沃土，</a:t>
            </a:r>
            <a:endParaRPr lang="en-US" altLang="zh-CN" sz="2800" b="1" dirty="0" smtClean="0"/>
          </a:p>
          <a:p>
            <a:r>
              <a:rPr lang="zh-CN" altLang="en-US" sz="2800" b="1" dirty="0" smtClean="0"/>
              <a:t>提供利于</a:t>
            </a:r>
            <a:r>
              <a:rPr lang="zh-CN" altLang="en-US" sz="2800" b="1" dirty="0" smtClean="0">
                <a:solidFill>
                  <a:srgbClr val="FF0000"/>
                </a:solidFill>
              </a:rPr>
              <a:t>自主</a:t>
            </a:r>
            <a:r>
              <a:rPr lang="zh-CN" altLang="en-US" sz="2800" b="1" dirty="0" smtClean="0"/>
              <a:t>生长的环境和条件！</a:t>
            </a:r>
            <a:endParaRPr lang="zh-CN" altLang="zh-CN" sz="2800" b="1" dirty="0"/>
          </a:p>
        </p:txBody>
      </p:sp>
      <p:pic>
        <p:nvPicPr>
          <p:cNvPr id="250882" name="Picture 2" descr="http://news.cnhubei.com/todaynews/xgw/xgxwzx/201009/W02010092357672064903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4" t="12311" r="414" b="282"/>
          <a:stretch/>
        </p:blipFill>
        <p:spPr bwMode="auto">
          <a:xfrm>
            <a:off x="5868144" y="4689875"/>
            <a:ext cx="2776115" cy="1624644"/>
          </a:xfrm>
          <a:prstGeom prst="rect">
            <a:avLst/>
          </a:prstGeom>
          <a:noFill/>
          <a:extLst>
            <a:ext uri="{909E8E84-426E-40DD-AFC4-6F175D3DCCD1}">
              <a14:hiddenFill xmlns:a14="http://schemas.microsoft.com/office/drawing/2010/main">
                <a:solidFill>
                  <a:srgbClr val="FFFFFF"/>
                </a:solidFill>
              </a14:hiddenFill>
            </a:ext>
          </a:extLst>
        </p:spPr>
      </p:pic>
      <p:pic>
        <p:nvPicPr>
          <p:cNvPr id="250884" name="Picture 4" descr="http://pic4.nipic.com/20091012/3477454_001118092149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4890066"/>
            <a:ext cx="2198783" cy="1458161"/>
          </a:xfrm>
          <a:prstGeom prst="rect">
            <a:avLst/>
          </a:prstGeom>
          <a:noFill/>
          <a:extLst>
            <a:ext uri="{909E8E84-426E-40DD-AFC4-6F175D3DCCD1}">
              <a14:hiddenFill xmlns:a14="http://schemas.microsoft.com/office/drawing/2010/main">
                <a:solidFill>
                  <a:srgbClr val="FFFFFF"/>
                </a:solidFill>
              </a14:hiddenFill>
            </a:ext>
          </a:extLst>
        </p:spPr>
      </p:pic>
      <p:pic>
        <p:nvPicPr>
          <p:cNvPr id="250886" name="Picture 6" descr="http://p2.so.qhmsg.com/t015e5eb069c8d369a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531" y="4977524"/>
            <a:ext cx="2765986" cy="12832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www.pinghu.gov.cn/ucms/sites/uploadfile/main/photo/2005090005073433260.jpg"/>
          <p:cNvPicPr>
            <a:picLocks noChangeAspect="1" noChangeArrowheads="1"/>
          </p:cNvPicPr>
          <p:nvPr/>
        </p:nvPicPr>
        <p:blipFill>
          <a:blip r:embed="rId5" cstate="print"/>
          <a:srcRect/>
          <a:stretch>
            <a:fillRect/>
          </a:stretch>
        </p:blipFill>
        <p:spPr bwMode="auto">
          <a:xfrm>
            <a:off x="5436096" y="1143908"/>
            <a:ext cx="3101100" cy="1840248"/>
          </a:xfrm>
          <a:prstGeom prst="rect">
            <a:avLst/>
          </a:prstGeom>
          <a:noFill/>
        </p:spPr>
      </p:pic>
    </p:spTree>
    <p:extLst>
      <p:ext uri="{BB962C8B-B14F-4D97-AF65-F5344CB8AC3E}">
        <p14:creationId xmlns:p14="http://schemas.microsoft.com/office/powerpoint/2010/main" val="353115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0882"/>
                                        </p:tgtEl>
                                        <p:attrNameLst>
                                          <p:attrName>style.visibility</p:attrName>
                                        </p:attrNameLst>
                                      </p:cBhvr>
                                      <p:to>
                                        <p:strVal val="visible"/>
                                      </p:to>
                                    </p:set>
                                    <p:anim calcmode="lin" valueType="num">
                                      <p:cBhvr additive="base">
                                        <p:cTn id="11" dur="500" fill="hold"/>
                                        <p:tgtEl>
                                          <p:spTgt spid="250882"/>
                                        </p:tgtEl>
                                        <p:attrNameLst>
                                          <p:attrName>ppt_x</p:attrName>
                                        </p:attrNameLst>
                                      </p:cBhvr>
                                      <p:tavLst>
                                        <p:tav tm="0">
                                          <p:val>
                                            <p:strVal val="#ppt_x"/>
                                          </p:val>
                                        </p:tav>
                                        <p:tav tm="100000">
                                          <p:val>
                                            <p:strVal val="#ppt_x"/>
                                          </p:val>
                                        </p:tav>
                                      </p:tavLst>
                                    </p:anim>
                                    <p:anim calcmode="lin" valueType="num">
                                      <p:cBhvr additive="base">
                                        <p:cTn id="12" dur="500" fill="hold"/>
                                        <p:tgtEl>
                                          <p:spTgt spid="25088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0884"/>
                                        </p:tgtEl>
                                        <p:attrNameLst>
                                          <p:attrName>style.visibility</p:attrName>
                                        </p:attrNameLst>
                                      </p:cBhvr>
                                      <p:to>
                                        <p:strVal val="visible"/>
                                      </p:to>
                                    </p:set>
                                    <p:anim calcmode="lin" valueType="num">
                                      <p:cBhvr additive="base">
                                        <p:cTn id="15" dur="500" fill="hold"/>
                                        <p:tgtEl>
                                          <p:spTgt spid="250884"/>
                                        </p:tgtEl>
                                        <p:attrNameLst>
                                          <p:attrName>ppt_x</p:attrName>
                                        </p:attrNameLst>
                                      </p:cBhvr>
                                      <p:tavLst>
                                        <p:tav tm="0">
                                          <p:val>
                                            <p:strVal val="#ppt_x"/>
                                          </p:val>
                                        </p:tav>
                                        <p:tav tm="100000">
                                          <p:val>
                                            <p:strVal val="#ppt_x"/>
                                          </p:val>
                                        </p:tav>
                                      </p:tavLst>
                                    </p:anim>
                                    <p:anim calcmode="lin" valueType="num">
                                      <p:cBhvr additive="base">
                                        <p:cTn id="16" dur="500" fill="hold"/>
                                        <p:tgtEl>
                                          <p:spTgt spid="25088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0886"/>
                                        </p:tgtEl>
                                        <p:attrNameLst>
                                          <p:attrName>style.visibility</p:attrName>
                                        </p:attrNameLst>
                                      </p:cBhvr>
                                      <p:to>
                                        <p:strVal val="visible"/>
                                      </p:to>
                                    </p:set>
                                    <p:anim calcmode="lin" valueType="num">
                                      <p:cBhvr additive="base">
                                        <p:cTn id="19" dur="500" fill="hold"/>
                                        <p:tgtEl>
                                          <p:spTgt spid="250886"/>
                                        </p:tgtEl>
                                        <p:attrNameLst>
                                          <p:attrName>ppt_x</p:attrName>
                                        </p:attrNameLst>
                                      </p:cBhvr>
                                      <p:tavLst>
                                        <p:tav tm="0">
                                          <p:val>
                                            <p:strVal val="#ppt_x"/>
                                          </p:val>
                                        </p:tav>
                                        <p:tav tm="100000">
                                          <p:val>
                                            <p:strVal val="#ppt_x"/>
                                          </p:val>
                                        </p:tav>
                                      </p:tavLst>
                                    </p:anim>
                                    <p:anim calcmode="lin" valueType="num">
                                      <p:cBhvr additive="base">
                                        <p:cTn id="20" dur="500" fill="hold"/>
                                        <p:tgtEl>
                                          <p:spTgt spid="2508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p:cNvSpPr>
            <a:spLocks noChangeArrowheads="1"/>
          </p:cNvSpPr>
          <p:nvPr/>
        </p:nvSpPr>
        <p:spPr bwMode="auto">
          <a:xfrm flipH="1">
            <a:off x="611560" y="589910"/>
            <a:ext cx="1558616" cy="584775"/>
          </a:xfrm>
          <a:prstGeom prst="rect">
            <a:avLst/>
          </a:prstGeom>
          <a:solidFill>
            <a:schemeClr val="bg1">
              <a:lumMod val="95000"/>
            </a:schemeClr>
          </a:solidFill>
          <a:ln w="9525">
            <a:noFill/>
            <a:miter lim="800000"/>
            <a:headEnd/>
            <a:tailEnd/>
          </a:ln>
          <a:scene3d>
            <a:camera prst="orthographicFront"/>
            <a:lightRig rig="threePt" dir="t"/>
          </a:scene3d>
          <a:sp3d>
            <a:bevelT/>
          </a:sp3d>
        </p:spPr>
        <p:txBody>
          <a:bodyPr wrap="square" anchor="ctr">
            <a:spAutoFit/>
          </a:bodyPr>
          <a:lstStyle/>
          <a:p>
            <a:pPr marL="742950" indent="-742950" algn="ctr" eaLnBrk="0" hangingPunct="0"/>
            <a:r>
              <a:rPr lang="zh-CN" altLang="en-US" sz="3200" b="1" dirty="0" smtClean="0">
                <a:latin typeface="华文楷体" pitchFamily="2" charset="-122"/>
                <a:ea typeface="华文楷体" pitchFamily="2" charset="-122"/>
              </a:rPr>
              <a:t>教育</a:t>
            </a:r>
            <a:r>
              <a:rPr lang="zh-CN" altLang="en-US" sz="3200" b="1" dirty="0" smtClean="0">
                <a:latin typeface="Arial Unicode MS" pitchFamily="34" charset="-122"/>
                <a:ea typeface="Arial Unicode MS" pitchFamily="34" charset="-122"/>
                <a:cs typeface="Arial Unicode MS" pitchFamily="34" charset="-122"/>
              </a:rPr>
              <a:t>？ </a:t>
            </a:r>
            <a:endParaRPr lang="zh-CN" altLang="en-US" sz="3200" b="1" dirty="0">
              <a:latin typeface="Arial Unicode MS" pitchFamily="34" charset="-122"/>
              <a:ea typeface="Arial Unicode MS" pitchFamily="34" charset="-122"/>
              <a:cs typeface="Arial Unicode MS" pitchFamily="34" charset="-122"/>
            </a:endParaRPr>
          </a:p>
        </p:txBody>
      </p:sp>
      <p:pic>
        <p:nvPicPr>
          <p:cNvPr id="152578" name="Picture 2" descr="http://www.diyiziti.com/Res/Images/Temp/39/3b1ded37b7184640b501414c1a19bdeb.PNG"/>
          <p:cNvPicPr>
            <a:picLocks noChangeAspect="1" noChangeArrowheads="1"/>
          </p:cNvPicPr>
          <p:nvPr/>
        </p:nvPicPr>
        <p:blipFill rotWithShape="1">
          <a:blip r:embed="rId2">
            <a:extLst>
              <a:ext uri="{28A0092B-C50C-407E-A947-70E740481C1C}">
                <a14:useLocalDpi xmlns:a14="http://schemas.microsoft.com/office/drawing/2010/main" val="0"/>
              </a:ext>
            </a:extLst>
          </a:blip>
          <a:srcRect l="42464" t="17633" r="39839" b="26518"/>
          <a:stretch/>
        </p:blipFill>
        <p:spPr bwMode="auto">
          <a:xfrm>
            <a:off x="2628047" y="1577714"/>
            <a:ext cx="1744630" cy="1238618"/>
          </a:xfrm>
          <a:prstGeom prst="rect">
            <a:avLst/>
          </a:prstGeom>
          <a:noFill/>
          <a:extLst>
            <a:ext uri="{909E8E84-426E-40DD-AFC4-6F175D3DCCD1}">
              <a14:hiddenFill xmlns:a14="http://schemas.microsoft.com/office/drawing/2010/main">
                <a:solidFill>
                  <a:srgbClr val="FFFFFF"/>
                </a:solidFill>
              </a14:hiddenFill>
            </a:ext>
          </a:extLst>
        </p:spPr>
      </p:pic>
      <p:pic>
        <p:nvPicPr>
          <p:cNvPr id="152580" name="Picture 4" descr="http://www.diyiziti.com/Res/Images/Temp/39/295329105e1945db8126b7cfd9665504.PN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3658" t="24883" r="43777" b="31485"/>
          <a:stretch/>
        </p:blipFill>
        <p:spPr bwMode="auto">
          <a:xfrm>
            <a:off x="2949064" y="2197022"/>
            <a:ext cx="870860" cy="785233"/>
          </a:xfrm>
          <a:prstGeom prst="rect">
            <a:avLst/>
          </a:prstGeom>
          <a:noFill/>
          <a:extLst>
            <a:ext uri="{909E8E84-426E-40DD-AFC4-6F175D3DCCD1}">
              <a14:hiddenFill xmlns:a14="http://schemas.microsoft.com/office/drawing/2010/main">
                <a:solidFill>
                  <a:srgbClr val="FFFFFF"/>
                </a:solidFill>
              </a14:hiddenFill>
            </a:ext>
          </a:extLst>
        </p:spPr>
      </p:pic>
      <p:pic>
        <p:nvPicPr>
          <p:cNvPr id="152586" name="Picture 10" descr="http://www.diyiziti.com/Res/Images/Temp/165/1f12af71dc734c12ab8afb3ebfb4f6c9.PNG"/>
          <p:cNvPicPr>
            <a:picLocks noChangeAspect="1" noChangeArrowheads="1"/>
          </p:cNvPicPr>
          <p:nvPr/>
        </p:nvPicPr>
        <p:blipFill rotWithShape="1">
          <a:blip r:embed="rId4">
            <a:extLst>
              <a:ext uri="{28A0092B-C50C-407E-A947-70E740481C1C}">
                <a14:useLocalDpi xmlns:a14="http://schemas.microsoft.com/office/drawing/2010/main" val="0"/>
              </a:ext>
            </a:extLst>
          </a:blip>
          <a:srcRect l="47965" t="25710" r="46500" b="37145"/>
          <a:stretch/>
        </p:blipFill>
        <p:spPr bwMode="auto">
          <a:xfrm>
            <a:off x="3869392" y="1657961"/>
            <a:ext cx="789685" cy="1224000"/>
          </a:xfrm>
          <a:prstGeom prst="rect">
            <a:avLst/>
          </a:prstGeom>
          <a:noFill/>
          <a:extLst>
            <a:ext uri="{909E8E84-426E-40DD-AFC4-6F175D3DCCD1}">
              <a14:hiddenFill xmlns:a14="http://schemas.microsoft.com/office/drawing/2010/main">
                <a:solidFill>
                  <a:srgbClr val="FFFFFF"/>
                </a:solidFill>
              </a14:hiddenFill>
            </a:ext>
          </a:extLst>
        </p:spPr>
      </p:pic>
      <p:pic>
        <p:nvPicPr>
          <p:cNvPr id="152590" name="Picture 14" descr="http://www.diyiziti.com/Res/Images/Temp/39/7cb5a1ed2e9f4236bb6a6e07ed79f95c.PNG"/>
          <p:cNvPicPr>
            <a:picLocks noChangeAspect="1" noChangeArrowheads="1"/>
          </p:cNvPicPr>
          <p:nvPr/>
        </p:nvPicPr>
        <p:blipFill rotWithShape="1">
          <a:blip r:embed="rId5">
            <a:extLst>
              <a:ext uri="{28A0092B-C50C-407E-A947-70E740481C1C}">
                <a14:useLocalDpi xmlns:a14="http://schemas.microsoft.com/office/drawing/2010/main" val="0"/>
              </a:ext>
            </a:extLst>
          </a:blip>
          <a:srcRect l="44890" t="31045" r="45785" b="34478"/>
          <a:stretch/>
        </p:blipFill>
        <p:spPr bwMode="auto">
          <a:xfrm>
            <a:off x="5147888" y="2247214"/>
            <a:ext cx="1327014" cy="735041"/>
          </a:xfrm>
          <a:prstGeom prst="rect">
            <a:avLst/>
          </a:prstGeom>
          <a:noFill/>
          <a:extLst>
            <a:ext uri="{909E8E84-426E-40DD-AFC4-6F175D3DCCD1}">
              <a14:hiddenFill xmlns:a14="http://schemas.microsoft.com/office/drawing/2010/main">
                <a:solidFill>
                  <a:srgbClr val="FFFFFF"/>
                </a:solidFill>
              </a14:hiddenFill>
            </a:ext>
          </a:extLst>
        </p:spPr>
      </p:pic>
      <p:pic>
        <p:nvPicPr>
          <p:cNvPr id="152592" name="Picture 16" descr="http://www.diyiziti.com/Res/Images/Temp/39/5a2cd784bfcd49f2b5cb095a2578832c.PNG"/>
          <p:cNvPicPr>
            <a:picLocks noChangeAspect="1" noChangeArrowheads="1"/>
          </p:cNvPicPr>
          <p:nvPr/>
        </p:nvPicPr>
        <p:blipFill rotWithShape="1">
          <a:blip r:embed="rId6">
            <a:extLst>
              <a:ext uri="{28A0092B-C50C-407E-A947-70E740481C1C}">
                <a14:useLocalDpi xmlns:a14="http://schemas.microsoft.com/office/drawing/2010/main" val="0"/>
              </a:ext>
            </a:extLst>
          </a:blip>
          <a:srcRect l="44746" t="26841" r="44972" b="41710"/>
          <a:stretch/>
        </p:blipFill>
        <p:spPr bwMode="auto">
          <a:xfrm>
            <a:off x="5147976" y="1657960"/>
            <a:ext cx="1656184" cy="539062"/>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6"/>
          <p:cNvSpPr>
            <a:spLocks noChangeArrowheads="1"/>
          </p:cNvSpPr>
          <p:nvPr/>
        </p:nvSpPr>
        <p:spPr bwMode="auto">
          <a:xfrm>
            <a:off x="970197" y="2890924"/>
            <a:ext cx="7560840" cy="1692771"/>
          </a:xfrm>
          <a:prstGeom prst="rect">
            <a:avLst/>
          </a:prstGeom>
          <a:solidFill>
            <a:srgbClr val="FFFF00"/>
          </a:solidFill>
          <a:ln w="9525">
            <a:noFill/>
            <a:miter lim="800000"/>
            <a:headEnd/>
            <a:tailEnd/>
          </a:ln>
        </p:spPr>
        <p:txBody>
          <a:bodyPr wrap="square">
            <a:spAutoFit/>
          </a:bodyPr>
          <a:lstStyle/>
          <a:p>
            <a:r>
              <a:rPr lang="zh-CN" altLang="zh-CN" sz="2600" dirty="0">
                <a:latin typeface="Arial Unicode MS" pitchFamily="34" charset="-122"/>
                <a:ea typeface="Arial Unicode MS" pitchFamily="34" charset="-122"/>
                <a:cs typeface="Arial Unicode MS" pitchFamily="34" charset="-122"/>
              </a:rPr>
              <a:t>教育似农业——</a:t>
            </a:r>
            <a:r>
              <a:rPr lang="en-US" altLang="zh-CN" sz="2600" dirty="0">
                <a:latin typeface="Arial Unicode MS" pitchFamily="34" charset="-122"/>
                <a:ea typeface="Arial Unicode MS" pitchFamily="34" charset="-122"/>
                <a:cs typeface="Arial Unicode MS" pitchFamily="34" charset="-122"/>
              </a:rPr>
              <a:t>“</a:t>
            </a:r>
            <a:r>
              <a:rPr lang="zh-CN" altLang="zh-CN" sz="2600" dirty="0">
                <a:latin typeface="Arial Unicode MS" pitchFamily="34" charset="-122"/>
                <a:ea typeface="Arial Unicode MS" pitchFamily="34" charset="-122"/>
                <a:cs typeface="Arial Unicode MS" pitchFamily="34" charset="-122"/>
              </a:rPr>
              <a:t>培育</a:t>
            </a:r>
            <a:r>
              <a:rPr lang="en-US" altLang="zh-CN" sz="2600" dirty="0">
                <a:latin typeface="Arial Unicode MS" pitchFamily="34" charset="-122"/>
                <a:ea typeface="Arial Unicode MS" pitchFamily="34" charset="-122"/>
                <a:cs typeface="Arial Unicode MS" pitchFamily="34" charset="-122"/>
              </a:rPr>
              <a:t>”</a:t>
            </a:r>
            <a:r>
              <a:rPr lang="zh-CN" altLang="zh-CN" sz="2600" dirty="0">
                <a:latin typeface="Arial Unicode MS" pitchFamily="34" charset="-122"/>
                <a:ea typeface="Arial Unicode MS" pitchFamily="34" charset="-122"/>
                <a:cs typeface="Arial Unicode MS" pitchFamily="34" charset="-122"/>
              </a:rPr>
              <a:t>学生</a:t>
            </a:r>
            <a:r>
              <a:rPr lang="zh-CN" altLang="zh-CN" sz="2600" dirty="0" smtClean="0">
                <a:latin typeface="Arial Unicode MS" pitchFamily="34" charset="-122"/>
                <a:ea typeface="Arial Unicode MS" pitchFamily="34" charset="-122"/>
                <a:cs typeface="Arial Unicode MS" pitchFamily="34" charset="-122"/>
              </a:rPr>
              <a:t>，</a:t>
            </a:r>
            <a:endParaRPr lang="en-US" altLang="zh-CN" sz="2600" dirty="0" smtClean="0">
              <a:latin typeface="Arial Unicode MS" pitchFamily="34" charset="-122"/>
              <a:ea typeface="Arial Unicode MS" pitchFamily="34" charset="-122"/>
              <a:cs typeface="Arial Unicode MS" pitchFamily="34" charset="-122"/>
            </a:endParaRPr>
          </a:p>
          <a:p>
            <a:r>
              <a:rPr lang="zh-CN" altLang="zh-CN" sz="2600" dirty="0" smtClean="0">
                <a:latin typeface="Arial Unicode MS" pitchFamily="34" charset="-122"/>
                <a:ea typeface="Arial Unicode MS" pitchFamily="34" charset="-122"/>
                <a:cs typeface="Arial Unicode MS" pitchFamily="34" charset="-122"/>
              </a:rPr>
              <a:t>而</a:t>
            </a:r>
            <a:r>
              <a:rPr lang="zh-CN" altLang="zh-CN" sz="2600" dirty="0">
                <a:latin typeface="Arial Unicode MS" pitchFamily="34" charset="-122"/>
                <a:ea typeface="Arial Unicode MS" pitchFamily="34" charset="-122"/>
                <a:cs typeface="Arial Unicode MS" pitchFamily="34" charset="-122"/>
              </a:rPr>
              <a:t>非工业——</a:t>
            </a:r>
            <a:r>
              <a:rPr lang="en-US" altLang="zh-CN" sz="2600" dirty="0">
                <a:latin typeface="Arial Unicode MS" pitchFamily="34" charset="-122"/>
                <a:ea typeface="Arial Unicode MS" pitchFamily="34" charset="-122"/>
                <a:cs typeface="Arial Unicode MS" pitchFamily="34" charset="-122"/>
              </a:rPr>
              <a:t>“</a:t>
            </a:r>
            <a:r>
              <a:rPr lang="zh-CN" altLang="zh-CN" sz="2600" dirty="0">
                <a:latin typeface="Arial Unicode MS" pitchFamily="34" charset="-122"/>
                <a:ea typeface="Arial Unicode MS" pitchFamily="34" charset="-122"/>
                <a:cs typeface="Arial Unicode MS" pitchFamily="34" charset="-122"/>
              </a:rPr>
              <a:t>浇铸</a:t>
            </a:r>
            <a:r>
              <a:rPr lang="en-US" altLang="zh-CN" sz="2600" dirty="0">
                <a:latin typeface="Arial Unicode MS" pitchFamily="34" charset="-122"/>
                <a:ea typeface="Arial Unicode MS" pitchFamily="34" charset="-122"/>
                <a:cs typeface="Arial Unicode MS" pitchFamily="34" charset="-122"/>
              </a:rPr>
              <a:t>”</a:t>
            </a:r>
            <a:r>
              <a:rPr lang="zh-CN" altLang="zh-CN" sz="2600" dirty="0">
                <a:latin typeface="Arial Unicode MS" pitchFamily="34" charset="-122"/>
                <a:ea typeface="Arial Unicode MS" pitchFamily="34" charset="-122"/>
                <a:cs typeface="Arial Unicode MS" pitchFamily="34" charset="-122"/>
              </a:rPr>
              <a:t>和</a:t>
            </a:r>
            <a:r>
              <a:rPr lang="en-US" altLang="zh-CN" sz="2600" dirty="0">
                <a:latin typeface="Arial Unicode MS" pitchFamily="34" charset="-122"/>
                <a:ea typeface="Arial Unicode MS" pitchFamily="34" charset="-122"/>
                <a:cs typeface="Arial Unicode MS" pitchFamily="34" charset="-122"/>
              </a:rPr>
              <a:t>“</a:t>
            </a:r>
            <a:r>
              <a:rPr lang="zh-CN" altLang="zh-CN" sz="2600" dirty="0">
                <a:latin typeface="Arial Unicode MS" pitchFamily="34" charset="-122"/>
                <a:ea typeface="Arial Unicode MS" pitchFamily="34" charset="-122"/>
                <a:cs typeface="Arial Unicode MS" pitchFamily="34" charset="-122"/>
              </a:rPr>
              <a:t>加工</a:t>
            </a:r>
            <a:r>
              <a:rPr lang="en-US" altLang="zh-CN" sz="2600" dirty="0">
                <a:latin typeface="Arial Unicode MS" pitchFamily="34" charset="-122"/>
                <a:ea typeface="Arial Unicode MS" pitchFamily="34" charset="-122"/>
                <a:cs typeface="Arial Unicode MS" pitchFamily="34" charset="-122"/>
              </a:rPr>
              <a:t>”</a:t>
            </a:r>
            <a:r>
              <a:rPr lang="zh-CN" altLang="zh-CN" sz="2600" dirty="0">
                <a:latin typeface="Arial Unicode MS" pitchFamily="34" charset="-122"/>
                <a:ea typeface="Arial Unicode MS" pitchFamily="34" charset="-122"/>
                <a:cs typeface="Arial Unicode MS" pitchFamily="34" charset="-122"/>
              </a:rPr>
              <a:t>学生</a:t>
            </a:r>
            <a:r>
              <a:rPr lang="zh-CN" altLang="zh-CN" sz="2600" dirty="0" smtClean="0">
                <a:latin typeface="Arial Unicode MS" pitchFamily="34" charset="-122"/>
                <a:ea typeface="Arial Unicode MS" pitchFamily="34" charset="-122"/>
                <a:cs typeface="Arial Unicode MS" pitchFamily="34" charset="-122"/>
              </a:rPr>
              <a:t>，</a:t>
            </a:r>
            <a:endParaRPr lang="en-US" altLang="zh-CN" sz="2600" dirty="0" smtClean="0">
              <a:latin typeface="Arial Unicode MS" pitchFamily="34" charset="-122"/>
              <a:ea typeface="Arial Unicode MS" pitchFamily="34" charset="-122"/>
              <a:cs typeface="Arial Unicode MS" pitchFamily="34" charset="-122"/>
            </a:endParaRPr>
          </a:p>
          <a:p>
            <a:r>
              <a:rPr lang="en-US" altLang="zh-CN" sz="2600" dirty="0" smtClean="0">
                <a:latin typeface="Arial Unicode MS" pitchFamily="34" charset="-122"/>
                <a:ea typeface="Arial Unicode MS" pitchFamily="34" charset="-122"/>
                <a:cs typeface="Arial Unicode MS" pitchFamily="34" charset="-122"/>
              </a:rPr>
              <a:t>“</a:t>
            </a:r>
            <a:r>
              <a:rPr lang="zh-CN" altLang="zh-CN" sz="2600" dirty="0">
                <a:latin typeface="Arial Unicode MS" pitchFamily="34" charset="-122"/>
                <a:ea typeface="Arial Unicode MS" pitchFamily="34" charset="-122"/>
                <a:cs typeface="Arial Unicode MS" pitchFamily="34" charset="-122"/>
              </a:rPr>
              <a:t>培育</a:t>
            </a:r>
            <a:r>
              <a:rPr lang="en-US" altLang="zh-CN" sz="2600" dirty="0">
                <a:latin typeface="Arial Unicode MS" pitchFamily="34" charset="-122"/>
                <a:ea typeface="Arial Unicode MS" pitchFamily="34" charset="-122"/>
                <a:cs typeface="Arial Unicode MS" pitchFamily="34" charset="-122"/>
              </a:rPr>
              <a:t>”</a:t>
            </a:r>
            <a:r>
              <a:rPr lang="zh-CN" altLang="zh-CN" sz="2600" dirty="0">
                <a:latin typeface="Arial Unicode MS" pitchFamily="34" charset="-122"/>
                <a:ea typeface="Arial Unicode MS" pitchFamily="34" charset="-122"/>
                <a:cs typeface="Arial Unicode MS" pitchFamily="34" charset="-122"/>
              </a:rPr>
              <a:t>是创造条件使之更好地自主</a:t>
            </a:r>
            <a:r>
              <a:rPr lang="zh-CN" altLang="zh-CN" sz="2600" dirty="0" smtClean="0">
                <a:latin typeface="Arial Unicode MS" pitchFamily="34" charset="-122"/>
                <a:ea typeface="Arial Unicode MS" pitchFamily="34" charset="-122"/>
                <a:cs typeface="Arial Unicode MS" pitchFamily="34" charset="-122"/>
              </a:rPr>
              <a:t>生长</a:t>
            </a:r>
            <a:r>
              <a:rPr lang="zh-CN" altLang="en-US" sz="2600" dirty="0" smtClean="0">
                <a:latin typeface="Arial Unicode MS" pitchFamily="34" charset="-122"/>
                <a:ea typeface="Arial Unicode MS" pitchFamily="34" charset="-122"/>
                <a:cs typeface="Arial Unicode MS" pitchFamily="34" charset="-122"/>
              </a:rPr>
              <a:t>；</a:t>
            </a:r>
            <a:endParaRPr lang="en-US" altLang="zh-CN" sz="2600" dirty="0" smtClean="0">
              <a:latin typeface="Arial Unicode MS" pitchFamily="34" charset="-122"/>
              <a:ea typeface="Arial Unicode MS" pitchFamily="34" charset="-122"/>
              <a:cs typeface="Arial Unicode MS" pitchFamily="34" charset="-122"/>
            </a:endParaRPr>
          </a:p>
          <a:p>
            <a:r>
              <a:rPr lang="zh-CN" altLang="zh-CN" sz="2600" dirty="0" smtClean="0">
                <a:latin typeface="Arial Unicode MS" pitchFamily="34" charset="-122"/>
                <a:ea typeface="Arial Unicode MS" pitchFamily="34" charset="-122"/>
                <a:cs typeface="Arial Unicode MS" pitchFamily="34" charset="-122"/>
              </a:rPr>
              <a:t>而</a:t>
            </a:r>
            <a:r>
              <a:rPr lang="en-US" altLang="zh-CN" sz="2600" dirty="0">
                <a:latin typeface="Arial Unicode MS" pitchFamily="34" charset="-122"/>
                <a:ea typeface="Arial Unicode MS" pitchFamily="34" charset="-122"/>
                <a:cs typeface="Arial Unicode MS" pitchFamily="34" charset="-122"/>
              </a:rPr>
              <a:t>“</a:t>
            </a:r>
            <a:r>
              <a:rPr lang="zh-CN" altLang="zh-CN" sz="2600" dirty="0">
                <a:latin typeface="Arial Unicode MS" pitchFamily="34" charset="-122"/>
                <a:ea typeface="Arial Unicode MS" pitchFamily="34" charset="-122"/>
                <a:cs typeface="Arial Unicode MS" pitchFamily="34" charset="-122"/>
              </a:rPr>
              <a:t>浇铸</a:t>
            </a:r>
            <a:r>
              <a:rPr lang="en-US" altLang="zh-CN" sz="2600" dirty="0">
                <a:latin typeface="Arial Unicode MS" pitchFamily="34" charset="-122"/>
                <a:ea typeface="Arial Unicode MS" pitchFamily="34" charset="-122"/>
                <a:cs typeface="Arial Unicode MS" pitchFamily="34" charset="-122"/>
              </a:rPr>
              <a:t>”</a:t>
            </a:r>
            <a:r>
              <a:rPr lang="zh-CN" altLang="zh-CN" sz="2600" dirty="0">
                <a:latin typeface="Arial Unicode MS" pitchFamily="34" charset="-122"/>
                <a:ea typeface="Arial Unicode MS" pitchFamily="34" charset="-122"/>
                <a:cs typeface="Arial Unicode MS" pitchFamily="34" charset="-122"/>
              </a:rPr>
              <a:t>是磨具成型，</a:t>
            </a:r>
            <a:r>
              <a:rPr lang="en-US" altLang="zh-CN" sz="2600" dirty="0">
                <a:latin typeface="Arial Unicode MS" pitchFamily="34" charset="-122"/>
                <a:ea typeface="Arial Unicode MS" pitchFamily="34" charset="-122"/>
                <a:cs typeface="Arial Unicode MS" pitchFamily="34" charset="-122"/>
              </a:rPr>
              <a:t>“</a:t>
            </a:r>
            <a:r>
              <a:rPr lang="zh-CN" altLang="zh-CN" sz="2600" dirty="0">
                <a:latin typeface="Arial Unicode MS" pitchFamily="34" charset="-122"/>
                <a:ea typeface="Arial Unicode MS" pitchFamily="34" charset="-122"/>
                <a:cs typeface="Arial Unicode MS" pitchFamily="34" charset="-122"/>
              </a:rPr>
              <a:t>加工</a:t>
            </a:r>
            <a:r>
              <a:rPr lang="en-US" altLang="zh-CN" sz="2600" dirty="0">
                <a:latin typeface="Arial Unicode MS" pitchFamily="34" charset="-122"/>
                <a:ea typeface="Arial Unicode MS" pitchFamily="34" charset="-122"/>
                <a:cs typeface="Arial Unicode MS" pitchFamily="34" charset="-122"/>
              </a:rPr>
              <a:t>”</a:t>
            </a:r>
            <a:r>
              <a:rPr lang="zh-CN" altLang="zh-CN" sz="2600" dirty="0">
                <a:latin typeface="Arial Unicode MS" pitchFamily="34" charset="-122"/>
                <a:ea typeface="Arial Unicode MS" pitchFamily="34" charset="-122"/>
                <a:cs typeface="Arial Unicode MS" pitchFamily="34" charset="-122"/>
              </a:rPr>
              <a:t>则是靠外力使之变形。</a:t>
            </a:r>
            <a:endParaRPr lang="zh-CN" altLang="en-US" sz="2600" dirty="0">
              <a:latin typeface="Arial Unicode MS" pitchFamily="34" charset="-122"/>
              <a:ea typeface="Arial Unicode MS" pitchFamily="34" charset="-122"/>
              <a:cs typeface="Arial Unicode MS" pitchFamily="34" charset="-122"/>
            </a:endParaRPr>
          </a:p>
        </p:txBody>
      </p:sp>
      <p:sp>
        <p:nvSpPr>
          <p:cNvPr id="12" name="矩形 11"/>
          <p:cNvSpPr/>
          <p:nvPr/>
        </p:nvSpPr>
        <p:spPr>
          <a:xfrm>
            <a:off x="1859627" y="5589240"/>
            <a:ext cx="5599075" cy="707886"/>
          </a:xfrm>
          <a:prstGeom prst="rect">
            <a:avLst/>
          </a:prstGeom>
        </p:spPr>
        <p:txBody>
          <a:bodyPr wrap="square">
            <a:spAutoFit/>
          </a:bodyPr>
          <a:lstStyle/>
          <a:p>
            <a:pPr algn="ctr"/>
            <a:r>
              <a:rPr lang="zh-CN" altLang="en-US" sz="2000" b="1" dirty="0" smtClean="0"/>
              <a:t>中国式教育：监狱战争、技术赶死与精神绝经</a:t>
            </a:r>
          </a:p>
          <a:p>
            <a:pPr algn="ctr"/>
            <a:r>
              <a:rPr lang="zh-CN" altLang="en-US" sz="2000" b="1" dirty="0" smtClean="0"/>
              <a:t>网友评论</a:t>
            </a:r>
            <a:r>
              <a:rPr lang="en-US" altLang="zh-CN" sz="2000" b="1" dirty="0" smtClean="0"/>
              <a:t>(33)2015.8.6 </a:t>
            </a:r>
            <a:r>
              <a:rPr lang="zh-CN" altLang="en-US" sz="2000" b="1" dirty="0" smtClean="0"/>
              <a:t>第</a:t>
            </a:r>
            <a:r>
              <a:rPr lang="en-US" altLang="zh-CN" sz="2000" b="1" dirty="0" smtClean="0"/>
              <a:t>181</a:t>
            </a:r>
            <a:r>
              <a:rPr lang="zh-CN" altLang="en-US" sz="2000" b="1" dirty="0" smtClean="0"/>
              <a:t>期 作者：萧轶</a:t>
            </a:r>
            <a:endParaRPr lang="zh-CN" altLang="en-US" sz="2000" b="1" dirty="0"/>
          </a:p>
        </p:txBody>
      </p:sp>
      <p:sp>
        <p:nvSpPr>
          <p:cNvPr id="10" name="矩形 9"/>
          <p:cNvSpPr/>
          <p:nvPr/>
        </p:nvSpPr>
        <p:spPr>
          <a:xfrm>
            <a:off x="1575875" y="4583695"/>
            <a:ext cx="6349484" cy="830997"/>
          </a:xfrm>
          <a:prstGeom prst="rect">
            <a:avLst/>
          </a:prstGeom>
        </p:spPr>
        <p:txBody>
          <a:bodyPr wrap="square">
            <a:spAutoFit/>
          </a:bodyPr>
          <a:lstStyle/>
          <a:p>
            <a:pPr algn="ctr"/>
            <a:r>
              <a:rPr lang="zh-CN" altLang="zh-CN" sz="2400" b="1" dirty="0"/>
              <a:t>本科教学陷尴尬：学生正在丧失独立思考能力</a:t>
            </a:r>
          </a:p>
          <a:p>
            <a:pPr algn="ctr"/>
            <a:r>
              <a:rPr lang="zh-CN" altLang="zh-CN" sz="2400" b="1" dirty="0"/>
              <a:t>秦春华 林莉</a:t>
            </a:r>
            <a:r>
              <a:rPr lang="en-US" altLang="zh-CN" sz="2400" b="1" dirty="0"/>
              <a:t>  </a:t>
            </a:r>
            <a:r>
              <a:rPr lang="zh-CN" altLang="zh-CN" sz="2400" b="1" dirty="0"/>
              <a:t>《中国大学教学》</a:t>
            </a:r>
            <a:r>
              <a:rPr lang="en-US" altLang="zh-CN" sz="2400" b="1" dirty="0"/>
              <a:t> 2016/2/23</a:t>
            </a:r>
            <a:endParaRPr lang="zh-CN" altLang="zh-CN" sz="2400" b="1" dirty="0"/>
          </a:p>
        </p:txBody>
      </p:sp>
    </p:spTree>
    <p:extLst>
      <p:ext uri="{BB962C8B-B14F-4D97-AF65-F5344CB8AC3E}">
        <p14:creationId xmlns:p14="http://schemas.microsoft.com/office/powerpoint/2010/main" val="42203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2578"/>
                                        </p:tgtEl>
                                        <p:attrNameLst>
                                          <p:attrName>style.visibility</p:attrName>
                                        </p:attrNameLst>
                                      </p:cBhvr>
                                      <p:to>
                                        <p:strVal val="visible"/>
                                      </p:to>
                                    </p:set>
                                    <p:anim calcmode="lin" valueType="num">
                                      <p:cBhvr additive="base">
                                        <p:cTn id="7" dur="500" fill="hold"/>
                                        <p:tgtEl>
                                          <p:spTgt spid="152578"/>
                                        </p:tgtEl>
                                        <p:attrNameLst>
                                          <p:attrName>ppt_x</p:attrName>
                                        </p:attrNameLst>
                                      </p:cBhvr>
                                      <p:tavLst>
                                        <p:tav tm="0">
                                          <p:val>
                                            <p:strVal val="#ppt_x"/>
                                          </p:val>
                                        </p:tav>
                                        <p:tav tm="100000">
                                          <p:val>
                                            <p:strVal val="#ppt_x"/>
                                          </p:val>
                                        </p:tav>
                                      </p:tavLst>
                                    </p:anim>
                                    <p:anim calcmode="lin" valueType="num">
                                      <p:cBhvr additive="base">
                                        <p:cTn id="8" dur="500" fill="hold"/>
                                        <p:tgtEl>
                                          <p:spTgt spid="1525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258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2580"/>
                                        </p:tgtEl>
                                        <p:attrNameLst>
                                          <p:attrName>style.visibility</p:attrName>
                                        </p:attrNameLst>
                                      </p:cBhvr>
                                      <p:to>
                                        <p:strVal val="visible"/>
                                      </p:to>
                                    </p:set>
                                    <p:anim calcmode="lin" valueType="num">
                                      <p:cBhvr additive="base">
                                        <p:cTn id="17" dur="500" fill="hold"/>
                                        <p:tgtEl>
                                          <p:spTgt spid="152580"/>
                                        </p:tgtEl>
                                        <p:attrNameLst>
                                          <p:attrName>ppt_x</p:attrName>
                                        </p:attrNameLst>
                                      </p:cBhvr>
                                      <p:tavLst>
                                        <p:tav tm="0">
                                          <p:val>
                                            <p:strVal val="#ppt_x"/>
                                          </p:val>
                                        </p:tav>
                                        <p:tav tm="100000">
                                          <p:val>
                                            <p:strVal val="#ppt_x"/>
                                          </p:val>
                                        </p:tav>
                                      </p:tavLst>
                                    </p:anim>
                                    <p:anim calcmode="lin" valueType="num">
                                      <p:cBhvr additive="base">
                                        <p:cTn id="18" dur="500" fill="hold"/>
                                        <p:tgtEl>
                                          <p:spTgt spid="15258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2592"/>
                                        </p:tgtEl>
                                        <p:attrNameLst>
                                          <p:attrName>style.visibility</p:attrName>
                                        </p:attrNameLst>
                                      </p:cBhvr>
                                      <p:to>
                                        <p:strVal val="visible"/>
                                      </p:to>
                                    </p:set>
                                    <p:anim calcmode="lin" valueType="num">
                                      <p:cBhvr additive="base">
                                        <p:cTn id="23" dur="500" fill="hold"/>
                                        <p:tgtEl>
                                          <p:spTgt spid="152592"/>
                                        </p:tgtEl>
                                        <p:attrNameLst>
                                          <p:attrName>ppt_x</p:attrName>
                                        </p:attrNameLst>
                                      </p:cBhvr>
                                      <p:tavLst>
                                        <p:tav tm="0">
                                          <p:val>
                                            <p:strVal val="#ppt_x"/>
                                          </p:val>
                                        </p:tav>
                                        <p:tav tm="100000">
                                          <p:val>
                                            <p:strVal val="#ppt_x"/>
                                          </p:val>
                                        </p:tav>
                                      </p:tavLst>
                                    </p:anim>
                                    <p:anim calcmode="lin" valueType="num">
                                      <p:cBhvr additive="base">
                                        <p:cTn id="24" dur="500" fill="hold"/>
                                        <p:tgtEl>
                                          <p:spTgt spid="15259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52590"/>
                                        </p:tgtEl>
                                        <p:attrNameLst>
                                          <p:attrName>style.visibility</p:attrName>
                                        </p:attrNameLst>
                                      </p:cBhvr>
                                      <p:to>
                                        <p:strVal val="visible"/>
                                      </p:to>
                                    </p:set>
                                    <p:anim calcmode="lin" valueType="num">
                                      <p:cBhvr additive="base">
                                        <p:cTn id="29" dur="500" fill="hold"/>
                                        <p:tgtEl>
                                          <p:spTgt spid="152590"/>
                                        </p:tgtEl>
                                        <p:attrNameLst>
                                          <p:attrName>ppt_x</p:attrName>
                                        </p:attrNameLst>
                                      </p:cBhvr>
                                      <p:tavLst>
                                        <p:tav tm="0">
                                          <p:val>
                                            <p:strVal val="#ppt_x"/>
                                          </p:val>
                                        </p:tav>
                                        <p:tav tm="100000">
                                          <p:val>
                                            <p:strVal val="#ppt_x"/>
                                          </p:val>
                                        </p:tav>
                                      </p:tavLst>
                                    </p:anim>
                                    <p:anim calcmode="lin" valueType="num">
                                      <p:cBhvr additive="base">
                                        <p:cTn id="30" dur="500" fill="hold"/>
                                        <p:tgtEl>
                                          <p:spTgt spid="15259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p:cNvSpPr>
            <a:spLocks noChangeArrowheads="1"/>
          </p:cNvSpPr>
          <p:nvPr/>
        </p:nvSpPr>
        <p:spPr bwMode="auto">
          <a:xfrm flipH="1">
            <a:off x="419438" y="589909"/>
            <a:ext cx="3208452" cy="584775"/>
          </a:xfrm>
          <a:prstGeom prst="rect">
            <a:avLst/>
          </a:prstGeom>
          <a:solidFill>
            <a:schemeClr val="bg1">
              <a:lumMod val="95000"/>
            </a:schemeClr>
          </a:solidFill>
          <a:ln w="9525">
            <a:noFill/>
            <a:miter lim="800000"/>
            <a:headEnd/>
            <a:tailEnd/>
          </a:ln>
          <a:scene3d>
            <a:camera prst="orthographicFront"/>
            <a:lightRig rig="threePt" dir="t"/>
          </a:scene3d>
          <a:sp3d>
            <a:bevelT/>
          </a:sp3d>
        </p:spPr>
        <p:txBody>
          <a:bodyPr wrap="square" anchor="ctr">
            <a:spAutoFit/>
          </a:bodyPr>
          <a:lstStyle/>
          <a:p>
            <a:pPr marL="742950" indent="-742950" algn="ctr" eaLnBrk="0" hangingPunct="0"/>
            <a:r>
              <a:rPr lang="zh-CN" altLang="en-US" sz="3200" b="1" dirty="0" smtClean="0">
                <a:latin typeface="华文楷体" pitchFamily="2" charset="-122"/>
                <a:ea typeface="华文楷体" pitchFamily="2" charset="-122"/>
              </a:rPr>
              <a:t>教育的三个层次</a:t>
            </a:r>
            <a:r>
              <a:rPr lang="zh-CN" altLang="en-US" sz="3200" b="1" dirty="0" smtClean="0">
                <a:latin typeface="Arial Unicode MS" pitchFamily="34" charset="-122"/>
                <a:ea typeface="Arial Unicode MS" pitchFamily="34" charset="-122"/>
                <a:cs typeface="Arial Unicode MS" pitchFamily="34" charset="-122"/>
              </a:rPr>
              <a:t> </a:t>
            </a:r>
            <a:endParaRPr lang="zh-CN" altLang="en-US" sz="3200" b="1" dirty="0">
              <a:latin typeface="Arial Unicode MS" pitchFamily="34" charset="-122"/>
              <a:ea typeface="Arial Unicode MS" pitchFamily="34" charset="-122"/>
              <a:cs typeface="Arial Unicode MS" pitchFamily="34" charset="-122"/>
            </a:endParaRPr>
          </a:p>
        </p:txBody>
      </p:sp>
      <p:sp>
        <p:nvSpPr>
          <p:cNvPr id="16" name="梯形 15"/>
          <p:cNvSpPr/>
          <p:nvPr/>
        </p:nvSpPr>
        <p:spPr>
          <a:xfrm>
            <a:off x="2215786" y="1412776"/>
            <a:ext cx="4536000" cy="1584176"/>
          </a:xfrm>
          <a:prstGeom prst="trapezoid">
            <a:avLst>
              <a:gd name="adj" fmla="val 66871"/>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解决书本以外的</a:t>
            </a:r>
            <a:endParaRPr lang="en-US" altLang="zh-CN" sz="2800" b="1" dirty="0" smtClean="0">
              <a:solidFill>
                <a:srgbClr val="FF0000"/>
              </a:solidFill>
            </a:endParaRPr>
          </a:p>
          <a:p>
            <a:pPr algn="ctr"/>
            <a:r>
              <a:rPr lang="zh-CN" altLang="en-US" sz="2800" b="1" dirty="0" smtClean="0">
                <a:solidFill>
                  <a:srgbClr val="FF0000"/>
                </a:solidFill>
              </a:rPr>
              <a:t>问题、创造新知识</a:t>
            </a:r>
            <a:endParaRPr lang="zh-CN" altLang="en-US" sz="2800" b="1" dirty="0">
              <a:solidFill>
                <a:srgbClr val="FF0000"/>
              </a:solidFill>
            </a:endParaRPr>
          </a:p>
        </p:txBody>
      </p:sp>
      <p:sp>
        <p:nvSpPr>
          <p:cNvPr id="17" name="梯形 16"/>
          <p:cNvSpPr/>
          <p:nvPr/>
        </p:nvSpPr>
        <p:spPr>
          <a:xfrm>
            <a:off x="1475656" y="2996952"/>
            <a:ext cx="5976664" cy="1152128"/>
          </a:xfrm>
          <a:prstGeom prst="trapezoid">
            <a:avLst>
              <a:gd name="adj" fmla="val 6162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1"/>
                </a:solidFill>
              </a:rPr>
              <a:t>思考并提出新问题</a:t>
            </a:r>
            <a:endParaRPr lang="zh-CN" altLang="en-US" sz="2800" b="1" dirty="0">
              <a:solidFill>
                <a:srgbClr val="FF0000"/>
              </a:solidFill>
            </a:endParaRPr>
          </a:p>
        </p:txBody>
      </p:sp>
      <p:sp>
        <p:nvSpPr>
          <p:cNvPr id="18" name="梯形 17"/>
          <p:cNvSpPr/>
          <p:nvPr/>
        </p:nvSpPr>
        <p:spPr>
          <a:xfrm>
            <a:off x="1177509" y="4045942"/>
            <a:ext cx="6521000" cy="584775"/>
          </a:xfrm>
          <a:prstGeom prst="trapezoid">
            <a:avLst>
              <a:gd name="adj" fmla="val 61625"/>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rPr>
              <a:t>解决书本</a:t>
            </a:r>
            <a:r>
              <a:rPr lang="zh-CN" altLang="en-US" sz="2800" b="1" dirty="0" smtClean="0">
                <a:solidFill>
                  <a:schemeClr val="bg1"/>
                </a:solidFill>
              </a:rPr>
              <a:t>问题，会考试</a:t>
            </a:r>
            <a:endParaRPr lang="zh-CN" altLang="en-US" sz="2800" b="1" dirty="0">
              <a:solidFill>
                <a:schemeClr val="bg1"/>
              </a:solidFill>
            </a:endParaRPr>
          </a:p>
        </p:txBody>
      </p:sp>
      <p:sp>
        <p:nvSpPr>
          <p:cNvPr id="19" name="梯形 18"/>
          <p:cNvSpPr/>
          <p:nvPr/>
        </p:nvSpPr>
        <p:spPr>
          <a:xfrm>
            <a:off x="323528" y="4630717"/>
            <a:ext cx="8280920" cy="1678603"/>
          </a:xfrm>
          <a:prstGeom prst="trapezoid">
            <a:avLst>
              <a:gd name="adj" fmla="val 5271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1"/>
                </a:solidFill>
              </a:rPr>
              <a:t>现有文化、知识和技能的</a:t>
            </a:r>
            <a:endParaRPr lang="en-US" altLang="zh-CN" sz="2800" b="1" dirty="0" smtClean="0">
              <a:solidFill>
                <a:schemeClr val="bg1"/>
              </a:solidFill>
            </a:endParaRPr>
          </a:p>
          <a:p>
            <a:pPr algn="ctr"/>
            <a:r>
              <a:rPr lang="zh-CN" altLang="en-US" sz="2800" b="1" dirty="0" smtClean="0">
                <a:solidFill>
                  <a:schemeClr val="bg1"/>
                </a:solidFill>
              </a:rPr>
              <a:t>理解和传承</a:t>
            </a:r>
            <a:endParaRPr lang="zh-CN" altLang="en-US" sz="2800" b="1" dirty="0">
              <a:solidFill>
                <a:schemeClr val="bg1"/>
              </a:solidFill>
            </a:endParaRPr>
          </a:p>
        </p:txBody>
      </p:sp>
      <p:sp>
        <p:nvSpPr>
          <p:cNvPr id="20" name="Rectangle 12"/>
          <p:cNvSpPr>
            <a:spLocks noChangeArrowheads="1"/>
          </p:cNvSpPr>
          <p:nvPr/>
        </p:nvSpPr>
        <p:spPr bwMode="auto">
          <a:xfrm flipH="1">
            <a:off x="7308304" y="4953788"/>
            <a:ext cx="920658" cy="584775"/>
          </a:xfrm>
          <a:prstGeom prst="rect">
            <a:avLst/>
          </a:prstGeom>
          <a:solidFill>
            <a:schemeClr val="bg1">
              <a:lumMod val="95000"/>
            </a:schemeClr>
          </a:solidFill>
          <a:ln w="9525">
            <a:noFill/>
            <a:miter lim="800000"/>
            <a:headEnd/>
            <a:tailEnd/>
          </a:ln>
          <a:scene3d>
            <a:camera prst="orthographicFront"/>
            <a:lightRig rig="threePt" dir="t"/>
          </a:scene3d>
          <a:sp3d>
            <a:bevelT/>
          </a:sp3d>
        </p:spPr>
        <p:txBody>
          <a:bodyPr wrap="square" anchor="ctr">
            <a:spAutoFit/>
          </a:bodyPr>
          <a:lstStyle/>
          <a:p>
            <a:pPr marL="742950" indent="-742950" algn="ctr" eaLnBrk="0" hangingPunct="0"/>
            <a:r>
              <a:rPr lang="en-US" altLang="zh-CN" sz="3200" b="1" dirty="0" smtClean="0">
                <a:latin typeface="华文楷体" pitchFamily="2" charset="-122"/>
                <a:ea typeface="华文楷体" pitchFamily="2" charset="-122"/>
              </a:rPr>
              <a:t>1.0</a:t>
            </a:r>
            <a:endParaRPr lang="zh-CN" altLang="en-US" sz="3200" b="1" dirty="0">
              <a:latin typeface="Arial Unicode MS" pitchFamily="34" charset="-122"/>
              <a:ea typeface="Arial Unicode MS" pitchFamily="34" charset="-122"/>
              <a:cs typeface="Arial Unicode MS" pitchFamily="34" charset="-122"/>
            </a:endParaRPr>
          </a:p>
        </p:txBody>
      </p:sp>
      <p:sp>
        <p:nvSpPr>
          <p:cNvPr id="21" name="Rectangle 12"/>
          <p:cNvSpPr>
            <a:spLocks noChangeArrowheads="1"/>
          </p:cNvSpPr>
          <p:nvPr/>
        </p:nvSpPr>
        <p:spPr bwMode="auto">
          <a:xfrm flipH="1">
            <a:off x="7308304" y="4045942"/>
            <a:ext cx="920658" cy="584775"/>
          </a:xfrm>
          <a:prstGeom prst="rect">
            <a:avLst/>
          </a:prstGeom>
          <a:solidFill>
            <a:schemeClr val="bg1">
              <a:lumMod val="95000"/>
            </a:schemeClr>
          </a:solidFill>
          <a:ln w="9525">
            <a:noFill/>
            <a:miter lim="800000"/>
            <a:headEnd/>
            <a:tailEnd/>
          </a:ln>
          <a:scene3d>
            <a:camera prst="orthographicFront"/>
            <a:lightRig rig="threePt" dir="t"/>
          </a:scene3d>
          <a:sp3d>
            <a:bevelT/>
          </a:sp3d>
        </p:spPr>
        <p:txBody>
          <a:bodyPr wrap="square" anchor="ctr">
            <a:spAutoFit/>
          </a:bodyPr>
          <a:lstStyle/>
          <a:p>
            <a:pPr marL="742950" indent="-742950" algn="ctr" eaLnBrk="0" hangingPunct="0"/>
            <a:r>
              <a:rPr lang="en-US" altLang="zh-CN" sz="3200" b="1" dirty="0" smtClean="0">
                <a:latin typeface="华文楷体" pitchFamily="2" charset="-122"/>
                <a:ea typeface="华文楷体" pitchFamily="2" charset="-122"/>
              </a:rPr>
              <a:t>1.1</a:t>
            </a:r>
            <a:endParaRPr lang="zh-CN" altLang="en-US" sz="3200" b="1" dirty="0">
              <a:latin typeface="Arial Unicode MS" pitchFamily="34" charset="-122"/>
              <a:ea typeface="Arial Unicode MS" pitchFamily="34" charset="-122"/>
              <a:cs typeface="Arial Unicode MS" pitchFamily="34" charset="-122"/>
            </a:endParaRPr>
          </a:p>
        </p:txBody>
      </p:sp>
      <p:sp>
        <p:nvSpPr>
          <p:cNvPr id="22" name="Rectangle 12"/>
          <p:cNvSpPr>
            <a:spLocks noChangeArrowheads="1"/>
          </p:cNvSpPr>
          <p:nvPr/>
        </p:nvSpPr>
        <p:spPr bwMode="auto">
          <a:xfrm flipH="1">
            <a:off x="7308304" y="3164403"/>
            <a:ext cx="920658" cy="584775"/>
          </a:xfrm>
          <a:prstGeom prst="rect">
            <a:avLst/>
          </a:prstGeom>
          <a:solidFill>
            <a:schemeClr val="bg1">
              <a:lumMod val="95000"/>
            </a:schemeClr>
          </a:solidFill>
          <a:ln w="9525">
            <a:noFill/>
            <a:miter lim="800000"/>
            <a:headEnd/>
            <a:tailEnd/>
          </a:ln>
          <a:scene3d>
            <a:camera prst="orthographicFront"/>
            <a:lightRig rig="threePt" dir="t"/>
          </a:scene3d>
          <a:sp3d>
            <a:bevelT/>
          </a:sp3d>
        </p:spPr>
        <p:txBody>
          <a:bodyPr wrap="square" anchor="ctr">
            <a:spAutoFit/>
          </a:bodyPr>
          <a:lstStyle/>
          <a:p>
            <a:pPr marL="742950" indent="-742950" algn="ctr" eaLnBrk="0" hangingPunct="0"/>
            <a:r>
              <a:rPr lang="en-US" altLang="zh-CN" sz="3200" b="1" dirty="0" smtClean="0">
                <a:latin typeface="华文楷体" pitchFamily="2" charset="-122"/>
                <a:ea typeface="华文楷体" pitchFamily="2" charset="-122"/>
              </a:rPr>
              <a:t>2.0</a:t>
            </a:r>
            <a:endParaRPr lang="zh-CN" altLang="en-US" sz="3200" b="1" dirty="0">
              <a:latin typeface="Arial Unicode MS" pitchFamily="34" charset="-122"/>
              <a:ea typeface="Arial Unicode MS" pitchFamily="34" charset="-122"/>
              <a:cs typeface="Arial Unicode MS" pitchFamily="34" charset="-122"/>
            </a:endParaRPr>
          </a:p>
        </p:txBody>
      </p:sp>
      <p:sp>
        <p:nvSpPr>
          <p:cNvPr id="23" name="Rectangle 12"/>
          <p:cNvSpPr>
            <a:spLocks noChangeArrowheads="1"/>
          </p:cNvSpPr>
          <p:nvPr/>
        </p:nvSpPr>
        <p:spPr bwMode="auto">
          <a:xfrm flipH="1">
            <a:off x="7308304" y="1912475"/>
            <a:ext cx="920658" cy="584775"/>
          </a:xfrm>
          <a:prstGeom prst="rect">
            <a:avLst/>
          </a:prstGeom>
          <a:solidFill>
            <a:schemeClr val="bg1">
              <a:lumMod val="95000"/>
            </a:schemeClr>
          </a:solidFill>
          <a:ln w="9525">
            <a:noFill/>
            <a:miter lim="800000"/>
            <a:headEnd/>
            <a:tailEnd/>
          </a:ln>
          <a:scene3d>
            <a:camera prst="orthographicFront"/>
            <a:lightRig rig="threePt" dir="t"/>
          </a:scene3d>
          <a:sp3d>
            <a:bevelT/>
          </a:sp3d>
        </p:spPr>
        <p:txBody>
          <a:bodyPr wrap="square" anchor="ctr">
            <a:spAutoFit/>
          </a:bodyPr>
          <a:lstStyle/>
          <a:p>
            <a:pPr marL="742950" indent="-742950" algn="ctr" eaLnBrk="0" hangingPunct="0"/>
            <a:r>
              <a:rPr lang="en-US" altLang="zh-CN" sz="3200" b="1" dirty="0" smtClean="0">
                <a:latin typeface="华文楷体" pitchFamily="2" charset="-122"/>
                <a:ea typeface="华文楷体" pitchFamily="2" charset="-122"/>
              </a:rPr>
              <a:t>3.0</a:t>
            </a:r>
            <a:endParaRPr lang="zh-CN" altLang="en-US" sz="3200" b="1" dirty="0">
              <a:latin typeface="Arial Unicode MS" pitchFamily="34" charset="-122"/>
              <a:ea typeface="Arial Unicode MS" pitchFamily="34" charset="-122"/>
              <a:cs typeface="Arial Unicode MS" pitchFamily="34" charset="-122"/>
            </a:endParaRPr>
          </a:p>
        </p:txBody>
      </p:sp>
      <p:cxnSp>
        <p:nvCxnSpPr>
          <p:cNvPr id="4" name="直接连接符 3"/>
          <p:cNvCxnSpPr/>
          <p:nvPr/>
        </p:nvCxnSpPr>
        <p:spPr>
          <a:xfrm>
            <a:off x="8228962" y="1912475"/>
            <a:ext cx="3368" cy="37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555776" y="2348880"/>
            <a:ext cx="6048672" cy="397615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矩形 35"/>
          <p:cNvSpPr>
            <a:spLocks noChangeArrowheads="1"/>
          </p:cNvSpPr>
          <p:nvPr/>
        </p:nvSpPr>
        <p:spPr bwMode="auto">
          <a:xfrm>
            <a:off x="937779" y="4168958"/>
            <a:ext cx="479459" cy="1569660"/>
          </a:xfrm>
          <a:prstGeom prst="rect">
            <a:avLst/>
          </a:prstGeom>
          <a:solidFill>
            <a:srgbClr val="FFFF00"/>
          </a:solidFill>
          <a:ln w="9525">
            <a:noFill/>
            <a:miter lim="800000"/>
            <a:headEnd/>
            <a:tailEnd/>
          </a:ln>
        </p:spPr>
        <p:txBody>
          <a:bodyPr wrap="square">
            <a:spAutoFit/>
          </a:bodyPr>
          <a:lstStyle/>
          <a:p>
            <a:pPr algn="ctr"/>
            <a:r>
              <a:rPr lang="zh-CN" altLang="en-US" sz="3200" b="1" dirty="0" smtClean="0">
                <a:solidFill>
                  <a:srgbClr val="000000"/>
                </a:solidFill>
              </a:rPr>
              <a:t>打工仔</a:t>
            </a:r>
            <a:endParaRPr lang="zh-CN" altLang="en-US" sz="3200" b="1" dirty="0">
              <a:solidFill>
                <a:srgbClr val="000000"/>
              </a:solidFill>
            </a:endParaRPr>
          </a:p>
        </p:txBody>
      </p:sp>
      <p:sp>
        <p:nvSpPr>
          <p:cNvPr id="37" name="矩形 36"/>
          <p:cNvSpPr>
            <a:spLocks noChangeArrowheads="1"/>
          </p:cNvSpPr>
          <p:nvPr/>
        </p:nvSpPr>
        <p:spPr bwMode="auto">
          <a:xfrm>
            <a:off x="1783934" y="1771344"/>
            <a:ext cx="479459" cy="2062103"/>
          </a:xfrm>
          <a:prstGeom prst="rect">
            <a:avLst/>
          </a:prstGeom>
          <a:solidFill>
            <a:srgbClr val="FFC000"/>
          </a:solidFill>
          <a:ln w="9525">
            <a:noFill/>
            <a:miter lim="800000"/>
            <a:headEnd/>
            <a:tailEnd/>
          </a:ln>
        </p:spPr>
        <p:txBody>
          <a:bodyPr wrap="square">
            <a:spAutoFit/>
          </a:bodyPr>
          <a:lstStyle/>
          <a:p>
            <a:pPr algn="ctr"/>
            <a:r>
              <a:rPr lang="zh-CN" altLang="en-US" sz="3200" b="1" dirty="0" smtClean="0">
                <a:solidFill>
                  <a:srgbClr val="000000"/>
                </a:solidFill>
              </a:rPr>
              <a:t>职业领袖</a:t>
            </a:r>
            <a:endParaRPr lang="zh-CN" altLang="en-US" sz="3200" b="1" dirty="0">
              <a:solidFill>
                <a:srgbClr val="000000"/>
              </a:solidFill>
            </a:endParaRPr>
          </a:p>
        </p:txBody>
      </p:sp>
    </p:spTree>
    <p:extLst>
      <p:ext uri="{BB962C8B-B14F-4D97-AF65-F5344CB8AC3E}">
        <p14:creationId xmlns:p14="http://schemas.microsoft.com/office/powerpoint/2010/main" val="375815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矩形 3"/>
          <p:cNvSpPr>
            <a:spLocks noChangeArrowheads="1"/>
          </p:cNvSpPr>
          <p:nvPr/>
        </p:nvSpPr>
        <p:spPr bwMode="auto">
          <a:xfrm>
            <a:off x="2843808" y="2892292"/>
            <a:ext cx="3142207" cy="769441"/>
          </a:xfrm>
          <a:prstGeom prst="rect">
            <a:avLst/>
          </a:prstGeom>
          <a:solidFill>
            <a:srgbClr val="FFFF00"/>
          </a:solidFill>
          <a:ln w="9525">
            <a:noFill/>
            <a:miter lim="800000"/>
            <a:headEnd/>
            <a:tailEnd/>
          </a:ln>
          <a:scene3d>
            <a:camera prst="orthographicFront"/>
            <a:lightRig rig="threePt" dir="t"/>
          </a:scene3d>
          <a:sp3d>
            <a:bevelT/>
          </a:sp3d>
        </p:spPr>
        <p:txBody>
          <a:bodyPr wrap="none">
            <a:spAutoFit/>
          </a:bodyPr>
          <a:lstStyle/>
          <a:p>
            <a:r>
              <a:rPr lang="zh-CN" altLang="en-US" sz="4400" b="1" dirty="0"/>
              <a:t>兴趣和</a:t>
            </a:r>
            <a:r>
              <a:rPr lang="zh-CN" altLang="en-US" sz="4400" b="1" dirty="0" smtClean="0"/>
              <a:t>能力 </a:t>
            </a:r>
            <a:endParaRPr lang="zh-CN" altLang="en-US" sz="4400" b="1" dirty="0"/>
          </a:p>
        </p:txBody>
      </p:sp>
      <p:sp>
        <p:nvSpPr>
          <p:cNvPr id="153603" name="Oval 5"/>
          <p:cNvSpPr>
            <a:spLocks noChangeArrowheads="1"/>
          </p:cNvSpPr>
          <p:nvPr/>
        </p:nvSpPr>
        <p:spPr bwMode="auto">
          <a:xfrm>
            <a:off x="1835696" y="1884180"/>
            <a:ext cx="863600" cy="864617"/>
          </a:xfrm>
          <a:prstGeom prst="ellipse">
            <a:avLst/>
          </a:prstGeom>
          <a:solidFill>
            <a:srgbClr val="FFCCFF"/>
          </a:solidFill>
          <a:ln w="38100">
            <a:solidFill>
              <a:srgbClr val="0000FF"/>
            </a:solidFill>
            <a:round/>
            <a:headEnd/>
            <a:tailEnd/>
          </a:ln>
          <a:scene3d>
            <a:camera prst="orthographicFront"/>
            <a:lightRig rig="threePt" dir="t"/>
          </a:scene3d>
          <a:sp3d>
            <a:bevelT/>
          </a:sp3d>
        </p:spPr>
        <p:txBody>
          <a:bodyPr wrap="none" anchor="ctr"/>
          <a:lstStyle/>
          <a:p>
            <a:pPr algn="ctr"/>
            <a:r>
              <a:rPr lang="en-US" altLang="zh-CN" sz="5400" b="1"/>
              <a:t>1</a:t>
            </a:r>
          </a:p>
        </p:txBody>
      </p:sp>
      <p:sp>
        <p:nvSpPr>
          <p:cNvPr id="153604" name="Oval 6"/>
          <p:cNvSpPr>
            <a:spLocks noChangeArrowheads="1"/>
          </p:cNvSpPr>
          <p:nvPr/>
        </p:nvSpPr>
        <p:spPr bwMode="auto">
          <a:xfrm>
            <a:off x="1835696" y="2892292"/>
            <a:ext cx="863600" cy="863525"/>
          </a:xfrm>
          <a:prstGeom prst="ellipse">
            <a:avLst/>
          </a:prstGeom>
          <a:solidFill>
            <a:srgbClr val="FFCCFF"/>
          </a:solidFill>
          <a:ln w="38100">
            <a:solidFill>
              <a:srgbClr val="0000FF"/>
            </a:solidFill>
            <a:round/>
            <a:headEnd/>
            <a:tailEnd/>
          </a:ln>
          <a:scene3d>
            <a:camera prst="orthographicFront"/>
            <a:lightRig rig="threePt" dir="t"/>
          </a:scene3d>
          <a:sp3d>
            <a:bevelT/>
          </a:sp3d>
        </p:spPr>
        <p:txBody>
          <a:bodyPr wrap="none" anchor="ctr"/>
          <a:lstStyle/>
          <a:p>
            <a:pPr algn="ctr"/>
            <a:r>
              <a:rPr lang="en-US" altLang="zh-CN" sz="5400" b="1" dirty="0"/>
              <a:t>2</a:t>
            </a:r>
          </a:p>
        </p:txBody>
      </p:sp>
      <p:sp>
        <p:nvSpPr>
          <p:cNvPr id="153605" name="Oval 7"/>
          <p:cNvSpPr>
            <a:spLocks noChangeArrowheads="1"/>
          </p:cNvSpPr>
          <p:nvPr/>
        </p:nvSpPr>
        <p:spPr bwMode="auto">
          <a:xfrm>
            <a:off x="1835696" y="4332452"/>
            <a:ext cx="863600" cy="792609"/>
          </a:xfrm>
          <a:prstGeom prst="ellipse">
            <a:avLst/>
          </a:prstGeom>
          <a:solidFill>
            <a:srgbClr val="FFCCFF"/>
          </a:solidFill>
          <a:ln w="38100">
            <a:solidFill>
              <a:srgbClr val="0000FF"/>
            </a:solidFill>
            <a:round/>
            <a:headEnd/>
            <a:tailEnd/>
          </a:ln>
          <a:scene3d>
            <a:camera prst="orthographicFront"/>
            <a:lightRig rig="threePt" dir="t"/>
          </a:scene3d>
          <a:sp3d>
            <a:bevelT/>
          </a:sp3d>
        </p:spPr>
        <p:txBody>
          <a:bodyPr wrap="none" anchor="ctr"/>
          <a:lstStyle/>
          <a:p>
            <a:pPr algn="ctr"/>
            <a:r>
              <a:rPr lang="en-US" altLang="zh-CN" sz="5400" b="1" dirty="0"/>
              <a:t>3</a:t>
            </a:r>
          </a:p>
        </p:txBody>
      </p:sp>
      <p:sp>
        <p:nvSpPr>
          <p:cNvPr id="153606" name="Oval 8"/>
          <p:cNvSpPr>
            <a:spLocks noChangeArrowheads="1"/>
          </p:cNvSpPr>
          <p:nvPr/>
        </p:nvSpPr>
        <p:spPr bwMode="auto">
          <a:xfrm>
            <a:off x="6084168" y="1812172"/>
            <a:ext cx="1728788" cy="864096"/>
          </a:xfrm>
          <a:prstGeom prst="ellipse">
            <a:avLst/>
          </a:prstGeom>
          <a:solidFill>
            <a:srgbClr val="FFCCFF"/>
          </a:solidFill>
          <a:ln w="38100">
            <a:solidFill>
              <a:srgbClr val="0000FF"/>
            </a:solidFill>
            <a:round/>
            <a:headEnd/>
            <a:tailEnd/>
          </a:ln>
          <a:scene3d>
            <a:camera prst="orthographicFront"/>
            <a:lightRig rig="threePt" dir="t"/>
          </a:scene3d>
          <a:sp3d>
            <a:bevelT/>
          </a:sp3d>
        </p:spPr>
        <p:txBody>
          <a:bodyPr wrap="none" anchor="ctr"/>
          <a:lstStyle/>
          <a:p>
            <a:pPr algn="ctr"/>
            <a:r>
              <a:rPr lang="zh-CN" altLang="en-US" sz="4000" b="1"/>
              <a:t>中心</a:t>
            </a:r>
          </a:p>
        </p:txBody>
      </p:sp>
      <p:sp>
        <p:nvSpPr>
          <p:cNvPr id="153607" name="Oval 9"/>
          <p:cNvSpPr>
            <a:spLocks noChangeArrowheads="1"/>
          </p:cNvSpPr>
          <p:nvPr/>
        </p:nvSpPr>
        <p:spPr bwMode="auto">
          <a:xfrm>
            <a:off x="6084168" y="2820284"/>
            <a:ext cx="1728788" cy="863823"/>
          </a:xfrm>
          <a:prstGeom prst="ellipse">
            <a:avLst/>
          </a:prstGeom>
          <a:solidFill>
            <a:srgbClr val="FFCCFF"/>
          </a:solidFill>
          <a:ln w="38100">
            <a:solidFill>
              <a:srgbClr val="0000FF"/>
            </a:solidFill>
            <a:round/>
            <a:headEnd/>
            <a:tailEnd/>
          </a:ln>
          <a:scene3d>
            <a:camera prst="orthographicFront"/>
            <a:lightRig rig="threePt" dir="t"/>
          </a:scene3d>
          <a:sp3d>
            <a:bevelT/>
          </a:sp3d>
        </p:spPr>
        <p:txBody>
          <a:bodyPr wrap="none" anchor="ctr"/>
          <a:lstStyle/>
          <a:p>
            <a:pPr algn="ctr"/>
            <a:r>
              <a:rPr lang="zh-CN" altLang="en-US" sz="4000" b="1" dirty="0"/>
              <a:t>基本点</a:t>
            </a:r>
          </a:p>
        </p:txBody>
      </p:sp>
      <p:sp>
        <p:nvSpPr>
          <p:cNvPr id="153608" name="Oval 10"/>
          <p:cNvSpPr>
            <a:spLocks noChangeArrowheads="1"/>
          </p:cNvSpPr>
          <p:nvPr/>
        </p:nvSpPr>
        <p:spPr bwMode="auto">
          <a:xfrm>
            <a:off x="6084168" y="4188436"/>
            <a:ext cx="1728788" cy="1080120"/>
          </a:xfrm>
          <a:prstGeom prst="ellipse">
            <a:avLst/>
          </a:prstGeom>
          <a:solidFill>
            <a:srgbClr val="FFCCFF"/>
          </a:solidFill>
          <a:ln w="38100">
            <a:solidFill>
              <a:srgbClr val="0000FF"/>
            </a:solidFill>
            <a:round/>
            <a:headEnd/>
            <a:tailEnd/>
          </a:ln>
          <a:scene3d>
            <a:camera prst="orthographicFront"/>
            <a:lightRig rig="threePt" dir="t"/>
          </a:scene3d>
          <a:sp3d>
            <a:bevelT/>
          </a:sp3d>
        </p:spPr>
        <p:txBody>
          <a:bodyPr wrap="none" anchor="ctr"/>
          <a:lstStyle/>
          <a:p>
            <a:pPr algn="ctr"/>
            <a:r>
              <a:rPr lang="zh-CN" altLang="en-US" sz="4000" b="1" dirty="0" smtClean="0"/>
              <a:t>转变</a:t>
            </a:r>
            <a:endParaRPr lang="zh-CN" altLang="en-US" sz="4000" b="1" dirty="0"/>
          </a:p>
        </p:txBody>
      </p:sp>
      <p:sp>
        <p:nvSpPr>
          <p:cNvPr id="185357" name="矩形 3"/>
          <p:cNvSpPr>
            <a:spLocks noChangeArrowheads="1"/>
          </p:cNvSpPr>
          <p:nvPr/>
        </p:nvSpPr>
        <p:spPr bwMode="auto">
          <a:xfrm>
            <a:off x="2843808" y="3756388"/>
            <a:ext cx="3142207" cy="2123658"/>
          </a:xfrm>
          <a:prstGeom prst="rect">
            <a:avLst/>
          </a:prstGeom>
          <a:solidFill>
            <a:srgbClr val="FFFF00"/>
          </a:solidFill>
          <a:ln w="9525">
            <a:noFill/>
            <a:miter lim="800000"/>
            <a:headEnd/>
            <a:tailEnd/>
          </a:ln>
          <a:scene3d>
            <a:camera prst="orthographicFront"/>
            <a:lightRig rig="threePt" dir="t"/>
          </a:scene3d>
          <a:sp3d>
            <a:bevelT/>
          </a:sp3d>
        </p:spPr>
        <p:txBody>
          <a:bodyPr wrap="none">
            <a:spAutoFit/>
          </a:bodyPr>
          <a:lstStyle/>
          <a:p>
            <a:r>
              <a:rPr lang="zh-CN" altLang="en-US" sz="4400" b="1" dirty="0"/>
              <a:t>被动</a:t>
            </a:r>
            <a:r>
              <a:rPr lang="zh-CN" altLang="en-US" sz="4400" b="1" dirty="0">
                <a:latin typeface="宋体" pitchFamily="2" charset="-122"/>
              </a:rPr>
              <a:t>→</a:t>
            </a:r>
            <a:r>
              <a:rPr lang="zh-CN" altLang="en-US" sz="4400" b="1" dirty="0"/>
              <a:t>主动</a:t>
            </a:r>
          </a:p>
          <a:p>
            <a:r>
              <a:rPr lang="zh-CN" altLang="en-US" sz="4400" b="1" dirty="0"/>
              <a:t>学答</a:t>
            </a:r>
            <a:r>
              <a:rPr lang="zh-CN" altLang="en-US" sz="4400" b="1" dirty="0">
                <a:latin typeface="宋体" pitchFamily="2" charset="-122"/>
              </a:rPr>
              <a:t>→</a:t>
            </a:r>
            <a:r>
              <a:rPr lang="zh-CN" altLang="en-US" sz="4400" b="1" dirty="0"/>
              <a:t>学问</a:t>
            </a:r>
          </a:p>
          <a:p>
            <a:r>
              <a:rPr lang="zh-CN" altLang="en-US" sz="4400" b="1" dirty="0"/>
              <a:t>学会</a:t>
            </a:r>
            <a:r>
              <a:rPr lang="zh-CN" altLang="en-US" sz="4400" b="1" dirty="0">
                <a:latin typeface="宋体" pitchFamily="2" charset="-122"/>
              </a:rPr>
              <a:t>→</a:t>
            </a:r>
            <a:r>
              <a:rPr lang="zh-CN" altLang="en-US" sz="4400" b="1" dirty="0"/>
              <a:t>会</a:t>
            </a:r>
            <a:r>
              <a:rPr lang="zh-CN" altLang="en-US" sz="4400" b="1" dirty="0" smtClean="0"/>
              <a:t>学 </a:t>
            </a:r>
            <a:endParaRPr lang="zh-CN" altLang="en-US" sz="4400" b="1" dirty="0"/>
          </a:p>
        </p:txBody>
      </p:sp>
      <p:sp>
        <p:nvSpPr>
          <p:cNvPr id="185380" name="矩形 3"/>
          <p:cNvSpPr>
            <a:spLocks noChangeArrowheads="1"/>
          </p:cNvSpPr>
          <p:nvPr/>
        </p:nvSpPr>
        <p:spPr bwMode="auto">
          <a:xfrm>
            <a:off x="2843065" y="1884627"/>
            <a:ext cx="3097087" cy="830997"/>
          </a:xfrm>
          <a:prstGeom prst="rect">
            <a:avLst/>
          </a:prstGeom>
          <a:solidFill>
            <a:srgbClr val="FFFF00"/>
          </a:solidFill>
          <a:ln w="9525">
            <a:noFill/>
            <a:miter lim="800000"/>
            <a:headEnd/>
            <a:tailEnd/>
          </a:ln>
          <a:scene3d>
            <a:camera prst="orthographicFront"/>
            <a:lightRig rig="threePt" dir="t"/>
          </a:scene3d>
          <a:sp3d>
            <a:bevelT/>
          </a:sp3d>
        </p:spPr>
        <p:txBody>
          <a:bodyPr wrap="square">
            <a:spAutoFit/>
          </a:bodyPr>
          <a:lstStyle/>
          <a:p>
            <a:pPr algn="ctr"/>
            <a:r>
              <a:rPr lang="zh-CN" altLang="en-US" sz="4800" b="1" dirty="0" smtClean="0"/>
              <a:t>发展素质 </a:t>
            </a:r>
            <a:endParaRPr lang="zh-CN" altLang="en-US" sz="4800" b="1" dirty="0"/>
          </a:p>
        </p:txBody>
      </p:sp>
      <p:sp>
        <p:nvSpPr>
          <p:cNvPr id="11" name="Rectangle 6"/>
          <p:cNvSpPr>
            <a:spLocks noChangeArrowheads="1"/>
          </p:cNvSpPr>
          <p:nvPr/>
        </p:nvSpPr>
        <p:spPr bwMode="auto">
          <a:xfrm>
            <a:off x="467544" y="764704"/>
            <a:ext cx="4392613" cy="792163"/>
          </a:xfrm>
          <a:prstGeom prst="rect">
            <a:avLst/>
          </a:prstGeom>
          <a:solidFill>
            <a:srgbClr val="66FF33"/>
          </a:solidFill>
          <a:ln w="9525">
            <a:solidFill>
              <a:schemeClr val="bg1"/>
            </a:solidFill>
            <a:miter lim="800000"/>
            <a:headEnd/>
            <a:tailEnd/>
          </a:ln>
          <a:scene3d>
            <a:camera prst="orthographicFront"/>
            <a:lightRig rig="threePt" dir="t"/>
          </a:scene3d>
          <a:sp3d>
            <a:bevelT w="114300" prst="artDeco"/>
          </a:sp3d>
        </p:spPr>
        <p:txBody>
          <a:bodyPr/>
          <a:lstStyle/>
          <a:p>
            <a:pPr algn="ctr">
              <a:defRPr/>
            </a:pPr>
            <a:r>
              <a:rPr lang="zh-CN" altLang="zh-CN" sz="2400" b="1" dirty="0">
                <a:solidFill>
                  <a:srgbClr val="0000FF"/>
                </a:solidFill>
                <a:latin typeface="Arial Unicode MS" pitchFamily="34" charset="-122"/>
                <a:ea typeface="Arial Unicode MS" pitchFamily="34" charset="-122"/>
                <a:cs typeface="Arial Unicode MS" pitchFamily="34" charset="-122"/>
              </a:rPr>
              <a:t>南开大学素质教育实施纲要</a:t>
            </a:r>
            <a:endParaRPr lang="en-US" altLang="zh-CN" sz="2400" b="1" dirty="0">
              <a:solidFill>
                <a:srgbClr val="0000FF"/>
              </a:solidFill>
              <a:latin typeface="Arial Unicode MS" pitchFamily="34" charset="-122"/>
              <a:ea typeface="Arial Unicode MS" pitchFamily="34" charset="-122"/>
              <a:cs typeface="Arial Unicode MS" pitchFamily="34" charset="-122"/>
            </a:endParaRPr>
          </a:p>
          <a:p>
            <a:pPr algn="ctr">
              <a:defRPr/>
            </a:pPr>
            <a:r>
              <a:rPr lang="zh-CN" altLang="zh-CN" sz="2400" b="1" dirty="0">
                <a:solidFill>
                  <a:srgbClr val="0000FF"/>
                </a:solidFill>
                <a:latin typeface="Arial Unicode MS" pitchFamily="34" charset="-122"/>
                <a:ea typeface="Arial Unicode MS" pitchFamily="34" charset="-122"/>
                <a:cs typeface="Arial Unicode MS" pitchFamily="34" charset="-122"/>
              </a:rPr>
              <a:t>（</a:t>
            </a:r>
            <a:r>
              <a:rPr lang="en-US" altLang="zh-CN" sz="2400" b="1" dirty="0">
                <a:solidFill>
                  <a:srgbClr val="0000FF"/>
                </a:solidFill>
                <a:latin typeface="Arial Unicode MS" pitchFamily="34" charset="-122"/>
                <a:ea typeface="Arial Unicode MS" pitchFamily="34" charset="-122"/>
                <a:cs typeface="Arial Unicode MS" pitchFamily="34" charset="-122"/>
              </a:rPr>
              <a:t>2011-2015</a:t>
            </a:r>
            <a:r>
              <a:rPr lang="zh-CN" altLang="zh-CN" sz="2400" b="1" dirty="0" smtClean="0">
                <a:solidFill>
                  <a:srgbClr val="0000FF"/>
                </a:solidFill>
                <a:latin typeface="Arial Unicode MS" pitchFamily="34" charset="-122"/>
                <a:ea typeface="Arial Unicode MS" pitchFamily="34" charset="-122"/>
                <a:cs typeface="Arial Unicode MS" pitchFamily="34" charset="-122"/>
              </a:rPr>
              <a:t>）</a:t>
            </a:r>
            <a:r>
              <a:rPr lang="en-US" altLang="zh-CN" sz="2400" b="1" dirty="0" smtClean="0">
                <a:solidFill>
                  <a:srgbClr val="0000FF"/>
                </a:solidFill>
                <a:latin typeface="Arial Unicode MS" pitchFamily="34" charset="-122"/>
                <a:ea typeface="Arial Unicode MS" pitchFamily="34" charset="-122"/>
                <a:cs typeface="Arial Unicode MS" pitchFamily="34" charset="-122"/>
              </a:rPr>
              <a:t>  </a:t>
            </a:r>
            <a:r>
              <a:rPr lang="en-US" altLang="zh-CN" b="1" dirty="0" smtClean="0">
                <a:solidFill>
                  <a:srgbClr val="0000FF"/>
                </a:solidFill>
                <a:latin typeface="Arial Unicode MS" pitchFamily="34" charset="-122"/>
                <a:ea typeface="Arial Unicode MS" pitchFamily="34" charset="-122"/>
                <a:cs typeface="Arial Unicode MS" pitchFamily="34" charset="-122"/>
              </a:rPr>
              <a:t>28</a:t>
            </a:r>
            <a:r>
              <a:rPr lang="zh-CN" altLang="en-US" b="1" dirty="0" smtClean="0">
                <a:solidFill>
                  <a:srgbClr val="0000FF"/>
                </a:solidFill>
                <a:latin typeface="Arial Unicode MS" pitchFamily="34" charset="-122"/>
                <a:ea typeface="Arial Unicode MS" pitchFamily="34" charset="-122"/>
                <a:cs typeface="Arial Unicode MS" pitchFamily="34" charset="-122"/>
              </a:rPr>
              <a:t>条</a:t>
            </a:r>
            <a:endParaRPr lang="zh-CN" altLang="en-US" b="1" dirty="0">
              <a:solidFill>
                <a:srgbClr val="0000FF"/>
              </a:solidFill>
              <a:latin typeface="Arial Unicode MS" pitchFamily="34" charset="-122"/>
              <a:ea typeface="Arial Unicode MS" pitchFamily="34" charset="-122"/>
              <a:cs typeface="Arial Unicode MS" pitchFamily="34" charset="-122"/>
            </a:endParaRPr>
          </a:p>
        </p:txBody>
      </p:sp>
      <p:sp>
        <p:nvSpPr>
          <p:cNvPr id="12" name="矩形 11"/>
          <p:cNvSpPr/>
          <p:nvPr/>
        </p:nvSpPr>
        <p:spPr>
          <a:xfrm>
            <a:off x="1803317" y="5877272"/>
            <a:ext cx="5745484" cy="830997"/>
          </a:xfrm>
          <a:prstGeom prst="rect">
            <a:avLst/>
          </a:prstGeom>
          <a:solidFill>
            <a:schemeClr val="accent5">
              <a:lumMod val="20000"/>
              <a:lumOff val="80000"/>
            </a:schemeClr>
          </a:solidFill>
        </p:spPr>
        <p:txBody>
          <a:bodyPr wrap="none">
            <a:spAutoFit/>
          </a:bodyPr>
          <a:lstStyle/>
          <a:p>
            <a:r>
              <a:rPr lang="en-US" altLang="zh-CN" sz="2400" b="1" dirty="0" smtClean="0"/>
              <a:t>http://www.docin.com/p-503025129.html</a:t>
            </a:r>
          </a:p>
          <a:p>
            <a:pPr lvl="0"/>
            <a:r>
              <a:rPr lang="en-US" altLang="zh-CN" sz="2400" b="1" dirty="0" smtClean="0">
                <a:solidFill>
                  <a:prstClr val="black"/>
                </a:solidFill>
              </a:rPr>
              <a:t>http://xb.nankai.edu.cn/attach/17597.pdf  </a:t>
            </a:r>
            <a:endParaRPr lang="zh-CN" altLang="en-US" sz="2400" b="1" dirty="0"/>
          </a:p>
        </p:txBody>
      </p:sp>
    </p:spTree>
    <p:extLst>
      <p:ext uri="{BB962C8B-B14F-4D97-AF65-F5344CB8AC3E}">
        <p14:creationId xmlns:p14="http://schemas.microsoft.com/office/powerpoint/2010/main" val="153225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03"/>
                                        </p:tgtEl>
                                        <p:attrNameLst>
                                          <p:attrName>style.visibility</p:attrName>
                                        </p:attrNameLst>
                                      </p:cBhvr>
                                      <p:to>
                                        <p:strVal val="visible"/>
                                      </p:to>
                                    </p:set>
                                    <p:anim calcmode="lin" valueType="num">
                                      <p:cBhvr additive="base">
                                        <p:cTn id="7" dur="500" fill="hold"/>
                                        <p:tgtEl>
                                          <p:spTgt spid="153603"/>
                                        </p:tgtEl>
                                        <p:attrNameLst>
                                          <p:attrName>ppt_x</p:attrName>
                                        </p:attrNameLst>
                                      </p:cBhvr>
                                      <p:tavLst>
                                        <p:tav tm="0">
                                          <p:val>
                                            <p:strVal val="#ppt_x"/>
                                          </p:val>
                                        </p:tav>
                                        <p:tav tm="100000">
                                          <p:val>
                                            <p:strVal val="#ppt_x"/>
                                          </p:val>
                                        </p:tav>
                                      </p:tavLst>
                                    </p:anim>
                                    <p:anim calcmode="lin" valueType="num">
                                      <p:cBhvr additive="base">
                                        <p:cTn id="8" dur="500" fill="hold"/>
                                        <p:tgtEl>
                                          <p:spTgt spid="15360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3606"/>
                                        </p:tgtEl>
                                        <p:attrNameLst>
                                          <p:attrName>style.visibility</p:attrName>
                                        </p:attrNameLst>
                                      </p:cBhvr>
                                      <p:to>
                                        <p:strVal val="visible"/>
                                      </p:to>
                                    </p:set>
                                    <p:anim calcmode="lin" valueType="num">
                                      <p:cBhvr additive="base">
                                        <p:cTn id="11" dur="500" fill="hold"/>
                                        <p:tgtEl>
                                          <p:spTgt spid="153606"/>
                                        </p:tgtEl>
                                        <p:attrNameLst>
                                          <p:attrName>ppt_x</p:attrName>
                                        </p:attrNameLst>
                                      </p:cBhvr>
                                      <p:tavLst>
                                        <p:tav tm="0">
                                          <p:val>
                                            <p:strVal val="#ppt_x"/>
                                          </p:val>
                                        </p:tav>
                                        <p:tav tm="100000">
                                          <p:val>
                                            <p:strVal val="#ppt_x"/>
                                          </p:val>
                                        </p:tav>
                                      </p:tavLst>
                                    </p:anim>
                                    <p:anim calcmode="lin" valueType="num">
                                      <p:cBhvr additive="base">
                                        <p:cTn id="12" dur="500" fill="hold"/>
                                        <p:tgtEl>
                                          <p:spTgt spid="15360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5380"/>
                                        </p:tgtEl>
                                        <p:attrNameLst>
                                          <p:attrName>style.visibility</p:attrName>
                                        </p:attrNameLst>
                                      </p:cBhvr>
                                      <p:to>
                                        <p:strVal val="visible"/>
                                      </p:to>
                                    </p:set>
                                    <p:anim calcmode="lin" valueType="num">
                                      <p:cBhvr additive="base">
                                        <p:cTn id="15" dur="500" fill="hold"/>
                                        <p:tgtEl>
                                          <p:spTgt spid="185380"/>
                                        </p:tgtEl>
                                        <p:attrNameLst>
                                          <p:attrName>ppt_x</p:attrName>
                                        </p:attrNameLst>
                                      </p:cBhvr>
                                      <p:tavLst>
                                        <p:tav tm="0">
                                          <p:val>
                                            <p:strVal val="#ppt_x"/>
                                          </p:val>
                                        </p:tav>
                                        <p:tav tm="100000">
                                          <p:val>
                                            <p:strVal val="#ppt_x"/>
                                          </p:val>
                                        </p:tav>
                                      </p:tavLst>
                                    </p:anim>
                                    <p:anim calcmode="lin" valueType="num">
                                      <p:cBhvr additive="base">
                                        <p:cTn id="16" dur="500" fill="hold"/>
                                        <p:tgtEl>
                                          <p:spTgt spid="18538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85348"/>
                                        </p:tgtEl>
                                        <p:attrNameLst>
                                          <p:attrName>style.visibility</p:attrName>
                                        </p:attrNameLst>
                                      </p:cBhvr>
                                      <p:to>
                                        <p:strVal val="visible"/>
                                      </p:to>
                                    </p:set>
                                    <p:anim calcmode="lin" valueType="num">
                                      <p:cBhvr additive="base">
                                        <p:cTn id="21" dur="500" fill="hold"/>
                                        <p:tgtEl>
                                          <p:spTgt spid="185348"/>
                                        </p:tgtEl>
                                        <p:attrNameLst>
                                          <p:attrName>ppt_x</p:attrName>
                                        </p:attrNameLst>
                                      </p:cBhvr>
                                      <p:tavLst>
                                        <p:tav tm="0">
                                          <p:val>
                                            <p:strVal val="#ppt_x"/>
                                          </p:val>
                                        </p:tav>
                                        <p:tav tm="100000">
                                          <p:val>
                                            <p:strVal val="#ppt_x"/>
                                          </p:val>
                                        </p:tav>
                                      </p:tavLst>
                                    </p:anim>
                                    <p:anim calcmode="lin" valueType="num">
                                      <p:cBhvr additive="base">
                                        <p:cTn id="22" dur="500" fill="hold"/>
                                        <p:tgtEl>
                                          <p:spTgt spid="18534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3604"/>
                                        </p:tgtEl>
                                        <p:attrNameLst>
                                          <p:attrName>style.visibility</p:attrName>
                                        </p:attrNameLst>
                                      </p:cBhvr>
                                      <p:to>
                                        <p:strVal val="visible"/>
                                      </p:to>
                                    </p:set>
                                    <p:anim calcmode="lin" valueType="num">
                                      <p:cBhvr additive="base">
                                        <p:cTn id="25" dur="500" fill="hold"/>
                                        <p:tgtEl>
                                          <p:spTgt spid="153604"/>
                                        </p:tgtEl>
                                        <p:attrNameLst>
                                          <p:attrName>ppt_x</p:attrName>
                                        </p:attrNameLst>
                                      </p:cBhvr>
                                      <p:tavLst>
                                        <p:tav tm="0">
                                          <p:val>
                                            <p:strVal val="#ppt_x"/>
                                          </p:val>
                                        </p:tav>
                                        <p:tav tm="100000">
                                          <p:val>
                                            <p:strVal val="#ppt_x"/>
                                          </p:val>
                                        </p:tav>
                                      </p:tavLst>
                                    </p:anim>
                                    <p:anim calcmode="lin" valueType="num">
                                      <p:cBhvr additive="base">
                                        <p:cTn id="26" dur="500" fill="hold"/>
                                        <p:tgtEl>
                                          <p:spTgt spid="15360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3607"/>
                                        </p:tgtEl>
                                        <p:attrNameLst>
                                          <p:attrName>style.visibility</p:attrName>
                                        </p:attrNameLst>
                                      </p:cBhvr>
                                      <p:to>
                                        <p:strVal val="visible"/>
                                      </p:to>
                                    </p:set>
                                    <p:anim calcmode="lin" valueType="num">
                                      <p:cBhvr additive="base">
                                        <p:cTn id="29" dur="500" fill="hold"/>
                                        <p:tgtEl>
                                          <p:spTgt spid="153607"/>
                                        </p:tgtEl>
                                        <p:attrNameLst>
                                          <p:attrName>ppt_x</p:attrName>
                                        </p:attrNameLst>
                                      </p:cBhvr>
                                      <p:tavLst>
                                        <p:tav tm="0">
                                          <p:val>
                                            <p:strVal val="#ppt_x"/>
                                          </p:val>
                                        </p:tav>
                                        <p:tav tm="100000">
                                          <p:val>
                                            <p:strVal val="#ppt_x"/>
                                          </p:val>
                                        </p:tav>
                                      </p:tavLst>
                                    </p:anim>
                                    <p:anim calcmode="lin" valueType="num">
                                      <p:cBhvr additive="base">
                                        <p:cTn id="30" dur="500" fill="hold"/>
                                        <p:tgtEl>
                                          <p:spTgt spid="15360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3605"/>
                                        </p:tgtEl>
                                        <p:attrNameLst>
                                          <p:attrName>style.visibility</p:attrName>
                                        </p:attrNameLst>
                                      </p:cBhvr>
                                      <p:to>
                                        <p:strVal val="visible"/>
                                      </p:to>
                                    </p:set>
                                    <p:anim calcmode="lin" valueType="num">
                                      <p:cBhvr additive="base">
                                        <p:cTn id="35" dur="500" fill="hold"/>
                                        <p:tgtEl>
                                          <p:spTgt spid="153605"/>
                                        </p:tgtEl>
                                        <p:attrNameLst>
                                          <p:attrName>ppt_x</p:attrName>
                                        </p:attrNameLst>
                                      </p:cBhvr>
                                      <p:tavLst>
                                        <p:tav tm="0">
                                          <p:val>
                                            <p:strVal val="#ppt_x"/>
                                          </p:val>
                                        </p:tav>
                                        <p:tav tm="100000">
                                          <p:val>
                                            <p:strVal val="#ppt_x"/>
                                          </p:val>
                                        </p:tav>
                                      </p:tavLst>
                                    </p:anim>
                                    <p:anim calcmode="lin" valueType="num">
                                      <p:cBhvr additive="base">
                                        <p:cTn id="36" dur="500" fill="hold"/>
                                        <p:tgtEl>
                                          <p:spTgt spid="15360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3608"/>
                                        </p:tgtEl>
                                        <p:attrNameLst>
                                          <p:attrName>style.visibility</p:attrName>
                                        </p:attrNameLst>
                                      </p:cBhvr>
                                      <p:to>
                                        <p:strVal val="visible"/>
                                      </p:to>
                                    </p:set>
                                    <p:anim calcmode="lin" valueType="num">
                                      <p:cBhvr additive="base">
                                        <p:cTn id="39" dur="500" fill="hold"/>
                                        <p:tgtEl>
                                          <p:spTgt spid="153608"/>
                                        </p:tgtEl>
                                        <p:attrNameLst>
                                          <p:attrName>ppt_x</p:attrName>
                                        </p:attrNameLst>
                                      </p:cBhvr>
                                      <p:tavLst>
                                        <p:tav tm="0">
                                          <p:val>
                                            <p:strVal val="#ppt_x"/>
                                          </p:val>
                                        </p:tav>
                                        <p:tav tm="100000">
                                          <p:val>
                                            <p:strVal val="#ppt_x"/>
                                          </p:val>
                                        </p:tav>
                                      </p:tavLst>
                                    </p:anim>
                                    <p:anim calcmode="lin" valueType="num">
                                      <p:cBhvr additive="base">
                                        <p:cTn id="40" dur="500" fill="hold"/>
                                        <p:tgtEl>
                                          <p:spTgt spid="15360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5357"/>
                                        </p:tgtEl>
                                        <p:attrNameLst>
                                          <p:attrName>style.visibility</p:attrName>
                                        </p:attrNameLst>
                                      </p:cBhvr>
                                      <p:to>
                                        <p:strVal val="visible"/>
                                      </p:to>
                                    </p:set>
                                    <p:anim calcmode="lin" valueType="num">
                                      <p:cBhvr additive="base">
                                        <p:cTn id="43" dur="500" fill="hold"/>
                                        <p:tgtEl>
                                          <p:spTgt spid="185357"/>
                                        </p:tgtEl>
                                        <p:attrNameLst>
                                          <p:attrName>ppt_x</p:attrName>
                                        </p:attrNameLst>
                                      </p:cBhvr>
                                      <p:tavLst>
                                        <p:tav tm="0">
                                          <p:val>
                                            <p:strVal val="#ppt_x"/>
                                          </p:val>
                                        </p:tav>
                                        <p:tav tm="100000">
                                          <p:val>
                                            <p:strVal val="#ppt_x"/>
                                          </p:val>
                                        </p:tav>
                                      </p:tavLst>
                                    </p:anim>
                                    <p:anim calcmode="lin" valueType="num">
                                      <p:cBhvr additive="base">
                                        <p:cTn id="44" dur="500" fill="hold"/>
                                        <p:tgtEl>
                                          <p:spTgt spid="1853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8" grpId="0" animBg="1"/>
      <p:bldP spid="153603" grpId="0" animBg="1"/>
      <p:bldP spid="153604" grpId="0" animBg="1"/>
      <p:bldP spid="153605" grpId="0" animBg="1"/>
      <p:bldP spid="153606" grpId="0" animBg="1"/>
      <p:bldP spid="153607" grpId="0" animBg="1"/>
      <p:bldP spid="153608" grpId="0" animBg="1"/>
      <p:bldP spid="185357" grpId="0" animBg="1"/>
      <p:bldP spid="18538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矩形 4"/>
          <p:cNvSpPr>
            <a:spLocks noChangeArrowheads="1"/>
          </p:cNvSpPr>
          <p:nvPr/>
        </p:nvSpPr>
        <p:spPr bwMode="auto">
          <a:xfrm>
            <a:off x="1115616" y="1484784"/>
            <a:ext cx="3528392" cy="2308324"/>
          </a:xfrm>
          <a:prstGeom prst="rect">
            <a:avLst/>
          </a:prstGeom>
          <a:solidFill>
            <a:srgbClr val="FFC000"/>
          </a:solidFill>
          <a:ln w="9525">
            <a:noFill/>
            <a:miter lim="800000"/>
            <a:headEnd/>
            <a:tailEnd/>
          </a:ln>
          <a:scene3d>
            <a:camera prst="orthographicFront"/>
            <a:lightRig rig="threePt" dir="t"/>
          </a:scene3d>
          <a:sp3d>
            <a:bevelT/>
          </a:sp3d>
        </p:spPr>
        <p:txBody>
          <a:bodyPr wrap="square">
            <a:spAutoFit/>
          </a:bodyPr>
          <a:lstStyle/>
          <a:p>
            <a:r>
              <a:rPr lang="zh-CN" altLang="en-US" sz="3600" b="1" dirty="0" smtClean="0">
                <a:solidFill>
                  <a:srgbClr val="000000"/>
                </a:solidFill>
              </a:rPr>
              <a:t>挖掘学生</a:t>
            </a:r>
            <a:r>
              <a:rPr lang="zh-CN" altLang="en-US" sz="3600" b="1" dirty="0" smtClean="0">
                <a:latin typeface="Times New Roman" pitchFamily="18" charset="0"/>
                <a:cs typeface="Times New Roman" pitchFamily="18" charset="0"/>
              </a:rPr>
              <a:t>的</a:t>
            </a:r>
            <a:r>
              <a:rPr lang="zh-CN" altLang="en-US" sz="3600" b="1" dirty="0" smtClean="0">
                <a:solidFill>
                  <a:srgbClr val="0000FF"/>
                </a:solidFill>
                <a:latin typeface="Times New Roman" pitchFamily="18" charset="0"/>
                <a:cs typeface="Times New Roman" pitchFamily="18" charset="0"/>
              </a:rPr>
              <a:t>潜力</a:t>
            </a:r>
            <a:endParaRPr lang="en-US" altLang="zh-CN" sz="3600" b="1" dirty="0" smtClean="0">
              <a:solidFill>
                <a:srgbClr val="0000FF"/>
              </a:solidFill>
              <a:latin typeface="Times New Roman" pitchFamily="18" charset="0"/>
              <a:cs typeface="Times New Roman" pitchFamily="18" charset="0"/>
            </a:endParaRPr>
          </a:p>
          <a:p>
            <a:r>
              <a:rPr lang="zh-CN" altLang="en-US" sz="3600" b="1" dirty="0" smtClean="0">
                <a:solidFill>
                  <a:srgbClr val="000000"/>
                </a:solidFill>
              </a:rPr>
              <a:t>诱发学生</a:t>
            </a:r>
            <a:r>
              <a:rPr lang="zh-CN" altLang="zh-CN" sz="3600" b="1" dirty="0" smtClean="0">
                <a:solidFill>
                  <a:srgbClr val="000000"/>
                </a:solidFill>
              </a:rPr>
              <a:t>的</a:t>
            </a:r>
            <a:r>
              <a:rPr lang="zh-CN" altLang="en-US" sz="3600" b="1" dirty="0" smtClean="0">
                <a:solidFill>
                  <a:srgbClr val="0000FF"/>
                </a:solidFill>
              </a:rPr>
              <a:t>兴趣</a:t>
            </a:r>
            <a:r>
              <a:rPr lang="en-US" altLang="zh-CN" sz="3600" b="1" dirty="0" smtClean="0">
                <a:solidFill>
                  <a:srgbClr val="000000"/>
                </a:solidFill>
              </a:rPr>
              <a:t> </a:t>
            </a:r>
          </a:p>
          <a:p>
            <a:r>
              <a:rPr lang="zh-CN" altLang="en-US" sz="3600" b="1" dirty="0" smtClean="0">
                <a:solidFill>
                  <a:srgbClr val="000000"/>
                </a:solidFill>
              </a:rPr>
              <a:t>催化学生</a:t>
            </a:r>
            <a:r>
              <a:rPr lang="zh-CN" altLang="zh-CN" sz="3600" b="1" dirty="0" smtClean="0">
                <a:solidFill>
                  <a:srgbClr val="000000"/>
                </a:solidFill>
              </a:rPr>
              <a:t>的</a:t>
            </a:r>
            <a:r>
              <a:rPr lang="zh-CN" altLang="en-US" sz="3600" b="1" dirty="0" smtClean="0">
                <a:solidFill>
                  <a:srgbClr val="0000FF"/>
                </a:solidFill>
              </a:rPr>
              <a:t>主动</a:t>
            </a:r>
            <a:r>
              <a:rPr lang="en-US" altLang="zh-CN" sz="3600" b="1" dirty="0" smtClean="0">
                <a:solidFill>
                  <a:srgbClr val="000000"/>
                </a:solidFill>
              </a:rPr>
              <a:t> </a:t>
            </a:r>
          </a:p>
          <a:p>
            <a:r>
              <a:rPr lang="zh-CN" altLang="en-US" sz="3600" b="1" dirty="0" smtClean="0">
                <a:solidFill>
                  <a:srgbClr val="000000"/>
                </a:solidFill>
              </a:rPr>
              <a:t>提升学生</a:t>
            </a:r>
            <a:r>
              <a:rPr lang="zh-CN" altLang="zh-CN" sz="3600" b="1" dirty="0" smtClean="0">
                <a:solidFill>
                  <a:srgbClr val="000000"/>
                </a:solidFill>
              </a:rPr>
              <a:t>的</a:t>
            </a:r>
            <a:r>
              <a:rPr lang="zh-CN" altLang="en-US" sz="3600" b="1" dirty="0" smtClean="0">
                <a:solidFill>
                  <a:srgbClr val="0000FF"/>
                </a:solidFill>
              </a:rPr>
              <a:t>势能</a:t>
            </a:r>
            <a:r>
              <a:rPr lang="en-US" altLang="zh-CN" sz="3600" b="1" dirty="0" smtClean="0">
                <a:solidFill>
                  <a:srgbClr val="000000"/>
                </a:solidFill>
              </a:rPr>
              <a:t> </a:t>
            </a:r>
            <a:endParaRPr lang="zh-CN" altLang="zh-CN" sz="3600" dirty="0">
              <a:solidFill>
                <a:srgbClr val="000000"/>
              </a:solidFill>
            </a:endParaRPr>
          </a:p>
        </p:txBody>
      </p:sp>
      <p:sp>
        <p:nvSpPr>
          <p:cNvPr id="5" name="矩形 4"/>
          <p:cNvSpPr>
            <a:spLocks noChangeArrowheads="1"/>
          </p:cNvSpPr>
          <p:nvPr/>
        </p:nvSpPr>
        <p:spPr bwMode="auto">
          <a:xfrm>
            <a:off x="4932040" y="3933056"/>
            <a:ext cx="3528392" cy="2308324"/>
          </a:xfrm>
          <a:prstGeom prst="rect">
            <a:avLst/>
          </a:prstGeom>
          <a:solidFill>
            <a:srgbClr val="FFCCFF"/>
          </a:solidFill>
          <a:ln w="9525">
            <a:noFill/>
            <a:miter lim="800000"/>
            <a:headEnd/>
            <a:tailEnd/>
          </a:ln>
          <a:scene3d>
            <a:camera prst="orthographicFront"/>
            <a:lightRig rig="threePt" dir="t"/>
          </a:scene3d>
          <a:sp3d>
            <a:bevelT/>
          </a:sp3d>
        </p:spPr>
        <p:txBody>
          <a:bodyPr wrap="square">
            <a:spAutoFit/>
          </a:bodyPr>
          <a:lstStyle/>
          <a:p>
            <a:r>
              <a:rPr lang="zh-CN" altLang="en-US" sz="3600" b="1" dirty="0" smtClean="0">
                <a:latin typeface="Times New Roman" pitchFamily="18" charset="0"/>
                <a:cs typeface="Times New Roman" pitchFamily="18" charset="0"/>
              </a:rPr>
              <a:t>发现</a:t>
            </a:r>
            <a:r>
              <a:rPr lang="zh-CN" altLang="zh-CN" sz="3600" b="1" dirty="0">
                <a:solidFill>
                  <a:srgbClr val="000000"/>
                </a:solidFill>
              </a:rPr>
              <a:t>知识</a:t>
            </a:r>
            <a:r>
              <a:rPr lang="zh-CN" altLang="en-US" sz="3600" b="1" dirty="0" smtClean="0">
                <a:latin typeface="Times New Roman" pitchFamily="18" charset="0"/>
                <a:cs typeface="Times New Roman" pitchFamily="18" charset="0"/>
              </a:rPr>
              <a:t>的</a:t>
            </a:r>
            <a:r>
              <a:rPr lang="zh-CN" altLang="en-US" sz="3600" b="1" dirty="0" smtClean="0">
                <a:solidFill>
                  <a:srgbClr val="0000FF"/>
                </a:solidFill>
                <a:latin typeface="Times New Roman" pitchFamily="18" charset="0"/>
                <a:cs typeface="Times New Roman" pitchFamily="18" charset="0"/>
              </a:rPr>
              <a:t>问题</a:t>
            </a:r>
            <a:endParaRPr lang="en-US" altLang="zh-CN" sz="3600" b="1" dirty="0" smtClean="0">
              <a:solidFill>
                <a:srgbClr val="0000FF"/>
              </a:solidFill>
              <a:latin typeface="Times New Roman" pitchFamily="18" charset="0"/>
              <a:cs typeface="Times New Roman" pitchFamily="18" charset="0"/>
            </a:endParaRPr>
          </a:p>
          <a:p>
            <a:r>
              <a:rPr lang="zh-CN" altLang="zh-CN" sz="3600" b="1" dirty="0" smtClean="0">
                <a:solidFill>
                  <a:srgbClr val="000000"/>
                </a:solidFill>
              </a:rPr>
              <a:t>学习</a:t>
            </a:r>
            <a:r>
              <a:rPr lang="zh-CN" altLang="zh-CN" sz="3600" b="1" dirty="0">
                <a:solidFill>
                  <a:srgbClr val="000000"/>
                </a:solidFill>
              </a:rPr>
              <a:t>知识的</a:t>
            </a:r>
            <a:r>
              <a:rPr lang="zh-CN" altLang="zh-CN" sz="3600" b="1" dirty="0" smtClean="0">
                <a:solidFill>
                  <a:srgbClr val="0000FF"/>
                </a:solidFill>
              </a:rPr>
              <a:t>饥渴</a:t>
            </a:r>
            <a:r>
              <a:rPr lang="en-US" altLang="zh-CN" sz="3600" b="1" dirty="0" smtClean="0">
                <a:solidFill>
                  <a:srgbClr val="000000"/>
                </a:solidFill>
              </a:rPr>
              <a:t> </a:t>
            </a:r>
          </a:p>
          <a:p>
            <a:r>
              <a:rPr lang="zh-CN" altLang="zh-CN" sz="3600" b="1" dirty="0" smtClean="0">
                <a:solidFill>
                  <a:srgbClr val="000000"/>
                </a:solidFill>
              </a:rPr>
              <a:t>享受</a:t>
            </a:r>
            <a:r>
              <a:rPr lang="zh-CN" altLang="zh-CN" sz="3600" b="1" dirty="0">
                <a:solidFill>
                  <a:srgbClr val="000000"/>
                </a:solidFill>
              </a:rPr>
              <a:t>知识的</a:t>
            </a:r>
            <a:r>
              <a:rPr lang="zh-CN" altLang="zh-CN" sz="3600" b="1" dirty="0" smtClean="0">
                <a:solidFill>
                  <a:srgbClr val="0000FF"/>
                </a:solidFill>
              </a:rPr>
              <a:t>快乐</a:t>
            </a:r>
            <a:r>
              <a:rPr lang="en-US" altLang="zh-CN" sz="3600" b="1" dirty="0" smtClean="0">
                <a:solidFill>
                  <a:srgbClr val="000000"/>
                </a:solidFill>
              </a:rPr>
              <a:t> </a:t>
            </a:r>
          </a:p>
          <a:p>
            <a:r>
              <a:rPr lang="zh-CN" altLang="zh-CN" sz="3600" b="1" dirty="0" smtClean="0">
                <a:solidFill>
                  <a:srgbClr val="000000"/>
                </a:solidFill>
              </a:rPr>
              <a:t>创造</a:t>
            </a:r>
            <a:r>
              <a:rPr lang="zh-CN" altLang="zh-CN" sz="3600" b="1" dirty="0">
                <a:solidFill>
                  <a:srgbClr val="000000"/>
                </a:solidFill>
              </a:rPr>
              <a:t>知识的</a:t>
            </a:r>
            <a:r>
              <a:rPr lang="zh-CN" altLang="zh-CN" sz="3600" b="1" dirty="0" smtClean="0">
                <a:solidFill>
                  <a:srgbClr val="0000FF"/>
                </a:solidFill>
              </a:rPr>
              <a:t>欲望</a:t>
            </a:r>
            <a:r>
              <a:rPr lang="en-US" altLang="zh-CN" sz="3600" b="1" dirty="0" smtClean="0">
                <a:solidFill>
                  <a:srgbClr val="000000"/>
                </a:solidFill>
              </a:rPr>
              <a:t> </a:t>
            </a:r>
            <a:endParaRPr lang="zh-CN" altLang="zh-CN" sz="3600" dirty="0">
              <a:solidFill>
                <a:srgbClr val="000000"/>
              </a:solidFill>
            </a:endParaRPr>
          </a:p>
        </p:txBody>
      </p:sp>
      <p:sp>
        <p:nvSpPr>
          <p:cNvPr id="6" name="Rectangle 1"/>
          <p:cNvSpPr>
            <a:spLocks noChangeArrowheads="1"/>
          </p:cNvSpPr>
          <p:nvPr/>
        </p:nvSpPr>
        <p:spPr bwMode="auto">
          <a:xfrm>
            <a:off x="5508104" y="3356992"/>
            <a:ext cx="2232248" cy="523220"/>
          </a:xfrm>
          <a:prstGeom prst="rect">
            <a:avLst/>
          </a:prstGeom>
          <a:solidFill>
            <a:srgbClr val="7030A0"/>
          </a:solidFill>
          <a:ln w="9525">
            <a:no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marL="0" marR="0" lvl="0" indent="357188" algn="l"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chemeClr val="bg1"/>
                </a:solidFill>
                <a:effectLst/>
                <a:latin typeface="Arial Unicode MS" pitchFamily="34" charset="-122"/>
                <a:ea typeface="Arial Unicode MS" pitchFamily="34" charset="-122"/>
                <a:cs typeface="Arial Unicode MS" pitchFamily="34" charset="-122"/>
              </a:rPr>
              <a:t>促使学生</a:t>
            </a:r>
            <a:endParaRPr lang="en-US" altLang="zh-CN" sz="2800" b="1" dirty="0" smtClean="0">
              <a:solidFill>
                <a:schemeClr val="bg1"/>
              </a:solidFill>
              <a:latin typeface="Arial Unicode MS" pitchFamily="34" charset="-122"/>
              <a:ea typeface="Arial Unicode MS" pitchFamily="34" charset="-122"/>
              <a:cs typeface="Arial Unicode MS" pitchFamily="34" charset="-122"/>
            </a:endParaRPr>
          </a:p>
        </p:txBody>
      </p:sp>
      <p:sp>
        <p:nvSpPr>
          <p:cNvPr id="10" name="矩形 4"/>
          <p:cNvSpPr>
            <a:spLocks noChangeArrowheads="1"/>
          </p:cNvSpPr>
          <p:nvPr/>
        </p:nvSpPr>
        <p:spPr bwMode="auto">
          <a:xfrm>
            <a:off x="539552" y="1772816"/>
            <a:ext cx="576064" cy="1815882"/>
          </a:xfrm>
          <a:prstGeom prst="rect">
            <a:avLst/>
          </a:prstGeom>
          <a:solidFill>
            <a:srgbClr val="7030A0"/>
          </a:solidFill>
          <a:ln w="9525">
            <a:noFill/>
            <a:miter lim="800000"/>
            <a:headEnd/>
            <a:tailEnd/>
          </a:ln>
          <a:scene3d>
            <a:camera prst="orthographicFront"/>
            <a:lightRig rig="threePt" dir="t"/>
          </a:scene3d>
          <a:sp3d>
            <a:bevelT/>
          </a:sp3d>
        </p:spPr>
        <p:txBody>
          <a:bodyPr wrap="square">
            <a:spAutoFit/>
          </a:bodyPr>
          <a:lstStyle/>
          <a:p>
            <a:r>
              <a:rPr lang="zh-CN" altLang="zh-CN" sz="2800" b="1" dirty="0" smtClean="0">
                <a:solidFill>
                  <a:prstClr val="white"/>
                </a:solidFill>
                <a:latin typeface="Arial Unicode MS" pitchFamily="34" charset="-122"/>
                <a:ea typeface="Arial Unicode MS" pitchFamily="34" charset="-122"/>
                <a:cs typeface="Arial Unicode MS" pitchFamily="34" charset="-122"/>
              </a:rPr>
              <a:t>提示教师</a:t>
            </a:r>
            <a:endParaRPr lang="zh-CN" altLang="zh-CN" sz="2800" dirty="0">
              <a:solidFill>
                <a:srgbClr val="000000"/>
              </a:solidFill>
            </a:endParaRPr>
          </a:p>
        </p:txBody>
      </p:sp>
      <p:sp>
        <p:nvSpPr>
          <p:cNvPr id="8" name="矩形 7"/>
          <p:cNvSpPr/>
          <p:nvPr/>
        </p:nvSpPr>
        <p:spPr>
          <a:xfrm>
            <a:off x="539552" y="620688"/>
            <a:ext cx="3897221" cy="461665"/>
          </a:xfrm>
          <a:prstGeom prst="rect">
            <a:avLst/>
          </a:prstGeom>
          <a:solidFill>
            <a:srgbClr val="FFFF00"/>
          </a:solidFill>
          <a:scene3d>
            <a:camera prst="orthographicFront"/>
            <a:lightRig rig="threePt" dir="t"/>
          </a:scene3d>
          <a:sp3d>
            <a:bevelT w="139700" prst="cross"/>
          </a:sp3d>
        </p:spPr>
        <p:txBody>
          <a:bodyPr wrap="none">
            <a:spAutoFit/>
          </a:bodyPr>
          <a:lstStyle/>
          <a:p>
            <a:pPr>
              <a:defRPr/>
            </a:pPr>
            <a:r>
              <a:rPr lang="zh-CN" altLang="zh-CN" sz="2400" b="1" dirty="0">
                <a:solidFill>
                  <a:prstClr val="black"/>
                </a:solidFill>
                <a:latin typeface="Times New Roman" pitchFamily="18" charset="0"/>
                <a:cs typeface="Times New Roman" pitchFamily="18" charset="0"/>
              </a:rPr>
              <a:t>南开大学</a:t>
            </a:r>
            <a:r>
              <a:rPr lang="zh-CN" altLang="zh-CN" sz="2400" b="1" dirty="0">
                <a:latin typeface="Times New Roman" pitchFamily="18" charset="0"/>
                <a:cs typeface="Times New Roman" pitchFamily="18" charset="0"/>
              </a:rPr>
              <a:t>《本科课程导则》</a:t>
            </a:r>
            <a:endParaRPr lang="zh-CN" altLang="en-US" sz="2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矩形 3"/>
          <p:cNvSpPr>
            <a:spLocks noChangeArrowheads="1"/>
          </p:cNvSpPr>
          <p:nvPr/>
        </p:nvSpPr>
        <p:spPr bwMode="auto">
          <a:xfrm>
            <a:off x="967458" y="5169039"/>
            <a:ext cx="7345363" cy="707886"/>
          </a:xfrm>
          <a:prstGeom prst="rect">
            <a:avLst/>
          </a:prstGeom>
          <a:solidFill>
            <a:srgbClr val="FFCCFF"/>
          </a:solidFill>
          <a:ln w="9525">
            <a:noFill/>
            <a:miter lim="800000"/>
            <a:headEnd/>
            <a:tailEnd/>
          </a:ln>
        </p:spPr>
        <p:txBody>
          <a:bodyPr>
            <a:spAutoFit/>
          </a:bodyPr>
          <a:lstStyle/>
          <a:p>
            <a:r>
              <a:rPr lang="zh-CN" altLang="en-US" sz="2000" b="1"/>
              <a:t>龚克：</a:t>
            </a:r>
            <a:r>
              <a:rPr lang="zh-CN" altLang="zh-CN" sz="2000" b="1"/>
              <a:t>将学生看作被动的“受教育者”，对他们进行“灌输”，是我们教育上的扭曲</a:t>
            </a:r>
            <a:r>
              <a:rPr lang="zh-CN" altLang="en-US" sz="2000" b="1"/>
              <a:t>。 </a:t>
            </a:r>
          </a:p>
        </p:txBody>
      </p:sp>
      <p:sp>
        <p:nvSpPr>
          <p:cNvPr id="73731" name="矩形 4"/>
          <p:cNvSpPr>
            <a:spLocks noChangeArrowheads="1"/>
          </p:cNvSpPr>
          <p:nvPr/>
        </p:nvSpPr>
        <p:spPr bwMode="auto">
          <a:xfrm>
            <a:off x="827088" y="4221163"/>
            <a:ext cx="7632700" cy="566737"/>
          </a:xfrm>
          <a:prstGeom prst="rect">
            <a:avLst/>
          </a:prstGeom>
          <a:solidFill>
            <a:srgbClr val="00FF00"/>
          </a:solidFill>
          <a:ln w="9525">
            <a:solidFill>
              <a:srgbClr val="0000FF"/>
            </a:solidFill>
            <a:miter lim="800000"/>
            <a:headEnd/>
            <a:tailEnd/>
          </a:ln>
          <a:scene3d>
            <a:camera prst="orthographicFront"/>
            <a:lightRig rig="threePt" dir="t"/>
          </a:scene3d>
          <a:sp3d>
            <a:bevelT/>
          </a:sp3d>
        </p:spPr>
        <p:txBody>
          <a:bodyPr>
            <a:spAutoFit/>
          </a:bodyPr>
          <a:lstStyle/>
          <a:p>
            <a:pPr>
              <a:lnSpc>
                <a:spcPct val="110000"/>
              </a:lnSpc>
            </a:pPr>
            <a:r>
              <a:rPr lang="zh-CN" altLang="en-US" sz="2800" dirty="0">
                <a:latin typeface="Arial Unicode MS" pitchFamily="34" charset="-122"/>
                <a:ea typeface="Arial Unicode MS" pitchFamily="34" charset="-122"/>
                <a:cs typeface="Arial Unicode MS" pitchFamily="34" charset="-122"/>
              </a:rPr>
              <a:t>莫言：</a:t>
            </a:r>
            <a:r>
              <a:rPr lang="zh-CN" altLang="en-US" sz="2800" b="1" dirty="0"/>
              <a:t>满腹经纶是黔驴之技，易于迁延与迟滞。 </a:t>
            </a:r>
          </a:p>
        </p:txBody>
      </p:sp>
      <p:pic>
        <p:nvPicPr>
          <p:cNvPr id="73734" name="Picture 2"/>
          <p:cNvPicPr>
            <a:picLocks noChangeAspect="1" noChangeArrowheads="1"/>
          </p:cNvPicPr>
          <p:nvPr/>
        </p:nvPicPr>
        <p:blipFill>
          <a:blip r:embed="rId2" cstate="print"/>
          <a:srcRect/>
          <a:stretch>
            <a:fillRect/>
          </a:stretch>
        </p:blipFill>
        <p:spPr bwMode="auto">
          <a:xfrm>
            <a:off x="971550" y="1462059"/>
            <a:ext cx="2129760" cy="2519908"/>
          </a:xfrm>
          <a:prstGeom prst="rect">
            <a:avLst/>
          </a:prstGeom>
          <a:noFill/>
          <a:ln w="9525">
            <a:noFill/>
            <a:miter lim="800000"/>
            <a:headEnd/>
            <a:tailEnd/>
          </a:ln>
        </p:spPr>
      </p:pic>
      <p:sp>
        <p:nvSpPr>
          <p:cNvPr id="73735" name="矩形 5"/>
          <p:cNvSpPr>
            <a:spLocks noChangeArrowheads="1"/>
          </p:cNvSpPr>
          <p:nvPr/>
        </p:nvSpPr>
        <p:spPr bwMode="auto">
          <a:xfrm>
            <a:off x="6300788" y="2781300"/>
            <a:ext cx="1079500" cy="1200150"/>
          </a:xfrm>
          <a:prstGeom prst="rect">
            <a:avLst/>
          </a:prstGeom>
          <a:solidFill>
            <a:srgbClr val="FFFF00"/>
          </a:solidFill>
          <a:ln w="9525">
            <a:noFill/>
            <a:miter lim="800000"/>
            <a:headEnd/>
            <a:tailEnd/>
          </a:ln>
        </p:spPr>
        <p:txBody>
          <a:bodyPr>
            <a:spAutoFit/>
          </a:bodyPr>
          <a:lstStyle/>
          <a:p>
            <a:r>
              <a:rPr lang="zh-CN" altLang="en-US" sz="2400">
                <a:latin typeface="Arial Unicode MS" pitchFamily="34" charset="-122"/>
                <a:ea typeface="Arial Unicode MS" pitchFamily="34" charset="-122"/>
                <a:cs typeface="Arial Unicode MS" pitchFamily="34" charset="-122"/>
              </a:rPr>
              <a:t>学士</a:t>
            </a:r>
            <a:r>
              <a:rPr lang="en-US" altLang="zh-CN" sz="2400">
                <a:latin typeface="Arial Unicode MS" pitchFamily="34" charset="-122"/>
                <a:ea typeface="Arial Unicode MS" pitchFamily="34" charset="-122"/>
                <a:cs typeface="Arial Unicode MS" pitchFamily="34" charset="-122"/>
              </a:rPr>
              <a:t>?</a:t>
            </a:r>
          </a:p>
          <a:p>
            <a:r>
              <a:rPr lang="zh-CN" altLang="en-US" sz="2400">
                <a:latin typeface="Arial Unicode MS" pitchFamily="34" charset="-122"/>
                <a:ea typeface="Arial Unicode MS" pitchFamily="34" charset="-122"/>
                <a:cs typeface="Arial Unicode MS" pitchFamily="34" charset="-122"/>
              </a:rPr>
              <a:t>硕士</a:t>
            </a:r>
            <a:r>
              <a:rPr lang="en-US" altLang="zh-CN" sz="2400">
                <a:latin typeface="Arial Unicode MS" pitchFamily="34" charset="-122"/>
                <a:ea typeface="Arial Unicode MS" pitchFamily="34" charset="-122"/>
                <a:cs typeface="Arial Unicode MS" pitchFamily="34" charset="-122"/>
              </a:rPr>
              <a:t>?</a:t>
            </a:r>
          </a:p>
          <a:p>
            <a:r>
              <a:rPr lang="zh-CN" altLang="en-US" sz="2400">
                <a:latin typeface="Arial Unicode MS" pitchFamily="34" charset="-122"/>
                <a:ea typeface="Arial Unicode MS" pitchFamily="34" charset="-122"/>
                <a:cs typeface="Arial Unicode MS" pitchFamily="34" charset="-122"/>
              </a:rPr>
              <a:t>博士</a:t>
            </a:r>
            <a:r>
              <a:rPr lang="en-US" altLang="zh-CN" sz="2400">
                <a:latin typeface="Arial Unicode MS" pitchFamily="34" charset="-122"/>
                <a:ea typeface="Arial Unicode MS" pitchFamily="34" charset="-122"/>
                <a:cs typeface="Arial Unicode MS" pitchFamily="34" charset="-122"/>
              </a:rPr>
              <a:t>? </a:t>
            </a:r>
            <a:endParaRPr lang="zh-CN" altLang="en-US" sz="2400">
              <a:latin typeface="Arial Unicode MS" pitchFamily="34" charset="-122"/>
              <a:ea typeface="Arial Unicode MS" pitchFamily="34" charset="-122"/>
              <a:cs typeface="Arial Unicode MS" pitchFamily="34" charset="-122"/>
            </a:endParaRPr>
          </a:p>
        </p:txBody>
      </p:sp>
      <p:sp>
        <p:nvSpPr>
          <p:cNvPr id="73736" name="矩形 3"/>
          <p:cNvSpPr>
            <a:spLocks noChangeArrowheads="1"/>
          </p:cNvSpPr>
          <p:nvPr/>
        </p:nvSpPr>
        <p:spPr bwMode="auto">
          <a:xfrm>
            <a:off x="5003800" y="5876925"/>
            <a:ext cx="3313113" cy="461963"/>
          </a:xfrm>
          <a:prstGeom prst="rect">
            <a:avLst/>
          </a:prstGeom>
          <a:solidFill>
            <a:srgbClr val="00FF00"/>
          </a:solidFill>
          <a:ln w="9525">
            <a:noFill/>
            <a:miter lim="800000"/>
            <a:headEnd/>
            <a:tailEnd/>
          </a:ln>
        </p:spPr>
        <p:txBody>
          <a:bodyPr>
            <a:spAutoFit/>
          </a:bodyPr>
          <a:lstStyle/>
          <a:p>
            <a:r>
              <a:rPr lang="zh-CN" altLang="zh-CN" sz="2400" b="1"/>
              <a:t>是</a:t>
            </a:r>
            <a:r>
              <a:rPr lang="zh-CN" altLang="en-US" sz="2400" b="1"/>
              <a:t>对</a:t>
            </a:r>
            <a:r>
              <a:rPr lang="zh-CN" altLang="zh-CN" sz="2400" b="1"/>
              <a:t>学生</a:t>
            </a:r>
            <a:r>
              <a:rPr lang="zh-CN" altLang="en-US" sz="2400" b="1"/>
              <a:t>智商</a:t>
            </a:r>
            <a:r>
              <a:rPr lang="zh-CN" altLang="zh-CN" sz="2400" b="1"/>
              <a:t>的</a:t>
            </a:r>
            <a:r>
              <a:rPr lang="zh-CN" altLang="en-US" sz="2400" b="1"/>
              <a:t>藐视。 </a:t>
            </a:r>
          </a:p>
        </p:txBody>
      </p:sp>
      <p:sp>
        <p:nvSpPr>
          <p:cNvPr id="9" name="矩形 5"/>
          <p:cNvSpPr>
            <a:spLocks noChangeArrowheads="1"/>
          </p:cNvSpPr>
          <p:nvPr/>
        </p:nvSpPr>
        <p:spPr bwMode="auto">
          <a:xfrm>
            <a:off x="2846387" y="3129207"/>
            <a:ext cx="1724025" cy="460375"/>
          </a:xfrm>
          <a:prstGeom prst="rect">
            <a:avLst/>
          </a:prstGeom>
          <a:solidFill>
            <a:srgbClr val="FFC000"/>
          </a:solidFill>
          <a:ln w="9525">
            <a:noFill/>
            <a:miter lim="800000"/>
            <a:headEnd/>
            <a:tailEnd/>
          </a:ln>
        </p:spPr>
        <p:txBody>
          <a:bodyPr wrap="none">
            <a:spAutoFit/>
          </a:bodyPr>
          <a:lstStyle/>
          <a:p>
            <a:r>
              <a:rPr lang="zh-CN" altLang="en-US" sz="2400">
                <a:latin typeface="Arial Unicode MS" pitchFamily="34" charset="-122"/>
                <a:ea typeface="Arial Unicode MS" pitchFamily="34" charset="-122"/>
                <a:cs typeface="Arial Unicode MS" pitchFamily="34" charset="-122"/>
              </a:rPr>
              <a:t>小学五年级</a:t>
            </a:r>
          </a:p>
        </p:txBody>
      </p:sp>
    </p:spTree>
    <p:extLst>
      <p:ext uri="{BB962C8B-B14F-4D97-AF65-F5344CB8AC3E}">
        <p14:creationId xmlns:p14="http://schemas.microsoft.com/office/powerpoint/2010/main" val="19425433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9"/>
          <p:cNvSpPr>
            <a:spLocks noChangeArrowheads="1"/>
          </p:cNvSpPr>
          <p:nvPr/>
        </p:nvSpPr>
        <p:spPr bwMode="auto">
          <a:xfrm>
            <a:off x="619603" y="3212976"/>
            <a:ext cx="7928241" cy="3120854"/>
          </a:xfrm>
          <a:prstGeom prst="rect">
            <a:avLst/>
          </a:prstGeom>
          <a:noFill/>
          <a:ln w="28575">
            <a:solidFill>
              <a:srgbClr val="FF0000"/>
            </a:solidFill>
            <a:miter lim="800000"/>
            <a:headEnd/>
            <a:tailEnd/>
          </a:ln>
        </p:spPr>
        <p:txBody>
          <a:bodyPr wrap="square" anchor="ctr">
            <a:spAutoFit/>
          </a:bodyPr>
          <a:lstStyle/>
          <a:p>
            <a:pPr algn="ctr">
              <a:lnSpc>
                <a:spcPct val="120000"/>
              </a:lnSpc>
            </a:pPr>
            <a:r>
              <a:rPr kumimoji="1" lang="zh-CN" altLang="en-US" sz="2800" b="1" dirty="0">
                <a:solidFill>
                  <a:srgbClr val="0000FF"/>
                </a:solidFill>
                <a:latin typeface="黑体" pitchFamily="49" charset="-122"/>
                <a:ea typeface="黑体" pitchFamily="49" charset="-122"/>
              </a:rPr>
              <a:t>当前教育最缺“</a:t>
            </a:r>
            <a:r>
              <a:rPr kumimoji="1" lang="zh-CN" altLang="en-US" sz="2800" b="1" dirty="0">
                <a:solidFill>
                  <a:srgbClr val="FF0000"/>
                </a:solidFill>
                <a:latin typeface="黑体" pitchFamily="49" charset="-122"/>
                <a:ea typeface="黑体" pitchFamily="49" charset="-122"/>
              </a:rPr>
              <a:t>问</a:t>
            </a:r>
            <a:r>
              <a:rPr kumimoji="1" lang="zh-CN" altLang="en-US" sz="2800" b="1" dirty="0">
                <a:solidFill>
                  <a:srgbClr val="0000FF"/>
                </a:solidFill>
                <a:latin typeface="黑体" pitchFamily="49" charset="-122"/>
                <a:ea typeface="黑体" pitchFamily="49" charset="-122"/>
              </a:rPr>
              <a:t>”</a:t>
            </a:r>
            <a:endParaRPr kumimoji="1" lang="en-US" altLang="zh-CN" sz="2800" b="1" dirty="0">
              <a:solidFill>
                <a:srgbClr val="0000FF"/>
              </a:solidFill>
              <a:latin typeface="黑体" pitchFamily="49" charset="-122"/>
              <a:ea typeface="黑体" pitchFamily="49" charset="-122"/>
            </a:endParaRPr>
          </a:p>
          <a:p>
            <a:pPr algn="ctr">
              <a:lnSpc>
                <a:spcPct val="120000"/>
              </a:lnSpc>
            </a:pPr>
            <a:r>
              <a:rPr lang="zh-CN" altLang="en-US" sz="2000" b="1" dirty="0">
                <a:solidFill>
                  <a:srgbClr val="000000"/>
                </a:solidFill>
              </a:rPr>
              <a:t>人民日报</a:t>
            </a:r>
            <a:r>
              <a:rPr lang="en-US" altLang="zh-CN" sz="2000" b="1" dirty="0">
                <a:solidFill>
                  <a:srgbClr val="000000"/>
                </a:solidFill>
              </a:rPr>
              <a:t>, </a:t>
            </a:r>
            <a:r>
              <a:rPr lang="en-US" altLang="zh-CN" sz="2000" b="1" dirty="0" smtClean="0">
                <a:solidFill>
                  <a:srgbClr val="000000"/>
                </a:solidFill>
              </a:rPr>
              <a:t>2010.12.24</a:t>
            </a:r>
            <a:r>
              <a:rPr lang="zh-CN" altLang="en-US" sz="2000" b="1" dirty="0" smtClean="0">
                <a:solidFill>
                  <a:srgbClr val="000000"/>
                </a:solidFill>
              </a:rPr>
              <a:t>  </a:t>
            </a:r>
            <a:endParaRPr lang="en-US" altLang="zh-CN" sz="2000" b="1" dirty="0" smtClean="0">
              <a:solidFill>
                <a:srgbClr val="000000"/>
              </a:solidFill>
            </a:endParaRPr>
          </a:p>
          <a:p>
            <a:pPr algn="ctr">
              <a:lnSpc>
                <a:spcPct val="120000"/>
              </a:lnSpc>
            </a:pPr>
            <a:r>
              <a:rPr lang="zh-CN" altLang="en-US" sz="2000" b="1" dirty="0" smtClean="0">
                <a:solidFill>
                  <a:srgbClr val="000000"/>
                </a:solidFill>
              </a:rPr>
              <a:t> 原国家总督学</a:t>
            </a:r>
            <a:r>
              <a:rPr lang="en-US" altLang="zh-CN" sz="2000" b="1" dirty="0" smtClean="0">
                <a:solidFill>
                  <a:srgbClr val="000000"/>
                </a:solidFill>
              </a:rPr>
              <a:t>--</a:t>
            </a:r>
            <a:r>
              <a:rPr lang="zh-CN" altLang="en-US" sz="2000" b="1" dirty="0" smtClean="0">
                <a:solidFill>
                  <a:srgbClr val="000000"/>
                </a:solidFill>
              </a:rPr>
              <a:t>柳斌</a:t>
            </a:r>
            <a:r>
              <a:rPr kumimoji="1" lang="en-US" altLang="zh-CN" sz="2000" b="1" dirty="0" smtClean="0"/>
              <a:t>   </a:t>
            </a:r>
            <a:r>
              <a:rPr kumimoji="1" lang="zh-CN" altLang="en-US" sz="2000" b="1" dirty="0" smtClean="0"/>
              <a:t>    </a:t>
            </a:r>
            <a:endParaRPr kumimoji="1" lang="en-US" altLang="zh-CN" sz="2000" b="1" dirty="0" smtClean="0"/>
          </a:p>
          <a:p>
            <a:pPr>
              <a:lnSpc>
                <a:spcPct val="120000"/>
              </a:lnSpc>
            </a:pPr>
            <a:r>
              <a:rPr kumimoji="1" lang="zh-CN" altLang="en-US" sz="2000" b="1" dirty="0" smtClean="0"/>
              <a:t>      </a:t>
            </a:r>
            <a:r>
              <a:rPr kumimoji="1" lang="zh-CN" altLang="en-US" sz="2400" b="1" dirty="0" smtClean="0"/>
              <a:t>现在</a:t>
            </a:r>
            <a:r>
              <a:rPr kumimoji="1" lang="zh-CN" altLang="en-US" sz="2400" b="1" dirty="0"/>
              <a:t>教育模式最大的弊病在于不是</a:t>
            </a:r>
            <a:r>
              <a:rPr kumimoji="1" lang="zh-CN" altLang="en-US" sz="2400" b="1" dirty="0">
                <a:solidFill>
                  <a:srgbClr val="FF0000"/>
                </a:solidFill>
              </a:rPr>
              <a:t>学“问”</a:t>
            </a:r>
            <a:r>
              <a:rPr kumimoji="1" lang="en-US" altLang="zh-CN" sz="2400" b="1" dirty="0"/>
              <a:t>, </a:t>
            </a:r>
            <a:r>
              <a:rPr kumimoji="1" lang="zh-CN" altLang="en-US" sz="2400" b="1" dirty="0"/>
              <a:t>而是</a:t>
            </a:r>
            <a:r>
              <a:rPr kumimoji="1" lang="zh-CN" altLang="en-US" sz="2400" b="1" dirty="0">
                <a:solidFill>
                  <a:srgbClr val="FF0000"/>
                </a:solidFill>
              </a:rPr>
              <a:t>学“答”</a:t>
            </a:r>
            <a:r>
              <a:rPr kumimoji="1" lang="en-US" altLang="zh-CN" sz="2400" b="1" dirty="0"/>
              <a:t>; </a:t>
            </a:r>
            <a:r>
              <a:rPr kumimoji="1" lang="zh-CN" altLang="en-US" sz="2400" b="1" dirty="0"/>
              <a:t>知识当然重要</a:t>
            </a:r>
            <a:r>
              <a:rPr kumimoji="1" lang="en-US" altLang="zh-CN" sz="2400" b="1" dirty="0"/>
              <a:t>, </a:t>
            </a:r>
            <a:r>
              <a:rPr kumimoji="1" lang="zh-CN" altLang="en-US" sz="2400" b="1" dirty="0"/>
              <a:t>但</a:t>
            </a:r>
            <a:r>
              <a:rPr kumimoji="1" lang="zh-CN" altLang="en-US" sz="2400" b="1" dirty="0">
                <a:solidFill>
                  <a:srgbClr val="0000FF"/>
                </a:solidFill>
              </a:rPr>
              <a:t>最重要的还是思考能力</a:t>
            </a:r>
            <a:r>
              <a:rPr kumimoji="1" lang="en-US" altLang="zh-CN" sz="2400" b="1" dirty="0"/>
              <a:t>, </a:t>
            </a:r>
            <a:r>
              <a:rPr kumimoji="1" lang="zh-CN" altLang="en-US" sz="2400" b="1" dirty="0"/>
              <a:t>如果一代人、一个民族的未来缺乏思考能力</a:t>
            </a:r>
            <a:r>
              <a:rPr kumimoji="1" lang="en-US" altLang="zh-CN" sz="2400" b="1" dirty="0"/>
              <a:t>, </a:t>
            </a:r>
            <a:r>
              <a:rPr kumimoji="1" lang="zh-CN" altLang="en-US" sz="2400" b="1" dirty="0"/>
              <a:t>那就只能落后挨打</a:t>
            </a:r>
            <a:r>
              <a:rPr kumimoji="1" lang="en-US" altLang="zh-CN" sz="2400" b="1" dirty="0"/>
              <a:t>. </a:t>
            </a:r>
            <a:r>
              <a:rPr kumimoji="1" lang="zh-CN" altLang="en-US" sz="2400" b="1" dirty="0">
                <a:solidFill>
                  <a:srgbClr val="0000FF"/>
                </a:solidFill>
              </a:rPr>
              <a:t>创新从提问开始</a:t>
            </a:r>
            <a:r>
              <a:rPr kumimoji="1" lang="en-US" altLang="zh-CN" sz="2400" b="1" dirty="0"/>
              <a:t>.</a:t>
            </a:r>
            <a:r>
              <a:rPr kumimoji="1" lang="zh-CN" altLang="en-US" sz="2400" b="1" dirty="0"/>
              <a:t> 把师生从考试的束缚下解放出来</a:t>
            </a:r>
            <a:r>
              <a:rPr kumimoji="1" lang="zh-CN" altLang="en-US" sz="2400" b="1" dirty="0" smtClean="0"/>
              <a:t>！</a:t>
            </a:r>
            <a:endParaRPr lang="en-US" altLang="zh-CN" sz="2400" b="1" dirty="0">
              <a:solidFill>
                <a:srgbClr val="000000"/>
              </a:solidFill>
            </a:endParaRPr>
          </a:p>
        </p:txBody>
      </p:sp>
      <p:pic>
        <p:nvPicPr>
          <p:cNvPr id="144387" name="Picture 19" descr="pic?fid=12535605814298280057"/>
          <p:cNvPicPr>
            <a:picLocks noChangeAspect="1" noChangeArrowheads="1"/>
          </p:cNvPicPr>
          <p:nvPr/>
        </p:nvPicPr>
        <p:blipFill>
          <a:blip r:embed="rId2" cstate="print"/>
          <a:srcRect/>
          <a:stretch>
            <a:fillRect/>
          </a:stretch>
        </p:blipFill>
        <p:spPr bwMode="auto">
          <a:xfrm>
            <a:off x="603629" y="1035881"/>
            <a:ext cx="1952147" cy="2636856"/>
          </a:xfrm>
          <a:prstGeom prst="rect">
            <a:avLst/>
          </a:prstGeom>
          <a:noFill/>
          <a:ln w="9525">
            <a:noFill/>
            <a:miter lim="800000"/>
            <a:headEnd/>
            <a:tailEnd/>
          </a:ln>
        </p:spPr>
      </p:pic>
      <p:sp>
        <p:nvSpPr>
          <p:cNvPr id="6" name="矩形 5"/>
          <p:cNvSpPr/>
          <p:nvPr/>
        </p:nvSpPr>
        <p:spPr>
          <a:xfrm>
            <a:off x="3507284" y="1770659"/>
            <a:ext cx="5040560" cy="923330"/>
          </a:xfrm>
          <a:prstGeom prst="rect">
            <a:avLst/>
          </a:prstGeom>
          <a:solidFill>
            <a:srgbClr val="FFFF00"/>
          </a:solidFill>
          <a:scene3d>
            <a:camera prst="isometricOffAxis2Left"/>
            <a:lightRig rig="threePt" dir="t"/>
          </a:scene3d>
          <a:sp3d>
            <a:bevelT/>
          </a:sp3d>
        </p:spPr>
        <p:txBody>
          <a:bodyPr wrap="square">
            <a:spAutoFit/>
          </a:bodyPr>
          <a:lstStyle/>
          <a:p>
            <a:pPr algn="ctr">
              <a:spcAft>
                <a:spcPts val="600"/>
              </a:spcAft>
              <a:defRPr/>
            </a:pPr>
            <a:r>
              <a:rPr lang="zh-CN" altLang="en-US" sz="4000" b="1" dirty="0">
                <a:solidFill>
                  <a:srgbClr val="0000FF"/>
                </a:solidFill>
                <a:ea typeface="幼圆" pitchFamily="49" charset="-122"/>
              </a:rPr>
              <a:t>创新是</a:t>
            </a:r>
            <a:r>
              <a:rPr lang="en-US" altLang="zh-CN" sz="4000" b="1" dirty="0">
                <a:solidFill>
                  <a:srgbClr val="0000FF"/>
                </a:solidFill>
                <a:ea typeface="幼圆" pitchFamily="49" charset="-122"/>
              </a:rPr>
              <a:t>“</a:t>
            </a:r>
            <a:r>
              <a:rPr lang="zh-CN" altLang="en-US" sz="5400" b="1" dirty="0">
                <a:solidFill>
                  <a:srgbClr val="0000FF"/>
                </a:solidFill>
                <a:latin typeface="华文中宋" pitchFamily="2" charset="-122"/>
                <a:ea typeface="华文中宋" pitchFamily="2" charset="-122"/>
              </a:rPr>
              <a:t>问</a:t>
            </a:r>
            <a:r>
              <a:rPr lang="en-US" altLang="zh-CN" sz="4000" b="1" dirty="0">
                <a:solidFill>
                  <a:srgbClr val="0000FF"/>
                </a:solidFill>
                <a:ea typeface="幼圆" pitchFamily="49" charset="-122"/>
              </a:rPr>
              <a:t>”</a:t>
            </a:r>
            <a:r>
              <a:rPr lang="zh-CN" altLang="en-US" sz="4000" b="1" dirty="0">
                <a:solidFill>
                  <a:srgbClr val="0000FF"/>
                </a:solidFill>
                <a:ea typeface="幼圆" pitchFamily="49" charset="-122"/>
              </a:rPr>
              <a:t>出来的</a:t>
            </a:r>
            <a:endParaRPr lang="zh-CN" altLang="en-US" sz="4000" b="1" dirty="0">
              <a:solidFill>
                <a:srgbClr val="FF0000"/>
              </a:solidFill>
              <a:ea typeface="幼圆" pitchFamily="49" charset="-122"/>
            </a:endParaRPr>
          </a:p>
        </p:txBody>
      </p:sp>
    </p:spTree>
    <p:extLst>
      <p:ext uri="{BB962C8B-B14F-4D97-AF65-F5344CB8AC3E}">
        <p14:creationId xmlns:p14="http://schemas.microsoft.com/office/powerpoint/2010/main" val="350919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矩形 4"/>
          <p:cNvSpPr>
            <a:spLocks noChangeArrowheads="1"/>
          </p:cNvSpPr>
          <p:nvPr/>
        </p:nvSpPr>
        <p:spPr bwMode="auto">
          <a:xfrm>
            <a:off x="3345954" y="1652727"/>
            <a:ext cx="5277281" cy="904863"/>
          </a:xfrm>
          <a:prstGeom prst="rect">
            <a:avLst/>
          </a:prstGeom>
          <a:noFill/>
          <a:ln w="9525">
            <a:solidFill>
              <a:srgbClr val="0000FF"/>
            </a:solidFill>
            <a:miter lim="800000"/>
            <a:headEnd/>
            <a:tailEnd/>
          </a:ln>
        </p:spPr>
        <p:txBody>
          <a:bodyPr wrap="square">
            <a:spAutoFit/>
          </a:bodyPr>
          <a:lstStyle/>
          <a:p>
            <a:pPr>
              <a:lnSpc>
                <a:spcPct val="110000"/>
              </a:lnSpc>
            </a:pPr>
            <a:r>
              <a:rPr lang="zh-CN" altLang="en-US" sz="2400" b="1" dirty="0">
                <a:latin typeface="Arial Unicode MS" pitchFamily="34" charset="-122"/>
                <a:ea typeface="Arial Unicode MS" pitchFamily="34" charset="-122"/>
                <a:cs typeface="Arial Unicode MS" pitchFamily="34" charset="-122"/>
              </a:rPr>
              <a:t>    我们不是输在起跑线上</a:t>
            </a:r>
            <a:r>
              <a:rPr lang="en-US" altLang="zh-CN" sz="2400" b="1" dirty="0">
                <a:latin typeface="Arial Unicode MS" pitchFamily="34" charset="-122"/>
                <a:ea typeface="Arial Unicode MS" pitchFamily="34" charset="-122"/>
                <a:cs typeface="Arial Unicode MS" pitchFamily="34" charset="-122"/>
              </a:rPr>
              <a:t>,</a:t>
            </a:r>
            <a:r>
              <a:rPr lang="zh-CN" altLang="en-US" sz="2400" b="1" dirty="0">
                <a:latin typeface="Arial Unicode MS" pitchFamily="34" charset="-122"/>
                <a:ea typeface="Arial Unicode MS" pitchFamily="34" charset="-122"/>
                <a:cs typeface="Arial Unicode MS" pitchFamily="34" charset="-122"/>
              </a:rPr>
              <a:t>而是禁锢、伤害甚至</a:t>
            </a:r>
            <a:r>
              <a:rPr lang="zh-CN" altLang="en-US" sz="2400" b="1" dirty="0" smtClean="0">
                <a:latin typeface="Arial Unicode MS" pitchFamily="34" charset="-122"/>
                <a:ea typeface="Arial Unicode MS" pitchFamily="34" charset="-122"/>
                <a:cs typeface="Arial Unicode MS" pitchFamily="34" charset="-122"/>
              </a:rPr>
              <a:t>因抢跑“牺牲”在</a:t>
            </a:r>
            <a:r>
              <a:rPr lang="zh-CN" altLang="en-US" sz="2400" b="1" dirty="0">
                <a:latin typeface="Arial Unicode MS" pitchFamily="34" charset="-122"/>
                <a:ea typeface="Arial Unicode MS" pitchFamily="34" charset="-122"/>
                <a:cs typeface="Arial Unicode MS" pitchFamily="34" charset="-122"/>
              </a:rPr>
              <a:t>起跑线</a:t>
            </a:r>
            <a:r>
              <a:rPr lang="zh-CN" altLang="en-US" sz="2400" b="1" dirty="0" smtClean="0">
                <a:latin typeface="Arial Unicode MS" pitchFamily="34" charset="-122"/>
                <a:ea typeface="Arial Unicode MS" pitchFamily="34" charset="-122"/>
                <a:cs typeface="Arial Unicode MS" pitchFamily="34" charset="-122"/>
              </a:rPr>
              <a:t>上。</a:t>
            </a:r>
            <a:endParaRPr lang="zh-CN" altLang="en-US" sz="2400" b="1" dirty="0">
              <a:latin typeface="Arial Unicode MS" pitchFamily="34" charset="-122"/>
              <a:ea typeface="Arial Unicode MS" pitchFamily="34" charset="-122"/>
              <a:cs typeface="Arial Unicode MS" pitchFamily="34" charset="-122"/>
            </a:endParaRPr>
          </a:p>
        </p:txBody>
      </p:sp>
      <p:sp>
        <p:nvSpPr>
          <p:cNvPr id="34818" name="矩形 4"/>
          <p:cNvSpPr>
            <a:spLocks noChangeArrowheads="1"/>
          </p:cNvSpPr>
          <p:nvPr/>
        </p:nvSpPr>
        <p:spPr bwMode="auto">
          <a:xfrm>
            <a:off x="437288" y="2859065"/>
            <a:ext cx="3510818" cy="2529923"/>
          </a:xfrm>
          <a:prstGeom prst="rect">
            <a:avLst/>
          </a:prstGeom>
          <a:noFill/>
          <a:ln w="9525">
            <a:solidFill>
              <a:srgbClr val="0000FF"/>
            </a:solidFill>
            <a:miter lim="800000"/>
            <a:headEnd/>
            <a:tailEnd/>
          </a:ln>
        </p:spPr>
        <p:txBody>
          <a:bodyPr wrap="square">
            <a:spAutoFit/>
          </a:bodyPr>
          <a:lstStyle/>
          <a:p>
            <a:pPr>
              <a:lnSpc>
                <a:spcPct val="110000"/>
              </a:lnSpc>
            </a:pPr>
            <a:r>
              <a:rPr lang="zh-CN" altLang="en-US" sz="2400" b="1" dirty="0" smtClean="0">
                <a:latin typeface="黑体" pitchFamily="49" charset="-122"/>
                <a:ea typeface="黑体" pitchFamily="49" charset="-122"/>
              </a:rPr>
              <a:t>大学补课：</a:t>
            </a:r>
            <a:endParaRPr lang="en-US" altLang="zh-CN" sz="2400" b="1" dirty="0" smtClean="0">
              <a:latin typeface="黑体" pitchFamily="49" charset="-122"/>
              <a:ea typeface="黑体" pitchFamily="49" charset="-122"/>
            </a:endParaRPr>
          </a:p>
          <a:p>
            <a:pPr>
              <a:lnSpc>
                <a:spcPct val="110000"/>
              </a:lnSpc>
            </a:pPr>
            <a:r>
              <a:rPr lang="zh-CN" altLang="en-US" sz="2400" b="1" dirty="0" smtClean="0">
                <a:latin typeface="黑体" pitchFamily="49" charset="-122"/>
                <a:ea typeface="黑体" pitchFamily="49" charset="-122"/>
              </a:rPr>
              <a:t>重新</a:t>
            </a:r>
            <a:r>
              <a:rPr lang="zh-CN" altLang="en-US" sz="2400" b="1" dirty="0">
                <a:latin typeface="黑体" pitchFamily="49" charset="-122"/>
                <a:ea typeface="黑体" pitchFamily="49" charset="-122"/>
              </a:rPr>
              <a:t>唤起因体制机制</a:t>
            </a:r>
            <a:r>
              <a:rPr lang="en-US" altLang="zh-CN" sz="2400" b="1" dirty="0">
                <a:latin typeface="黑体" pitchFamily="49" charset="-122"/>
                <a:ea typeface="黑体" pitchFamily="49" charset="-122"/>
              </a:rPr>
              <a:t>(</a:t>
            </a:r>
            <a:r>
              <a:rPr lang="zh-CN" altLang="en-US" sz="2400" b="1" dirty="0">
                <a:latin typeface="黑体" pitchFamily="49" charset="-122"/>
                <a:ea typeface="黑体" pitchFamily="49" charset="-122"/>
              </a:rPr>
              <a:t>特别是高考</a:t>
            </a:r>
            <a:r>
              <a:rPr lang="en-US" altLang="zh-CN" sz="2400" b="1" dirty="0">
                <a:latin typeface="黑体" pitchFamily="49" charset="-122"/>
                <a:ea typeface="黑体" pitchFamily="49" charset="-122"/>
              </a:rPr>
              <a:t>)</a:t>
            </a:r>
            <a:r>
              <a:rPr lang="zh-CN" altLang="en-US" sz="2400" b="1" dirty="0">
                <a:latin typeface="黑体" pitchFamily="49" charset="-122"/>
                <a:ea typeface="黑体" pitchFamily="49" charset="-122"/>
              </a:rPr>
              <a:t>而几乎被泯灭的学生的</a:t>
            </a:r>
            <a:r>
              <a:rPr lang="zh-CN" altLang="en-US" sz="2400" b="1" dirty="0">
                <a:solidFill>
                  <a:srgbClr val="0000FF"/>
                </a:solidFill>
                <a:latin typeface="黑体" pitchFamily="49" charset="-122"/>
                <a:ea typeface="黑体" pitchFamily="49" charset="-122"/>
              </a:rPr>
              <a:t>学习和生活</a:t>
            </a:r>
            <a:r>
              <a:rPr lang="zh-CN" altLang="en-US" sz="2400" b="1" dirty="0">
                <a:solidFill>
                  <a:srgbClr val="FF0000"/>
                </a:solidFill>
                <a:latin typeface="黑体" pitchFamily="49" charset="-122"/>
                <a:ea typeface="黑体" pitchFamily="49" charset="-122"/>
              </a:rPr>
              <a:t>激情、</a:t>
            </a:r>
            <a:r>
              <a:rPr lang="zh-CN" altLang="en-US" sz="2400" b="1" dirty="0">
                <a:solidFill>
                  <a:srgbClr val="0000FF"/>
                </a:solidFill>
                <a:latin typeface="黑体" pitchFamily="49" charset="-122"/>
                <a:ea typeface="黑体" pitchFamily="49" charset="-122"/>
              </a:rPr>
              <a:t>探索的</a:t>
            </a:r>
            <a:r>
              <a:rPr lang="zh-CN" altLang="en-US" sz="2400" b="1" dirty="0">
                <a:solidFill>
                  <a:srgbClr val="FF0000"/>
                </a:solidFill>
                <a:latin typeface="黑体" pitchFamily="49" charset="-122"/>
                <a:ea typeface="黑体" pitchFamily="49" charset="-122"/>
              </a:rPr>
              <a:t>欲望</a:t>
            </a:r>
            <a:r>
              <a:rPr lang="zh-CN" altLang="en-US" sz="2400" b="1" dirty="0" smtClean="0">
                <a:solidFill>
                  <a:srgbClr val="FF0000"/>
                </a:solidFill>
                <a:latin typeface="黑体" pitchFamily="49" charset="-122"/>
                <a:ea typeface="黑体" pitchFamily="49" charset="-122"/>
              </a:rPr>
              <a:t>、</a:t>
            </a:r>
            <a:r>
              <a:rPr lang="zh-CN" altLang="en-US" sz="2400" b="1" dirty="0" smtClean="0">
                <a:solidFill>
                  <a:srgbClr val="0000FF"/>
                </a:solidFill>
                <a:latin typeface="黑体" pitchFamily="49" charset="-122"/>
                <a:ea typeface="黑体" pitchFamily="49" charset="-122"/>
              </a:rPr>
              <a:t>想像的</a:t>
            </a:r>
            <a:r>
              <a:rPr lang="zh-CN" altLang="en-US" sz="2400" b="1" dirty="0" smtClean="0">
                <a:solidFill>
                  <a:srgbClr val="FF0000"/>
                </a:solidFill>
                <a:latin typeface="黑体" pitchFamily="49" charset="-122"/>
                <a:ea typeface="黑体" pitchFamily="49" charset="-122"/>
              </a:rPr>
              <a:t>空间、兴趣</a:t>
            </a:r>
            <a:r>
              <a:rPr lang="zh-CN" altLang="en-US" sz="2400" b="1" dirty="0">
                <a:solidFill>
                  <a:srgbClr val="FF0000"/>
                </a:solidFill>
                <a:latin typeface="黑体" pitchFamily="49" charset="-122"/>
                <a:ea typeface="黑体" pitchFamily="49" charset="-122"/>
              </a:rPr>
              <a:t>和好奇心。</a:t>
            </a:r>
          </a:p>
        </p:txBody>
      </p:sp>
      <p:sp>
        <p:nvSpPr>
          <p:cNvPr id="34820" name="矩形 4"/>
          <p:cNvSpPr>
            <a:spLocks noChangeArrowheads="1"/>
          </p:cNvSpPr>
          <p:nvPr/>
        </p:nvSpPr>
        <p:spPr bwMode="auto">
          <a:xfrm>
            <a:off x="3948106" y="5733256"/>
            <a:ext cx="4593518" cy="566309"/>
          </a:xfrm>
          <a:prstGeom prst="rect">
            <a:avLst/>
          </a:prstGeom>
          <a:solidFill>
            <a:srgbClr val="00FF00"/>
          </a:solidFill>
          <a:ln w="9525">
            <a:solidFill>
              <a:srgbClr val="0000FF"/>
            </a:solidFill>
            <a:miter lim="800000"/>
            <a:headEnd/>
            <a:tailEnd/>
          </a:ln>
          <a:scene3d>
            <a:camera prst="orthographicFront"/>
            <a:lightRig rig="threePt" dir="t"/>
          </a:scene3d>
          <a:sp3d>
            <a:bevelT/>
          </a:sp3d>
        </p:spPr>
        <p:txBody>
          <a:bodyPr wrap="square">
            <a:spAutoFit/>
          </a:bodyPr>
          <a:lstStyle/>
          <a:p>
            <a:pPr>
              <a:lnSpc>
                <a:spcPct val="110000"/>
              </a:lnSpc>
            </a:pPr>
            <a:r>
              <a:rPr lang="zh-CN" altLang="en-US" sz="2800" b="1"/>
              <a:t>中国下一代真的伤不起了！ </a:t>
            </a:r>
          </a:p>
        </p:txBody>
      </p:sp>
      <p:pic>
        <p:nvPicPr>
          <p:cNvPr id="5" name="Picture 2" descr="http://photocdn.sohu.com/20141203/mp542677_1417565939160_2.jpeg"/>
          <p:cNvPicPr>
            <a:picLocks noChangeAspect="1" noChangeArrowheads="1"/>
          </p:cNvPicPr>
          <p:nvPr/>
        </p:nvPicPr>
        <p:blipFill rotWithShape="1">
          <a:blip r:embed="rId2" cstate="print"/>
          <a:srcRect l="3554" r="-3181" b="386"/>
          <a:stretch/>
        </p:blipFill>
        <p:spPr bwMode="auto">
          <a:xfrm>
            <a:off x="4067944" y="2536095"/>
            <a:ext cx="4473680" cy="3354752"/>
          </a:xfrm>
          <a:prstGeom prst="ellipse">
            <a:avLst/>
          </a:prstGeom>
          <a:ln>
            <a:noFill/>
          </a:ln>
          <a:effectLst>
            <a:softEdge rad="112500"/>
          </a:effectLst>
        </p:spPr>
      </p:pic>
      <p:sp>
        <p:nvSpPr>
          <p:cNvPr id="11" name="矩形 10"/>
          <p:cNvSpPr/>
          <p:nvPr/>
        </p:nvSpPr>
        <p:spPr>
          <a:xfrm rot="20129110">
            <a:off x="6129198" y="3232802"/>
            <a:ext cx="417719" cy="338554"/>
          </a:xfrm>
          <a:prstGeom prst="rect">
            <a:avLst/>
          </a:prstGeom>
        </p:spPr>
        <p:txBody>
          <a:bodyPr wrap="square">
            <a:spAutoFit/>
          </a:bodyPr>
          <a:lstStyle/>
          <a:p>
            <a:r>
              <a:rPr lang="en-US" altLang="zh-CN" sz="1600" b="1" dirty="0" smtClean="0">
                <a:solidFill>
                  <a:schemeClr val="accent5">
                    <a:lumMod val="20000"/>
                    <a:lumOff val="80000"/>
                  </a:schemeClr>
                </a:solidFill>
                <a:latin typeface="华文琥珀" pitchFamily="2" charset="-122"/>
                <a:ea typeface="华文琥珀" pitchFamily="2" charset="-122"/>
                <a:cs typeface="Verdana" pitchFamily="34" charset="0"/>
              </a:rPr>
              <a:t>+</a:t>
            </a:r>
            <a:endParaRPr lang="zh-CN" altLang="en-US" sz="1600" dirty="0">
              <a:solidFill>
                <a:schemeClr val="accent5">
                  <a:lumMod val="20000"/>
                  <a:lumOff val="80000"/>
                </a:schemeClr>
              </a:solidFill>
              <a:latin typeface="华文琥珀" pitchFamily="2" charset="-122"/>
              <a:ea typeface="华文琥珀" pitchFamily="2" charset="-122"/>
              <a:cs typeface="Verdana" pitchFamily="34" charset="0"/>
            </a:endParaRPr>
          </a:p>
        </p:txBody>
      </p:sp>
      <p:sp>
        <p:nvSpPr>
          <p:cNvPr id="12" name="矩形 11"/>
          <p:cNvSpPr/>
          <p:nvPr/>
        </p:nvSpPr>
        <p:spPr>
          <a:xfrm rot="20129110">
            <a:off x="5775736" y="2689787"/>
            <a:ext cx="417719" cy="338554"/>
          </a:xfrm>
          <a:prstGeom prst="rect">
            <a:avLst/>
          </a:prstGeom>
        </p:spPr>
        <p:txBody>
          <a:bodyPr wrap="square">
            <a:spAutoFit/>
          </a:bodyPr>
          <a:lstStyle/>
          <a:p>
            <a:r>
              <a:rPr lang="en-US" altLang="zh-CN" sz="1600" b="1" dirty="0" smtClean="0">
                <a:solidFill>
                  <a:schemeClr val="accent5">
                    <a:lumMod val="20000"/>
                    <a:lumOff val="80000"/>
                  </a:schemeClr>
                </a:solidFill>
                <a:latin typeface="华文琥珀" pitchFamily="2" charset="-122"/>
                <a:ea typeface="华文琥珀" pitchFamily="2" charset="-122"/>
                <a:cs typeface="Verdana" pitchFamily="34" charset="0"/>
              </a:rPr>
              <a:t>+</a:t>
            </a:r>
            <a:endParaRPr lang="zh-CN" altLang="en-US" sz="1600" dirty="0">
              <a:solidFill>
                <a:schemeClr val="accent5">
                  <a:lumMod val="20000"/>
                  <a:lumOff val="80000"/>
                </a:schemeClr>
              </a:solidFill>
              <a:latin typeface="华文琥珀" pitchFamily="2" charset="-122"/>
              <a:ea typeface="华文琥珀" pitchFamily="2" charset="-122"/>
              <a:cs typeface="Verdana" pitchFamily="34" charset="0"/>
            </a:endParaRPr>
          </a:p>
        </p:txBody>
      </p:sp>
      <p:sp>
        <p:nvSpPr>
          <p:cNvPr id="13" name="矩形 12"/>
          <p:cNvSpPr/>
          <p:nvPr/>
        </p:nvSpPr>
        <p:spPr>
          <a:xfrm rot="20129110">
            <a:off x="6077000" y="2840821"/>
            <a:ext cx="417719" cy="338554"/>
          </a:xfrm>
          <a:prstGeom prst="rect">
            <a:avLst/>
          </a:prstGeom>
        </p:spPr>
        <p:txBody>
          <a:bodyPr wrap="square">
            <a:spAutoFit/>
          </a:bodyPr>
          <a:lstStyle/>
          <a:p>
            <a:r>
              <a:rPr lang="en-US" altLang="zh-CN" sz="1600" b="1" dirty="0" smtClean="0">
                <a:solidFill>
                  <a:schemeClr val="accent5">
                    <a:lumMod val="20000"/>
                    <a:lumOff val="80000"/>
                  </a:schemeClr>
                </a:solidFill>
                <a:latin typeface="华文琥珀" pitchFamily="2" charset="-122"/>
                <a:ea typeface="华文琥珀" pitchFamily="2" charset="-122"/>
                <a:cs typeface="Verdana" pitchFamily="34" charset="0"/>
              </a:rPr>
              <a:t>+</a:t>
            </a:r>
            <a:endParaRPr lang="zh-CN" altLang="en-US" sz="1600" dirty="0">
              <a:solidFill>
                <a:schemeClr val="accent5">
                  <a:lumMod val="20000"/>
                  <a:lumOff val="80000"/>
                </a:schemeClr>
              </a:solidFill>
              <a:latin typeface="华文琥珀" pitchFamily="2" charset="-122"/>
              <a:ea typeface="华文琥珀" pitchFamily="2" charset="-122"/>
              <a:cs typeface="Verdana" pitchFamily="34" charset="0"/>
            </a:endParaRPr>
          </a:p>
        </p:txBody>
      </p:sp>
      <p:sp>
        <p:nvSpPr>
          <p:cNvPr id="14" name="矩形 13"/>
          <p:cNvSpPr/>
          <p:nvPr/>
        </p:nvSpPr>
        <p:spPr>
          <a:xfrm rot="20129110">
            <a:off x="6036006" y="3056688"/>
            <a:ext cx="417719" cy="338554"/>
          </a:xfrm>
          <a:prstGeom prst="rect">
            <a:avLst/>
          </a:prstGeom>
        </p:spPr>
        <p:txBody>
          <a:bodyPr wrap="square">
            <a:spAutoFit/>
          </a:bodyPr>
          <a:lstStyle/>
          <a:p>
            <a:r>
              <a:rPr lang="en-US" altLang="zh-CN" sz="1600" b="1" dirty="0" smtClean="0">
                <a:solidFill>
                  <a:schemeClr val="accent5">
                    <a:lumMod val="20000"/>
                    <a:lumOff val="80000"/>
                  </a:schemeClr>
                </a:solidFill>
                <a:latin typeface="华文琥珀" pitchFamily="2" charset="-122"/>
                <a:ea typeface="华文琥珀" pitchFamily="2" charset="-122"/>
                <a:cs typeface="Verdana" pitchFamily="34" charset="0"/>
              </a:rPr>
              <a:t>+</a:t>
            </a:r>
            <a:endParaRPr lang="zh-CN" altLang="en-US" sz="1600" dirty="0">
              <a:solidFill>
                <a:schemeClr val="accent5">
                  <a:lumMod val="20000"/>
                  <a:lumOff val="80000"/>
                </a:schemeClr>
              </a:solidFill>
              <a:latin typeface="华文琥珀" pitchFamily="2" charset="-122"/>
              <a:ea typeface="华文琥珀" pitchFamily="2" charset="-122"/>
              <a:cs typeface="Verdana" pitchFamily="34" charset="0"/>
            </a:endParaRPr>
          </a:p>
        </p:txBody>
      </p:sp>
      <p:sp>
        <p:nvSpPr>
          <p:cNvPr id="15" name="矩形 14"/>
          <p:cNvSpPr/>
          <p:nvPr/>
        </p:nvSpPr>
        <p:spPr>
          <a:xfrm rot="20129110">
            <a:off x="5830815" y="3302219"/>
            <a:ext cx="417719" cy="338554"/>
          </a:xfrm>
          <a:prstGeom prst="rect">
            <a:avLst/>
          </a:prstGeom>
        </p:spPr>
        <p:txBody>
          <a:bodyPr wrap="square">
            <a:spAutoFit/>
          </a:bodyPr>
          <a:lstStyle/>
          <a:p>
            <a:r>
              <a:rPr lang="en-US" altLang="zh-CN" sz="1600" b="1" dirty="0" smtClean="0">
                <a:solidFill>
                  <a:schemeClr val="accent5">
                    <a:lumMod val="20000"/>
                    <a:lumOff val="80000"/>
                  </a:schemeClr>
                </a:solidFill>
                <a:latin typeface="华文琥珀" pitchFamily="2" charset="-122"/>
                <a:ea typeface="华文琥珀" pitchFamily="2" charset="-122"/>
                <a:cs typeface="Verdana" pitchFamily="34" charset="0"/>
              </a:rPr>
              <a:t>+</a:t>
            </a:r>
            <a:endParaRPr lang="zh-CN" altLang="en-US" sz="1600" dirty="0">
              <a:solidFill>
                <a:schemeClr val="accent5">
                  <a:lumMod val="20000"/>
                  <a:lumOff val="80000"/>
                </a:schemeClr>
              </a:solidFill>
              <a:latin typeface="华文琥珀" pitchFamily="2" charset="-122"/>
              <a:ea typeface="华文琥珀" pitchFamily="2" charset="-122"/>
              <a:cs typeface="Verdana" pitchFamily="34" charset="0"/>
            </a:endParaRPr>
          </a:p>
        </p:txBody>
      </p:sp>
      <p:sp>
        <p:nvSpPr>
          <p:cNvPr id="16" name="矩形 15"/>
          <p:cNvSpPr/>
          <p:nvPr/>
        </p:nvSpPr>
        <p:spPr>
          <a:xfrm rot="20129110">
            <a:off x="5717450" y="3302220"/>
            <a:ext cx="417719" cy="338554"/>
          </a:xfrm>
          <a:prstGeom prst="rect">
            <a:avLst/>
          </a:prstGeom>
        </p:spPr>
        <p:txBody>
          <a:bodyPr wrap="square">
            <a:spAutoFit/>
          </a:bodyPr>
          <a:lstStyle/>
          <a:p>
            <a:r>
              <a:rPr lang="en-US" altLang="zh-CN" sz="1600" b="1" dirty="0" smtClean="0">
                <a:solidFill>
                  <a:schemeClr val="accent5">
                    <a:lumMod val="20000"/>
                    <a:lumOff val="80000"/>
                  </a:schemeClr>
                </a:solidFill>
                <a:latin typeface="华文琥珀" pitchFamily="2" charset="-122"/>
                <a:ea typeface="华文琥珀" pitchFamily="2" charset="-122"/>
                <a:cs typeface="Verdana" pitchFamily="34" charset="0"/>
              </a:rPr>
              <a:t>+</a:t>
            </a:r>
            <a:endParaRPr lang="zh-CN" altLang="en-US" sz="1600" dirty="0">
              <a:solidFill>
                <a:schemeClr val="accent5">
                  <a:lumMod val="20000"/>
                  <a:lumOff val="80000"/>
                </a:schemeClr>
              </a:solidFill>
              <a:latin typeface="华文琥珀" pitchFamily="2" charset="-122"/>
              <a:ea typeface="华文琥珀" pitchFamily="2" charset="-122"/>
              <a:cs typeface="Verdana" pitchFamily="34" charset="0"/>
            </a:endParaRPr>
          </a:p>
        </p:txBody>
      </p:sp>
      <p:sp>
        <p:nvSpPr>
          <p:cNvPr id="17" name="矩形 16"/>
          <p:cNvSpPr/>
          <p:nvPr/>
        </p:nvSpPr>
        <p:spPr>
          <a:xfrm rot="20129110">
            <a:off x="5717451" y="3133602"/>
            <a:ext cx="417719" cy="338554"/>
          </a:xfrm>
          <a:prstGeom prst="rect">
            <a:avLst/>
          </a:prstGeom>
        </p:spPr>
        <p:txBody>
          <a:bodyPr wrap="square">
            <a:spAutoFit/>
          </a:bodyPr>
          <a:lstStyle/>
          <a:p>
            <a:r>
              <a:rPr lang="en-US" altLang="zh-CN" sz="1600" b="1" dirty="0" smtClean="0">
                <a:solidFill>
                  <a:schemeClr val="accent5">
                    <a:lumMod val="20000"/>
                    <a:lumOff val="80000"/>
                  </a:schemeClr>
                </a:solidFill>
                <a:latin typeface="华文琥珀" pitchFamily="2" charset="-122"/>
                <a:ea typeface="华文琥珀" pitchFamily="2" charset="-122"/>
                <a:cs typeface="Verdana" pitchFamily="34" charset="0"/>
              </a:rPr>
              <a:t>+</a:t>
            </a:r>
            <a:endParaRPr lang="zh-CN" altLang="en-US" sz="1600" dirty="0">
              <a:solidFill>
                <a:schemeClr val="accent5">
                  <a:lumMod val="20000"/>
                  <a:lumOff val="80000"/>
                </a:schemeClr>
              </a:solidFill>
              <a:latin typeface="华文琥珀" pitchFamily="2" charset="-122"/>
              <a:ea typeface="华文琥珀" pitchFamily="2" charset="-122"/>
              <a:cs typeface="Verdana" pitchFamily="34" charset="0"/>
            </a:endParaRPr>
          </a:p>
        </p:txBody>
      </p:sp>
      <p:sp>
        <p:nvSpPr>
          <p:cNvPr id="18" name="矩形 17"/>
          <p:cNvSpPr/>
          <p:nvPr/>
        </p:nvSpPr>
        <p:spPr>
          <a:xfrm rot="20129110">
            <a:off x="5887361" y="3043954"/>
            <a:ext cx="417719" cy="338554"/>
          </a:xfrm>
          <a:prstGeom prst="rect">
            <a:avLst/>
          </a:prstGeom>
        </p:spPr>
        <p:txBody>
          <a:bodyPr wrap="square">
            <a:spAutoFit/>
          </a:bodyPr>
          <a:lstStyle/>
          <a:p>
            <a:r>
              <a:rPr lang="en-US" altLang="zh-CN" sz="1600" b="1" dirty="0" smtClean="0">
                <a:solidFill>
                  <a:schemeClr val="accent5">
                    <a:lumMod val="20000"/>
                    <a:lumOff val="80000"/>
                  </a:schemeClr>
                </a:solidFill>
                <a:latin typeface="华文琥珀" pitchFamily="2" charset="-122"/>
                <a:ea typeface="华文琥珀" pitchFamily="2" charset="-122"/>
                <a:cs typeface="Verdana" pitchFamily="34" charset="0"/>
              </a:rPr>
              <a:t>+</a:t>
            </a:r>
            <a:endParaRPr lang="zh-CN" altLang="en-US" sz="1600" dirty="0">
              <a:solidFill>
                <a:schemeClr val="accent5">
                  <a:lumMod val="20000"/>
                  <a:lumOff val="80000"/>
                </a:schemeClr>
              </a:solidFill>
              <a:latin typeface="华文琥珀" pitchFamily="2" charset="-122"/>
              <a:ea typeface="华文琥珀" pitchFamily="2" charset="-122"/>
              <a:cs typeface="Verdana" pitchFamily="34" charset="0"/>
            </a:endParaRPr>
          </a:p>
        </p:txBody>
      </p:sp>
      <p:sp>
        <p:nvSpPr>
          <p:cNvPr id="19" name="矩形 18"/>
          <p:cNvSpPr/>
          <p:nvPr/>
        </p:nvSpPr>
        <p:spPr>
          <a:xfrm rot="20129110">
            <a:off x="6337269" y="3061539"/>
            <a:ext cx="417719" cy="338554"/>
          </a:xfrm>
          <a:prstGeom prst="rect">
            <a:avLst/>
          </a:prstGeom>
        </p:spPr>
        <p:txBody>
          <a:bodyPr wrap="square">
            <a:spAutoFit/>
          </a:bodyPr>
          <a:lstStyle/>
          <a:p>
            <a:r>
              <a:rPr lang="en-US" altLang="zh-CN" sz="1600" b="1" dirty="0" smtClean="0">
                <a:solidFill>
                  <a:schemeClr val="accent5">
                    <a:lumMod val="20000"/>
                    <a:lumOff val="80000"/>
                  </a:schemeClr>
                </a:solidFill>
                <a:latin typeface="华文琥珀" pitchFamily="2" charset="-122"/>
                <a:ea typeface="华文琥珀" pitchFamily="2" charset="-122"/>
                <a:cs typeface="Verdana" pitchFamily="34" charset="0"/>
              </a:rPr>
              <a:t>+</a:t>
            </a:r>
            <a:endParaRPr lang="zh-CN" altLang="en-US" sz="1600" dirty="0">
              <a:solidFill>
                <a:schemeClr val="accent5">
                  <a:lumMod val="20000"/>
                  <a:lumOff val="80000"/>
                </a:schemeClr>
              </a:solidFill>
              <a:latin typeface="华文琥珀" pitchFamily="2" charset="-122"/>
              <a:ea typeface="华文琥珀" pitchFamily="2" charset="-122"/>
              <a:cs typeface="Verdana" pitchFamily="34" charset="0"/>
            </a:endParaRPr>
          </a:p>
        </p:txBody>
      </p:sp>
      <p:sp>
        <p:nvSpPr>
          <p:cNvPr id="20" name="矩形 19"/>
          <p:cNvSpPr/>
          <p:nvPr/>
        </p:nvSpPr>
        <p:spPr>
          <a:xfrm rot="20129110">
            <a:off x="5816728" y="3538048"/>
            <a:ext cx="417719" cy="338554"/>
          </a:xfrm>
          <a:prstGeom prst="rect">
            <a:avLst/>
          </a:prstGeom>
        </p:spPr>
        <p:txBody>
          <a:bodyPr wrap="square">
            <a:spAutoFit/>
          </a:bodyPr>
          <a:lstStyle/>
          <a:p>
            <a:r>
              <a:rPr lang="en-US" altLang="zh-CN" sz="1600" b="1" dirty="0" smtClean="0">
                <a:solidFill>
                  <a:schemeClr val="accent5">
                    <a:lumMod val="20000"/>
                    <a:lumOff val="80000"/>
                  </a:schemeClr>
                </a:solidFill>
                <a:latin typeface="华文琥珀" pitchFamily="2" charset="-122"/>
                <a:ea typeface="华文琥珀" pitchFamily="2" charset="-122"/>
                <a:cs typeface="Verdana" pitchFamily="34" charset="0"/>
              </a:rPr>
              <a:t>+</a:t>
            </a:r>
            <a:endParaRPr lang="zh-CN" altLang="en-US" sz="1600" dirty="0">
              <a:solidFill>
                <a:schemeClr val="accent5">
                  <a:lumMod val="20000"/>
                  <a:lumOff val="80000"/>
                </a:schemeClr>
              </a:solidFill>
              <a:latin typeface="华文琥珀" pitchFamily="2" charset="-122"/>
              <a:ea typeface="华文琥珀" pitchFamily="2" charset="-122"/>
              <a:cs typeface="Verdana" pitchFamily="34" charset="0"/>
            </a:endParaRPr>
          </a:p>
        </p:txBody>
      </p:sp>
      <p:sp>
        <p:nvSpPr>
          <p:cNvPr id="21" name="矩形 20"/>
          <p:cNvSpPr/>
          <p:nvPr/>
        </p:nvSpPr>
        <p:spPr>
          <a:xfrm rot="20129110">
            <a:off x="5644969" y="2930466"/>
            <a:ext cx="417719" cy="338554"/>
          </a:xfrm>
          <a:prstGeom prst="rect">
            <a:avLst/>
          </a:prstGeom>
        </p:spPr>
        <p:txBody>
          <a:bodyPr wrap="square">
            <a:spAutoFit/>
          </a:bodyPr>
          <a:lstStyle/>
          <a:p>
            <a:r>
              <a:rPr lang="en-US" altLang="zh-CN" sz="1600" b="1" dirty="0" smtClean="0">
                <a:solidFill>
                  <a:schemeClr val="accent5">
                    <a:lumMod val="20000"/>
                    <a:lumOff val="80000"/>
                  </a:schemeClr>
                </a:solidFill>
                <a:latin typeface="华文琥珀" pitchFamily="2" charset="-122"/>
                <a:ea typeface="华文琥珀" pitchFamily="2" charset="-122"/>
                <a:cs typeface="Verdana" pitchFamily="34" charset="0"/>
              </a:rPr>
              <a:t>+</a:t>
            </a:r>
            <a:endParaRPr lang="zh-CN" altLang="en-US" sz="1600" dirty="0">
              <a:solidFill>
                <a:schemeClr val="accent5">
                  <a:lumMod val="20000"/>
                  <a:lumOff val="80000"/>
                </a:schemeClr>
              </a:solidFill>
              <a:latin typeface="华文琥珀" pitchFamily="2" charset="-122"/>
              <a:ea typeface="华文琥珀" pitchFamily="2" charset="-122"/>
              <a:cs typeface="Verdana" pitchFamily="34" charset="0"/>
            </a:endParaRPr>
          </a:p>
        </p:txBody>
      </p:sp>
      <p:sp>
        <p:nvSpPr>
          <p:cNvPr id="22" name="矩形 21"/>
          <p:cNvSpPr/>
          <p:nvPr/>
        </p:nvSpPr>
        <p:spPr>
          <a:xfrm rot="20129110">
            <a:off x="5969459" y="2670580"/>
            <a:ext cx="417719" cy="338554"/>
          </a:xfrm>
          <a:prstGeom prst="rect">
            <a:avLst/>
          </a:prstGeom>
        </p:spPr>
        <p:txBody>
          <a:bodyPr wrap="square">
            <a:spAutoFit/>
          </a:bodyPr>
          <a:lstStyle/>
          <a:p>
            <a:r>
              <a:rPr lang="en-US" altLang="zh-CN" sz="1600" b="1" dirty="0" smtClean="0">
                <a:solidFill>
                  <a:schemeClr val="accent5">
                    <a:lumMod val="20000"/>
                    <a:lumOff val="80000"/>
                  </a:schemeClr>
                </a:solidFill>
                <a:latin typeface="华文琥珀" pitchFamily="2" charset="-122"/>
                <a:ea typeface="华文琥珀" pitchFamily="2" charset="-122"/>
                <a:cs typeface="Verdana" pitchFamily="34" charset="0"/>
              </a:rPr>
              <a:t>+</a:t>
            </a:r>
            <a:endParaRPr lang="zh-CN" altLang="en-US" sz="1600" dirty="0">
              <a:solidFill>
                <a:schemeClr val="accent5">
                  <a:lumMod val="20000"/>
                  <a:lumOff val="80000"/>
                </a:schemeClr>
              </a:solidFill>
              <a:latin typeface="华文琥珀" pitchFamily="2" charset="-122"/>
              <a:ea typeface="华文琥珀" pitchFamily="2" charset="-122"/>
              <a:cs typeface="Verdana" pitchFamily="34" charset="0"/>
            </a:endParaRPr>
          </a:p>
        </p:txBody>
      </p:sp>
      <p:sp>
        <p:nvSpPr>
          <p:cNvPr id="23" name="矩形 22"/>
          <p:cNvSpPr/>
          <p:nvPr/>
        </p:nvSpPr>
        <p:spPr>
          <a:xfrm rot="20129110">
            <a:off x="5181651" y="3553406"/>
            <a:ext cx="417719" cy="461665"/>
          </a:xfrm>
          <a:prstGeom prst="rect">
            <a:avLst/>
          </a:prstGeom>
        </p:spPr>
        <p:txBody>
          <a:bodyPr wrap="square">
            <a:spAutoFit/>
          </a:bodyPr>
          <a:lstStyle/>
          <a:p>
            <a:r>
              <a:rPr lang="en-US" altLang="zh-CN" sz="2400" b="1" dirty="0" smtClean="0">
                <a:solidFill>
                  <a:schemeClr val="accent5">
                    <a:lumMod val="20000"/>
                    <a:lumOff val="80000"/>
                  </a:schemeClr>
                </a:solidFill>
                <a:latin typeface="华文琥珀" pitchFamily="2" charset="-122"/>
                <a:ea typeface="华文琥珀" pitchFamily="2" charset="-122"/>
                <a:cs typeface="Verdana" pitchFamily="34" charset="0"/>
              </a:rPr>
              <a:t>+</a:t>
            </a:r>
            <a:endParaRPr lang="zh-CN" altLang="en-US" sz="2400" dirty="0">
              <a:solidFill>
                <a:schemeClr val="accent5">
                  <a:lumMod val="20000"/>
                  <a:lumOff val="80000"/>
                </a:schemeClr>
              </a:solidFill>
              <a:latin typeface="华文琥珀" pitchFamily="2" charset="-122"/>
              <a:ea typeface="华文琥珀" pitchFamily="2" charset="-122"/>
              <a:cs typeface="Verdana" pitchFamily="34" charset="0"/>
            </a:endParaRPr>
          </a:p>
        </p:txBody>
      </p:sp>
      <p:sp>
        <p:nvSpPr>
          <p:cNvPr id="24" name="矩形 23"/>
          <p:cNvSpPr/>
          <p:nvPr/>
        </p:nvSpPr>
        <p:spPr>
          <a:xfrm rot="20129110">
            <a:off x="5124430" y="3865344"/>
            <a:ext cx="417719" cy="461665"/>
          </a:xfrm>
          <a:prstGeom prst="rect">
            <a:avLst/>
          </a:prstGeom>
        </p:spPr>
        <p:txBody>
          <a:bodyPr wrap="square">
            <a:spAutoFit/>
          </a:bodyPr>
          <a:lstStyle/>
          <a:p>
            <a:r>
              <a:rPr lang="en-US" altLang="zh-CN" sz="2400" b="1" dirty="0" smtClean="0">
                <a:solidFill>
                  <a:schemeClr val="accent5">
                    <a:lumMod val="20000"/>
                    <a:lumOff val="80000"/>
                  </a:schemeClr>
                </a:solidFill>
                <a:latin typeface="华文琥珀" pitchFamily="2" charset="-122"/>
                <a:ea typeface="华文琥珀" pitchFamily="2" charset="-122"/>
                <a:cs typeface="Verdana" pitchFamily="34" charset="0"/>
              </a:rPr>
              <a:t>+</a:t>
            </a:r>
            <a:endParaRPr lang="zh-CN" altLang="en-US" sz="2400" dirty="0">
              <a:solidFill>
                <a:schemeClr val="accent5">
                  <a:lumMod val="20000"/>
                  <a:lumOff val="80000"/>
                </a:schemeClr>
              </a:solidFill>
              <a:latin typeface="华文琥珀" pitchFamily="2" charset="-122"/>
              <a:ea typeface="华文琥珀" pitchFamily="2" charset="-122"/>
              <a:cs typeface="Verdana" pitchFamily="34" charset="0"/>
            </a:endParaRPr>
          </a:p>
        </p:txBody>
      </p:sp>
      <p:sp>
        <p:nvSpPr>
          <p:cNvPr id="25" name="矩形 24"/>
          <p:cNvSpPr/>
          <p:nvPr/>
        </p:nvSpPr>
        <p:spPr>
          <a:xfrm rot="20129110">
            <a:off x="5084791" y="3325727"/>
            <a:ext cx="417719" cy="461665"/>
          </a:xfrm>
          <a:prstGeom prst="rect">
            <a:avLst/>
          </a:prstGeom>
        </p:spPr>
        <p:txBody>
          <a:bodyPr wrap="square">
            <a:spAutoFit/>
          </a:bodyPr>
          <a:lstStyle/>
          <a:p>
            <a:r>
              <a:rPr lang="en-US" altLang="zh-CN" sz="2400" b="1" dirty="0" smtClean="0">
                <a:solidFill>
                  <a:schemeClr val="accent5">
                    <a:lumMod val="20000"/>
                    <a:lumOff val="80000"/>
                  </a:schemeClr>
                </a:solidFill>
                <a:latin typeface="华文琥珀" pitchFamily="2" charset="-122"/>
                <a:ea typeface="华文琥珀" pitchFamily="2" charset="-122"/>
                <a:cs typeface="Verdana" pitchFamily="34" charset="0"/>
              </a:rPr>
              <a:t>+</a:t>
            </a:r>
            <a:endParaRPr lang="zh-CN" altLang="en-US" sz="2400" dirty="0">
              <a:solidFill>
                <a:schemeClr val="accent5">
                  <a:lumMod val="20000"/>
                  <a:lumOff val="80000"/>
                </a:schemeClr>
              </a:solidFill>
              <a:latin typeface="华文琥珀" pitchFamily="2" charset="-122"/>
              <a:ea typeface="华文琥珀" pitchFamily="2" charset="-122"/>
              <a:cs typeface="Verdana" pitchFamily="34" charset="0"/>
            </a:endParaRPr>
          </a:p>
        </p:txBody>
      </p:sp>
      <p:sp>
        <p:nvSpPr>
          <p:cNvPr id="26" name="矩形 25"/>
          <p:cNvSpPr/>
          <p:nvPr/>
        </p:nvSpPr>
        <p:spPr>
          <a:xfrm rot="20129110">
            <a:off x="4877277" y="3085046"/>
            <a:ext cx="417719" cy="461665"/>
          </a:xfrm>
          <a:prstGeom prst="rect">
            <a:avLst/>
          </a:prstGeom>
        </p:spPr>
        <p:txBody>
          <a:bodyPr wrap="square">
            <a:spAutoFit/>
          </a:bodyPr>
          <a:lstStyle/>
          <a:p>
            <a:r>
              <a:rPr lang="en-US" altLang="zh-CN" sz="2400" b="1" dirty="0" smtClean="0">
                <a:solidFill>
                  <a:schemeClr val="accent5">
                    <a:lumMod val="20000"/>
                    <a:lumOff val="80000"/>
                  </a:schemeClr>
                </a:solidFill>
                <a:latin typeface="华文琥珀" pitchFamily="2" charset="-122"/>
                <a:ea typeface="华文琥珀" pitchFamily="2" charset="-122"/>
                <a:cs typeface="Verdana" pitchFamily="34" charset="0"/>
              </a:rPr>
              <a:t>+</a:t>
            </a:r>
            <a:endParaRPr lang="zh-CN" altLang="en-US" sz="2400" dirty="0">
              <a:solidFill>
                <a:schemeClr val="accent5">
                  <a:lumMod val="20000"/>
                  <a:lumOff val="80000"/>
                </a:schemeClr>
              </a:solidFill>
              <a:latin typeface="华文琥珀" pitchFamily="2" charset="-122"/>
              <a:ea typeface="华文琥珀" pitchFamily="2" charset="-122"/>
              <a:cs typeface="Verdana" pitchFamily="34" charset="0"/>
            </a:endParaRPr>
          </a:p>
        </p:txBody>
      </p:sp>
      <p:sp>
        <p:nvSpPr>
          <p:cNvPr id="27" name="矩形 26"/>
          <p:cNvSpPr/>
          <p:nvPr/>
        </p:nvSpPr>
        <p:spPr>
          <a:xfrm rot="20129110">
            <a:off x="4838619" y="3316631"/>
            <a:ext cx="417719" cy="461665"/>
          </a:xfrm>
          <a:prstGeom prst="rect">
            <a:avLst/>
          </a:prstGeom>
        </p:spPr>
        <p:txBody>
          <a:bodyPr wrap="square">
            <a:spAutoFit/>
          </a:bodyPr>
          <a:lstStyle/>
          <a:p>
            <a:r>
              <a:rPr lang="en-US" altLang="zh-CN" sz="2400" b="1" dirty="0" smtClean="0">
                <a:solidFill>
                  <a:schemeClr val="accent5">
                    <a:lumMod val="20000"/>
                    <a:lumOff val="80000"/>
                  </a:schemeClr>
                </a:solidFill>
                <a:latin typeface="华文琥珀" pitchFamily="2" charset="-122"/>
                <a:ea typeface="华文琥珀" pitchFamily="2" charset="-122"/>
                <a:cs typeface="Verdana" pitchFamily="34" charset="0"/>
              </a:rPr>
              <a:t>+</a:t>
            </a:r>
            <a:endParaRPr lang="zh-CN" altLang="en-US" sz="2400" dirty="0">
              <a:solidFill>
                <a:schemeClr val="accent5">
                  <a:lumMod val="20000"/>
                  <a:lumOff val="80000"/>
                </a:schemeClr>
              </a:solidFill>
              <a:latin typeface="华文琥珀" pitchFamily="2" charset="-122"/>
              <a:ea typeface="华文琥珀" pitchFamily="2" charset="-122"/>
              <a:cs typeface="Verdana" pitchFamily="34" charset="0"/>
            </a:endParaRPr>
          </a:p>
        </p:txBody>
      </p:sp>
      <p:sp>
        <p:nvSpPr>
          <p:cNvPr id="28" name="矩形 27"/>
          <p:cNvSpPr/>
          <p:nvPr/>
        </p:nvSpPr>
        <p:spPr>
          <a:xfrm rot="20129110">
            <a:off x="4610029" y="3051138"/>
            <a:ext cx="417719" cy="461665"/>
          </a:xfrm>
          <a:prstGeom prst="rect">
            <a:avLst/>
          </a:prstGeom>
        </p:spPr>
        <p:txBody>
          <a:bodyPr wrap="square">
            <a:spAutoFit/>
          </a:bodyPr>
          <a:lstStyle/>
          <a:p>
            <a:r>
              <a:rPr lang="en-US" altLang="zh-CN" sz="2400" b="1" dirty="0" smtClean="0">
                <a:solidFill>
                  <a:schemeClr val="accent5">
                    <a:lumMod val="20000"/>
                    <a:lumOff val="80000"/>
                  </a:schemeClr>
                </a:solidFill>
                <a:latin typeface="华文琥珀" pitchFamily="2" charset="-122"/>
                <a:ea typeface="华文琥珀" pitchFamily="2" charset="-122"/>
                <a:cs typeface="Verdana" pitchFamily="34" charset="0"/>
              </a:rPr>
              <a:t>+</a:t>
            </a:r>
            <a:endParaRPr lang="zh-CN" altLang="en-US" sz="2400" dirty="0">
              <a:solidFill>
                <a:schemeClr val="accent5">
                  <a:lumMod val="20000"/>
                  <a:lumOff val="80000"/>
                </a:schemeClr>
              </a:solidFill>
              <a:latin typeface="华文琥珀" pitchFamily="2" charset="-122"/>
              <a:ea typeface="华文琥珀" pitchFamily="2" charset="-122"/>
              <a:cs typeface="Verdana" pitchFamily="34" charset="0"/>
            </a:endParaRPr>
          </a:p>
        </p:txBody>
      </p:sp>
      <p:sp>
        <p:nvSpPr>
          <p:cNvPr id="29" name="矩形 28"/>
          <p:cNvSpPr/>
          <p:nvPr/>
        </p:nvSpPr>
        <p:spPr>
          <a:xfrm rot="20129110">
            <a:off x="5171370" y="3070589"/>
            <a:ext cx="417719" cy="461665"/>
          </a:xfrm>
          <a:prstGeom prst="rect">
            <a:avLst/>
          </a:prstGeom>
        </p:spPr>
        <p:txBody>
          <a:bodyPr wrap="square">
            <a:spAutoFit/>
          </a:bodyPr>
          <a:lstStyle/>
          <a:p>
            <a:r>
              <a:rPr lang="en-US" altLang="zh-CN" sz="2400" b="1" dirty="0" smtClean="0">
                <a:solidFill>
                  <a:schemeClr val="accent5">
                    <a:lumMod val="20000"/>
                    <a:lumOff val="80000"/>
                  </a:schemeClr>
                </a:solidFill>
                <a:latin typeface="华文琥珀" pitchFamily="2" charset="-122"/>
                <a:ea typeface="华文琥珀" pitchFamily="2" charset="-122"/>
                <a:cs typeface="Verdana" pitchFamily="34" charset="0"/>
              </a:rPr>
              <a:t>+</a:t>
            </a:r>
            <a:endParaRPr lang="zh-CN" altLang="en-US" sz="2400" dirty="0">
              <a:solidFill>
                <a:schemeClr val="accent5">
                  <a:lumMod val="20000"/>
                  <a:lumOff val="80000"/>
                </a:schemeClr>
              </a:solidFill>
              <a:latin typeface="华文琥珀" pitchFamily="2" charset="-122"/>
              <a:ea typeface="华文琥珀" pitchFamily="2" charset="-122"/>
              <a:cs typeface="Verdana" pitchFamily="34" charset="0"/>
            </a:endParaRPr>
          </a:p>
        </p:txBody>
      </p:sp>
      <p:sp>
        <p:nvSpPr>
          <p:cNvPr id="30" name="矩形 29"/>
          <p:cNvSpPr/>
          <p:nvPr/>
        </p:nvSpPr>
        <p:spPr>
          <a:xfrm rot="20129110">
            <a:off x="6147630" y="3012184"/>
            <a:ext cx="417719" cy="338554"/>
          </a:xfrm>
          <a:prstGeom prst="rect">
            <a:avLst/>
          </a:prstGeom>
        </p:spPr>
        <p:txBody>
          <a:bodyPr wrap="square">
            <a:spAutoFit/>
          </a:bodyPr>
          <a:lstStyle/>
          <a:p>
            <a:r>
              <a:rPr lang="en-US" altLang="zh-CN" sz="1600" b="1" dirty="0" smtClean="0">
                <a:solidFill>
                  <a:schemeClr val="accent5">
                    <a:lumMod val="20000"/>
                    <a:lumOff val="80000"/>
                  </a:schemeClr>
                </a:solidFill>
                <a:latin typeface="华文琥珀" pitchFamily="2" charset="-122"/>
                <a:ea typeface="华文琥珀" pitchFamily="2" charset="-122"/>
                <a:cs typeface="Verdana" pitchFamily="34" charset="0"/>
              </a:rPr>
              <a:t>+</a:t>
            </a:r>
            <a:endParaRPr lang="zh-CN" altLang="en-US" sz="1600" dirty="0">
              <a:solidFill>
                <a:schemeClr val="accent5">
                  <a:lumMod val="20000"/>
                  <a:lumOff val="80000"/>
                </a:schemeClr>
              </a:solidFill>
              <a:latin typeface="华文琥珀" pitchFamily="2" charset="-122"/>
              <a:ea typeface="华文琥珀" pitchFamily="2" charset="-122"/>
              <a:cs typeface="Verdana" pitchFamily="34" charset="0"/>
            </a:endParaRPr>
          </a:p>
        </p:txBody>
      </p:sp>
      <p:sp>
        <p:nvSpPr>
          <p:cNvPr id="31" name="矩形 30"/>
          <p:cNvSpPr/>
          <p:nvPr/>
        </p:nvSpPr>
        <p:spPr>
          <a:xfrm rot="20129110">
            <a:off x="5797417" y="2853146"/>
            <a:ext cx="417719" cy="338554"/>
          </a:xfrm>
          <a:prstGeom prst="rect">
            <a:avLst/>
          </a:prstGeom>
        </p:spPr>
        <p:txBody>
          <a:bodyPr wrap="square">
            <a:spAutoFit/>
          </a:bodyPr>
          <a:lstStyle/>
          <a:p>
            <a:r>
              <a:rPr lang="en-US" altLang="zh-CN" sz="1600" b="1" dirty="0" smtClean="0">
                <a:solidFill>
                  <a:schemeClr val="accent5">
                    <a:lumMod val="20000"/>
                    <a:lumOff val="80000"/>
                  </a:schemeClr>
                </a:solidFill>
                <a:latin typeface="华文琥珀" pitchFamily="2" charset="-122"/>
                <a:ea typeface="华文琥珀" pitchFamily="2" charset="-122"/>
                <a:cs typeface="Verdana" pitchFamily="34" charset="0"/>
              </a:rPr>
              <a:t>+</a:t>
            </a:r>
            <a:endParaRPr lang="zh-CN" altLang="en-US" sz="1600" dirty="0">
              <a:solidFill>
                <a:schemeClr val="accent5">
                  <a:lumMod val="20000"/>
                  <a:lumOff val="80000"/>
                </a:schemeClr>
              </a:solidFill>
              <a:latin typeface="华文琥珀" pitchFamily="2" charset="-122"/>
              <a:ea typeface="华文琥珀" pitchFamily="2" charset="-122"/>
              <a:cs typeface="Verdana" pitchFamily="34" charset="0"/>
            </a:endParaRPr>
          </a:p>
        </p:txBody>
      </p:sp>
      <p:sp>
        <p:nvSpPr>
          <p:cNvPr id="32" name="矩形 31"/>
          <p:cNvSpPr/>
          <p:nvPr/>
        </p:nvSpPr>
        <p:spPr>
          <a:xfrm rot="20129110">
            <a:off x="5987336" y="3558954"/>
            <a:ext cx="417719" cy="338554"/>
          </a:xfrm>
          <a:prstGeom prst="rect">
            <a:avLst/>
          </a:prstGeom>
        </p:spPr>
        <p:txBody>
          <a:bodyPr wrap="square">
            <a:spAutoFit/>
          </a:bodyPr>
          <a:lstStyle/>
          <a:p>
            <a:r>
              <a:rPr lang="en-US" altLang="zh-CN" sz="1600" b="1" dirty="0" smtClean="0">
                <a:solidFill>
                  <a:schemeClr val="accent5">
                    <a:lumMod val="20000"/>
                    <a:lumOff val="80000"/>
                  </a:schemeClr>
                </a:solidFill>
                <a:latin typeface="华文琥珀" pitchFamily="2" charset="-122"/>
                <a:ea typeface="华文琥珀" pitchFamily="2" charset="-122"/>
                <a:cs typeface="Verdana" pitchFamily="34" charset="0"/>
              </a:rPr>
              <a:t>+</a:t>
            </a:r>
            <a:endParaRPr lang="zh-CN" altLang="en-US" sz="1600" dirty="0">
              <a:solidFill>
                <a:schemeClr val="accent5">
                  <a:lumMod val="20000"/>
                  <a:lumOff val="80000"/>
                </a:schemeClr>
              </a:solidFill>
              <a:latin typeface="华文琥珀" pitchFamily="2" charset="-122"/>
              <a:ea typeface="华文琥珀" pitchFamily="2" charset="-122"/>
              <a:cs typeface="Verdana" pitchFamily="34" charset="0"/>
            </a:endParaRPr>
          </a:p>
        </p:txBody>
      </p:sp>
      <p:sp>
        <p:nvSpPr>
          <p:cNvPr id="33" name="矩形 32"/>
          <p:cNvSpPr/>
          <p:nvPr/>
        </p:nvSpPr>
        <p:spPr>
          <a:xfrm rot="20129110">
            <a:off x="6249086" y="3558954"/>
            <a:ext cx="417719" cy="338554"/>
          </a:xfrm>
          <a:prstGeom prst="rect">
            <a:avLst/>
          </a:prstGeom>
        </p:spPr>
        <p:txBody>
          <a:bodyPr wrap="square">
            <a:spAutoFit/>
          </a:bodyPr>
          <a:lstStyle/>
          <a:p>
            <a:r>
              <a:rPr lang="en-US" altLang="zh-CN" sz="1600" b="1" dirty="0" smtClean="0">
                <a:solidFill>
                  <a:schemeClr val="accent5">
                    <a:lumMod val="20000"/>
                    <a:lumOff val="80000"/>
                  </a:schemeClr>
                </a:solidFill>
                <a:latin typeface="华文琥珀" pitchFamily="2" charset="-122"/>
                <a:ea typeface="华文琥珀" pitchFamily="2" charset="-122"/>
                <a:cs typeface="Verdana" pitchFamily="34" charset="0"/>
              </a:rPr>
              <a:t>+</a:t>
            </a:r>
            <a:endParaRPr lang="zh-CN" altLang="en-US" sz="1600" dirty="0">
              <a:solidFill>
                <a:schemeClr val="accent5">
                  <a:lumMod val="20000"/>
                  <a:lumOff val="80000"/>
                </a:schemeClr>
              </a:solidFill>
              <a:latin typeface="华文琥珀" pitchFamily="2" charset="-122"/>
              <a:ea typeface="华文琥珀" pitchFamily="2" charset="-122"/>
              <a:cs typeface="Verdana" pitchFamily="34" charset="0"/>
            </a:endParaRPr>
          </a:p>
        </p:txBody>
      </p:sp>
      <p:sp>
        <p:nvSpPr>
          <p:cNvPr id="34" name="矩形 33"/>
          <p:cNvSpPr/>
          <p:nvPr/>
        </p:nvSpPr>
        <p:spPr>
          <a:xfrm rot="20129110">
            <a:off x="6147629" y="3982638"/>
            <a:ext cx="417719" cy="461665"/>
          </a:xfrm>
          <a:prstGeom prst="rect">
            <a:avLst/>
          </a:prstGeom>
        </p:spPr>
        <p:txBody>
          <a:bodyPr wrap="square">
            <a:spAutoFit/>
          </a:bodyPr>
          <a:lstStyle/>
          <a:p>
            <a:r>
              <a:rPr lang="en-US" altLang="zh-CN" sz="2400" b="1" dirty="0" smtClean="0">
                <a:solidFill>
                  <a:schemeClr val="accent5">
                    <a:lumMod val="20000"/>
                    <a:lumOff val="80000"/>
                  </a:schemeClr>
                </a:solidFill>
                <a:latin typeface="华文琥珀" pitchFamily="2" charset="-122"/>
                <a:ea typeface="华文琥珀" pitchFamily="2" charset="-122"/>
                <a:cs typeface="Verdana" pitchFamily="34" charset="0"/>
              </a:rPr>
              <a:t>+</a:t>
            </a:r>
            <a:endParaRPr lang="zh-CN" altLang="en-US" sz="2400" dirty="0">
              <a:solidFill>
                <a:schemeClr val="accent5">
                  <a:lumMod val="20000"/>
                  <a:lumOff val="80000"/>
                </a:schemeClr>
              </a:solidFill>
              <a:latin typeface="华文琥珀" pitchFamily="2" charset="-122"/>
              <a:ea typeface="华文琥珀" pitchFamily="2" charset="-122"/>
              <a:cs typeface="Verdana" pitchFamily="34" charset="0"/>
            </a:endParaRPr>
          </a:p>
        </p:txBody>
      </p:sp>
      <p:sp>
        <p:nvSpPr>
          <p:cNvPr id="35" name="矩形 34"/>
          <p:cNvSpPr/>
          <p:nvPr/>
        </p:nvSpPr>
        <p:spPr>
          <a:xfrm rot="20129110">
            <a:off x="4368751" y="3553404"/>
            <a:ext cx="417719" cy="461665"/>
          </a:xfrm>
          <a:prstGeom prst="rect">
            <a:avLst/>
          </a:prstGeom>
        </p:spPr>
        <p:txBody>
          <a:bodyPr wrap="square">
            <a:spAutoFit/>
          </a:bodyPr>
          <a:lstStyle/>
          <a:p>
            <a:r>
              <a:rPr lang="en-US" altLang="zh-CN" sz="2400" b="1" dirty="0" smtClean="0">
                <a:solidFill>
                  <a:schemeClr val="accent5">
                    <a:lumMod val="20000"/>
                    <a:lumOff val="80000"/>
                  </a:schemeClr>
                </a:solidFill>
                <a:latin typeface="华文琥珀" pitchFamily="2" charset="-122"/>
                <a:ea typeface="华文琥珀" pitchFamily="2" charset="-122"/>
                <a:cs typeface="Verdana" pitchFamily="34" charset="0"/>
              </a:rPr>
              <a:t>+</a:t>
            </a:r>
            <a:endParaRPr lang="zh-CN" altLang="en-US" sz="2400" dirty="0">
              <a:solidFill>
                <a:schemeClr val="accent5">
                  <a:lumMod val="20000"/>
                  <a:lumOff val="80000"/>
                </a:schemeClr>
              </a:solidFill>
              <a:latin typeface="华文琥珀" pitchFamily="2" charset="-122"/>
              <a:ea typeface="华文琥珀" pitchFamily="2" charset="-122"/>
              <a:cs typeface="Verdana" pitchFamily="34" charset="0"/>
            </a:endParaRPr>
          </a:p>
        </p:txBody>
      </p:sp>
      <p:sp>
        <p:nvSpPr>
          <p:cNvPr id="36" name="矩形 35"/>
          <p:cNvSpPr/>
          <p:nvPr/>
        </p:nvSpPr>
        <p:spPr>
          <a:xfrm rot="20129110">
            <a:off x="4895840" y="4420256"/>
            <a:ext cx="417719" cy="461665"/>
          </a:xfrm>
          <a:prstGeom prst="rect">
            <a:avLst/>
          </a:prstGeom>
        </p:spPr>
        <p:txBody>
          <a:bodyPr wrap="square">
            <a:spAutoFit/>
          </a:bodyPr>
          <a:lstStyle/>
          <a:p>
            <a:r>
              <a:rPr lang="en-US" altLang="zh-CN" sz="2400" b="1" dirty="0" smtClean="0">
                <a:solidFill>
                  <a:schemeClr val="accent5">
                    <a:lumMod val="20000"/>
                    <a:lumOff val="80000"/>
                  </a:schemeClr>
                </a:solidFill>
                <a:latin typeface="华文琥珀" pitchFamily="2" charset="-122"/>
                <a:ea typeface="华文琥珀" pitchFamily="2" charset="-122"/>
                <a:cs typeface="Verdana" pitchFamily="34" charset="0"/>
              </a:rPr>
              <a:t>+</a:t>
            </a:r>
            <a:endParaRPr lang="zh-CN" altLang="en-US" sz="2400" dirty="0">
              <a:solidFill>
                <a:schemeClr val="accent5">
                  <a:lumMod val="20000"/>
                  <a:lumOff val="80000"/>
                </a:schemeClr>
              </a:solidFill>
              <a:latin typeface="华文琥珀" pitchFamily="2" charset="-122"/>
              <a:ea typeface="华文琥珀" pitchFamily="2" charset="-122"/>
              <a:cs typeface="Verdana" pitchFamily="34" charset="0"/>
            </a:endParaRPr>
          </a:p>
        </p:txBody>
      </p:sp>
      <p:sp>
        <p:nvSpPr>
          <p:cNvPr id="38" name="矩形 37"/>
          <p:cNvSpPr/>
          <p:nvPr/>
        </p:nvSpPr>
        <p:spPr>
          <a:xfrm rot="20129110">
            <a:off x="5478557" y="3467932"/>
            <a:ext cx="417719" cy="461665"/>
          </a:xfrm>
          <a:prstGeom prst="rect">
            <a:avLst/>
          </a:prstGeom>
        </p:spPr>
        <p:txBody>
          <a:bodyPr wrap="square">
            <a:spAutoFit/>
          </a:bodyPr>
          <a:lstStyle/>
          <a:p>
            <a:r>
              <a:rPr lang="en-US" altLang="zh-CN" sz="2400" b="1" dirty="0" smtClean="0">
                <a:solidFill>
                  <a:schemeClr val="accent5">
                    <a:lumMod val="20000"/>
                    <a:lumOff val="80000"/>
                  </a:schemeClr>
                </a:solidFill>
                <a:latin typeface="华文琥珀" pitchFamily="2" charset="-122"/>
                <a:ea typeface="华文琥珀" pitchFamily="2" charset="-122"/>
                <a:cs typeface="Verdana" pitchFamily="34" charset="0"/>
              </a:rPr>
              <a:t>+</a:t>
            </a:r>
            <a:endParaRPr lang="zh-CN" altLang="en-US" sz="2400" dirty="0">
              <a:solidFill>
                <a:schemeClr val="accent5">
                  <a:lumMod val="20000"/>
                  <a:lumOff val="80000"/>
                </a:schemeClr>
              </a:solidFill>
              <a:latin typeface="华文琥珀" pitchFamily="2" charset="-122"/>
              <a:ea typeface="华文琥珀" pitchFamily="2" charset="-122"/>
              <a:cs typeface="Verdana" pitchFamily="34" charset="0"/>
            </a:endParaRPr>
          </a:p>
        </p:txBody>
      </p:sp>
      <p:sp>
        <p:nvSpPr>
          <p:cNvPr id="39" name="矩形 38"/>
          <p:cNvSpPr/>
          <p:nvPr/>
        </p:nvSpPr>
        <p:spPr>
          <a:xfrm rot="20129110">
            <a:off x="6229728" y="2671331"/>
            <a:ext cx="417719" cy="338554"/>
          </a:xfrm>
          <a:prstGeom prst="rect">
            <a:avLst/>
          </a:prstGeom>
        </p:spPr>
        <p:txBody>
          <a:bodyPr wrap="square">
            <a:spAutoFit/>
          </a:bodyPr>
          <a:lstStyle/>
          <a:p>
            <a:r>
              <a:rPr lang="en-US" altLang="zh-CN" sz="1600" b="1" dirty="0" smtClean="0">
                <a:solidFill>
                  <a:schemeClr val="accent5">
                    <a:lumMod val="20000"/>
                    <a:lumOff val="80000"/>
                  </a:schemeClr>
                </a:solidFill>
                <a:latin typeface="华文琥珀" pitchFamily="2" charset="-122"/>
                <a:ea typeface="华文琥珀" pitchFamily="2" charset="-122"/>
                <a:cs typeface="Verdana" pitchFamily="34" charset="0"/>
              </a:rPr>
              <a:t>+</a:t>
            </a:r>
            <a:endParaRPr lang="zh-CN" altLang="en-US" sz="1600" dirty="0">
              <a:solidFill>
                <a:schemeClr val="accent5">
                  <a:lumMod val="20000"/>
                  <a:lumOff val="80000"/>
                </a:schemeClr>
              </a:solidFill>
              <a:latin typeface="华文琥珀" pitchFamily="2" charset="-122"/>
              <a:ea typeface="华文琥珀" pitchFamily="2" charset="-122"/>
              <a:cs typeface="Verdana" pitchFamily="34" charset="0"/>
            </a:endParaRPr>
          </a:p>
        </p:txBody>
      </p:sp>
      <p:sp>
        <p:nvSpPr>
          <p:cNvPr id="40" name="矩形 39"/>
          <p:cNvSpPr/>
          <p:nvPr/>
        </p:nvSpPr>
        <p:spPr>
          <a:xfrm rot="20129110">
            <a:off x="5556460" y="2751442"/>
            <a:ext cx="417719" cy="338554"/>
          </a:xfrm>
          <a:prstGeom prst="rect">
            <a:avLst/>
          </a:prstGeom>
        </p:spPr>
        <p:txBody>
          <a:bodyPr wrap="square">
            <a:spAutoFit/>
          </a:bodyPr>
          <a:lstStyle/>
          <a:p>
            <a:r>
              <a:rPr lang="en-US" altLang="zh-CN" sz="1600" b="1" dirty="0" smtClean="0">
                <a:solidFill>
                  <a:schemeClr val="accent5">
                    <a:lumMod val="20000"/>
                    <a:lumOff val="80000"/>
                  </a:schemeClr>
                </a:solidFill>
                <a:latin typeface="华文琥珀" pitchFamily="2" charset="-122"/>
                <a:ea typeface="华文琥珀" pitchFamily="2" charset="-122"/>
                <a:cs typeface="Verdana" pitchFamily="34" charset="0"/>
              </a:rPr>
              <a:t>+</a:t>
            </a:r>
            <a:endParaRPr lang="zh-CN" altLang="en-US" sz="1600" dirty="0">
              <a:solidFill>
                <a:schemeClr val="accent5">
                  <a:lumMod val="20000"/>
                  <a:lumOff val="80000"/>
                </a:schemeClr>
              </a:solidFill>
              <a:latin typeface="华文琥珀" pitchFamily="2" charset="-122"/>
              <a:ea typeface="华文琥珀" pitchFamily="2" charset="-122"/>
              <a:cs typeface="Verdana" pitchFamily="34" charset="0"/>
            </a:endParaRPr>
          </a:p>
        </p:txBody>
      </p:sp>
      <p:sp>
        <p:nvSpPr>
          <p:cNvPr id="41" name="矩形 40"/>
          <p:cNvSpPr/>
          <p:nvPr/>
        </p:nvSpPr>
        <p:spPr>
          <a:xfrm rot="20129110">
            <a:off x="6296276" y="2891465"/>
            <a:ext cx="417719" cy="338554"/>
          </a:xfrm>
          <a:prstGeom prst="rect">
            <a:avLst/>
          </a:prstGeom>
        </p:spPr>
        <p:txBody>
          <a:bodyPr wrap="square">
            <a:spAutoFit/>
          </a:bodyPr>
          <a:lstStyle/>
          <a:p>
            <a:r>
              <a:rPr lang="en-US" altLang="zh-CN" sz="1600" b="1" dirty="0" smtClean="0">
                <a:solidFill>
                  <a:schemeClr val="accent5">
                    <a:lumMod val="20000"/>
                    <a:lumOff val="80000"/>
                  </a:schemeClr>
                </a:solidFill>
                <a:latin typeface="华文琥珀" pitchFamily="2" charset="-122"/>
                <a:ea typeface="华文琥珀" pitchFamily="2" charset="-122"/>
                <a:cs typeface="Verdana" pitchFamily="34" charset="0"/>
              </a:rPr>
              <a:t>+</a:t>
            </a:r>
            <a:endParaRPr lang="zh-CN" altLang="en-US" sz="1600" dirty="0">
              <a:solidFill>
                <a:schemeClr val="accent5">
                  <a:lumMod val="20000"/>
                  <a:lumOff val="80000"/>
                </a:schemeClr>
              </a:solidFill>
              <a:latin typeface="华文琥珀" pitchFamily="2" charset="-122"/>
              <a:ea typeface="华文琥珀" pitchFamily="2" charset="-122"/>
              <a:cs typeface="Verdana" pitchFamily="34" charset="0"/>
            </a:endParaRPr>
          </a:p>
        </p:txBody>
      </p:sp>
    </p:spTree>
    <p:extLst>
      <p:ext uri="{BB962C8B-B14F-4D97-AF65-F5344CB8AC3E}">
        <p14:creationId xmlns:p14="http://schemas.microsoft.com/office/powerpoint/2010/main" val="374816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fade">
                                      <p:cBhvr>
                                        <p:cTn id="7" dur="1000"/>
                                        <p:tgtEl>
                                          <p:spTgt spid="34820"/>
                                        </p:tgtEl>
                                      </p:cBhvr>
                                    </p:animEffect>
                                    <p:anim calcmode="lin" valueType="num">
                                      <p:cBhvr>
                                        <p:cTn id="8" dur="1000" fill="hold"/>
                                        <p:tgtEl>
                                          <p:spTgt spid="34820"/>
                                        </p:tgtEl>
                                        <p:attrNameLst>
                                          <p:attrName>ppt_x</p:attrName>
                                        </p:attrNameLst>
                                      </p:cBhvr>
                                      <p:tavLst>
                                        <p:tav tm="0">
                                          <p:val>
                                            <p:strVal val="#ppt_x"/>
                                          </p:val>
                                        </p:tav>
                                        <p:tav tm="100000">
                                          <p:val>
                                            <p:strVal val="#ppt_x"/>
                                          </p:val>
                                        </p:tav>
                                      </p:tavLst>
                                    </p:anim>
                                    <p:anim calcmode="lin" valueType="num">
                                      <p:cBhvr>
                                        <p:cTn id="9" dur="1000" fill="hold"/>
                                        <p:tgtEl>
                                          <p:spTgt spid="348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矩形 6"/>
          <p:cNvSpPr>
            <a:spLocks noChangeArrowheads="1"/>
          </p:cNvSpPr>
          <p:nvPr/>
        </p:nvSpPr>
        <p:spPr bwMode="auto">
          <a:xfrm>
            <a:off x="1904854" y="1893667"/>
            <a:ext cx="2808312" cy="4524315"/>
          </a:xfrm>
          <a:prstGeom prst="rect">
            <a:avLst/>
          </a:prstGeom>
          <a:solidFill>
            <a:srgbClr val="FFFF00"/>
          </a:solidFill>
          <a:ln w="9525">
            <a:noFill/>
            <a:miter lim="800000"/>
            <a:headEnd/>
            <a:tailEnd/>
          </a:ln>
          <a:scene3d>
            <a:camera prst="orthographicFront"/>
            <a:lightRig rig="threePt" dir="t"/>
          </a:scene3d>
          <a:sp3d>
            <a:bevelT w="139700" h="139700" prst="divot"/>
          </a:sp3d>
        </p:spPr>
        <p:txBody>
          <a:bodyPr wrap="square">
            <a:spAutoFit/>
          </a:bodyPr>
          <a:lstStyle/>
          <a:p>
            <a:r>
              <a:rPr lang="en-US" altLang="zh-CN" sz="3200" b="1" dirty="0" smtClean="0">
                <a:latin typeface="黑体" pitchFamily="49" charset="-122"/>
                <a:ea typeface="黑体" pitchFamily="49" charset="-122"/>
              </a:rPr>
              <a:t>1.</a:t>
            </a:r>
            <a:r>
              <a:rPr lang="zh-CN" altLang="en-US" sz="3200" b="1" dirty="0" smtClean="0">
                <a:latin typeface="黑体" pitchFamily="49" charset="-122"/>
                <a:ea typeface="黑体" pitchFamily="49" charset="-122"/>
                <a:cs typeface="Arial Unicode MS" pitchFamily="34" charset="-122"/>
              </a:rPr>
              <a:t>大一</a:t>
            </a:r>
            <a:r>
              <a:rPr lang="zh-CN" altLang="en-US" sz="3200" b="1" dirty="0" smtClean="0">
                <a:solidFill>
                  <a:srgbClr val="FF0000"/>
                </a:solidFill>
                <a:latin typeface="黑体" pitchFamily="49" charset="-122"/>
                <a:ea typeface="黑体" pitchFamily="49" charset="-122"/>
                <a:cs typeface="Arial Unicode MS" pitchFamily="34" charset="-122"/>
              </a:rPr>
              <a:t>≠</a:t>
            </a:r>
            <a:r>
              <a:rPr lang="zh-CN" altLang="en-US" sz="3200" b="1" dirty="0">
                <a:latin typeface="黑体" pitchFamily="49" charset="-122"/>
                <a:ea typeface="黑体" pitchFamily="49" charset="-122"/>
                <a:cs typeface="Arial Unicode MS" pitchFamily="34" charset="-122"/>
              </a:rPr>
              <a:t>高四</a:t>
            </a:r>
            <a:endParaRPr lang="en-US" altLang="zh-CN" sz="3200" b="1" dirty="0" smtClean="0">
              <a:latin typeface="黑体" pitchFamily="49" charset="-122"/>
              <a:ea typeface="黑体" pitchFamily="49" charset="-122"/>
              <a:cs typeface="Arial Unicode MS" pitchFamily="34" charset="-122"/>
            </a:endParaRPr>
          </a:p>
          <a:p>
            <a:r>
              <a:rPr lang="en-US" altLang="zh-CN" sz="3200" b="1" dirty="0" smtClean="0">
                <a:latin typeface="黑体" pitchFamily="49" charset="-122"/>
                <a:ea typeface="黑体" pitchFamily="49" charset="-122"/>
              </a:rPr>
              <a:t>2.</a:t>
            </a:r>
            <a:r>
              <a:rPr lang="zh-CN" altLang="en-US" sz="3200" b="1" dirty="0" smtClean="0">
                <a:latin typeface="黑体" pitchFamily="49" charset="-122"/>
                <a:ea typeface="黑体" pitchFamily="49" charset="-122"/>
                <a:cs typeface="Arial Unicode MS" pitchFamily="34" charset="-122"/>
              </a:rPr>
              <a:t>考生</a:t>
            </a:r>
            <a:r>
              <a:rPr lang="zh-CN" altLang="en-US" sz="3200" b="1" dirty="0">
                <a:solidFill>
                  <a:srgbClr val="FF0000"/>
                </a:solidFill>
                <a:latin typeface="黑体" pitchFamily="49" charset="-122"/>
                <a:ea typeface="黑体" pitchFamily="49" charset="-122"/>
                <a:cs typeface="Arial Unicode MS" pitchFamily="34" charset="-122"/>
              </a:rPr>
              <a:t>≠</a:t>
            </a:r>
            <a:r>
              <a:rPr lang="zh-CN" altLang="en-US" sz="3200" b="1" dirty="0" smtClean="0">
                <a:latin typeface="黑体" pitchFamily="49" charset="-122"/>
                <a:ea typeface="黑体" pitchFamily="49" charset="-122"/>
                <a:cs typeface="Arial Unicode MS" pitchFamily="34" charset="-122"/>
              </a:rPr>
              <a:t>学生</a:t>
            </a:r>
            <a:r>
              <a:rPr lang="en-US" altLang="zh-CN" sz="3200" b="1" dirty="0" smtClean="0">
                <a:latin typeface="黑体" pitchFamily="49" charset="-122"/>
                <a:ea typeface="黑体" pitchFamily="49" charset="-122"/>
              </a:rPr>
              <a:t>3.</a:t>
            </a:r>
            <a:r>
              <a:rPr lang="zh-CN" altLang="en-US" sz="3200" b="1" dirty="0" smtClean="0">
                <a:latin typeface="黑体" pitchFamily="49" charset="-122"/>
                <a:ea typeface="黑体" pitchFamily="49" charset="-122"/>
              </a:rPr>
              <a:t>上课</a:t>
            </a:r>
            <a:r>
              <a:rPr lang="zh-CN" altLang="en-US" sz="3200" b="1" dirty="0" smtClean="0">
                <a:solidFill>
                  <a:srgbClr val="FF0000"/>
                </a:solidFill>
                <a:latin typeface="黑体" pitchFamily="49" charset="-122"/>
                <a:ea typeface="黑体" pitchFamily="49" charset="-122"/>
                <a:cs typeface="Arial Unicode MS" pitchFamily="34" charset="-122"/>
              </a:rPr>
              <a:t>≠</a:t>
            </a:r>
            <a:r>
              <a:rPr lang="zh-CN" altLang="en-US" sz="3200" b="1" dirty="0" smtClean="0">
                <a:latin typeface="黑体" pitchFamily="49" charset="-122"/>
                <a:ea typeface="黑体" pitchFamily="49" charset="-122"/>
              </a:rPr>
              <a:t>上学</a:t>
            </a:r>
            <a:r>
              <a:rPr lang="en-US" altLang="zh-CN" sz="3200" b="1" dirty="0" smtClean="0">
                <a:latin typeface="黑体" pitchFamily="49" charset="-122"/>
                <a:ea typeface="黑体" pitchFamily="49" charset="-122"/>
              </a:rPr>
              <a:t>4.</a:t>
            </a:r>
            <a:r>
              <a:rPr lang="zh-CN" altLang="en-US" sz="3200" b="1" dirty="0" smtClean="0">
                <a:latin typeface="黑体" pitchFamily="49" charset="-122"/>
                <a:ea typeface="黑体" pitchFamily="49" charset="-122"/>
                <a:cs typeface="Arial Unicode MS" pitchFamily="34" charset="-122"/>
              </a:rPr>
              <a:t>标</a:t>
            </a:r>
            <a:r>
              <a:rPr lang="zh-CN" altLang="en-US" sz="3200" b="1" dirty="0">
                <a:latin typeface="黑体" pitchFamily="49" charset="-122"/>
                <a:ea typeface="黑体" pitchFamily="49" charset="-122"/>
                <a:cs typeface="Arial Unicode MS" pitchFamily="34" charset="-122"/>
              </a:rPr>
              <a:t>答</a:t>
            </a:r>
            <a:r>
              <a:rPr lang="zh-CN" altLang="en-US" sz="3200" b="1" dirty="0" smtClean="0">
                <a:solidFill>
                  <a:srgbClr val="FF0000"/>
                </a:solidFill>
                <a:latin typeface="黑体" pitchFamily="49" charset="-122"/>
                <a:ea typeface="黑体" pitchFamily="49" charset="-122"/>
                <a:cs typeface="Arial Unicode MS" pitchFamily="34" charset="-122"/>
              </a:rPr>
              <a:t>≠</a:t>
            </a:r>
            <a:r>
              <a:rPr lang="zh-CN" altLang="en-US" sz="3200" b="1" dirty="0" smtClean="0">
                <a:latin typeface="黑体" pitchFamily="49" charset="-122"/>
                <a:ea typeface="黑体" pitchFamily="49" charset="-122"/>
                <a:cs typeface="Arial Unicode MS" pitchFamily="34" charset="-122"/>
              </a:rPr>
              <a:t>正确</a:t>
            </a:r>
            <a:endParaRPr lang="en-US" altLang="zh-CN" sz="3200" b="1" dirty="0" smtClean="0">
              <a:latin typeface="黑体" pitchFamily="49" charset="-122"/>
              <a:ea typeface="黑体" pitchFamily="49" charset="-122"/>
              <a:cs typeface="Arial Unicode MS" pitchFamily="34" charset="-122"/>
            </a:endParaRPr>
          </a:p>
          <a:p>
            <a:r>
              <a:rPr lang="en-US" altLang="zh-CN" sz="3200" b="1" dirty="0" smtClean="0">
                <a:latin typeface="黑体" pitchFamily="49" charset="-122"/>
                <a:ea typeface="黑体" pitchFamily="49" charset="-122"/>
              </a:rPr>
              <a:t>5.</a:t>
            </a:r>
            <a:r>
              <a:rPr lang="zh-CN" altLang="en-US" sz="3200" b="1" dirty="0" smtClean="0">
                <a:latin typeface="黑体" pitchFamily="49" charset="-122"/>
                <a:ea typeface="黑体" pitchFamily="49" charset="-122"/>
              </a:rPr>
              <a:t>分数</a:t>
            </a:r>
            <a:r>
              <a:rPr lang="zh-CN" altLang="en-US" sz="3200" b="1" dirty="0" smtClean="0">
                <a:solidFill>
                  <a:srgbClr val="FF0000"/>
                </a:solidFill>
                <a:latin typeface="黑体" pitchFamily="49" charset="-122"/>
                <a:ea typeface="黑体" pitchFamily="49" charset="-122"/>
                <a:cs typeface="Arial Unicode MS" pitchFamily="34" charset="-122"/>
              </a:rPr>
              <a:t>≠</a:t>
            </a:r>
            <a:r>
              <a:rPr lang="zh-CN" altLang="en-US" sz="3200" b="1" dirty="0" smtClean="0">
                <a:latin typeface="黑体" pitchFamily="49" charset="-122"/>
                <a:ea typeface="黑体" pitchFamily="49" charset="-122"/>
              </a:rPr>
              <a:t>水平</a:t>
            </a:r>
            <a:r>
              <a:rPr lang="en-US" altLang="zh-CN" sz="3200" b="1" dirty="0" smtClean="0">
                <a:latin typeface="黑体" pitchFamily="49" charset="-122"/>
                <a:ea typeface="黑体" pitchFamily="49" charset="-122"/>
              </a:rPr>
              <a:t>6.</a:t>
            </a:r>
            <a:r>
              <a:rPr lang="zh-CN" altLang="en-US" sz="3200" b="1" dirty="0" smtClean="0">
                <a:latin typeface="黑体" pitchFamily="49" charset="-122"/>
                <a:ea typeface="黑体" pitchFamily="49" charset="-122"/>
              </a:rPr>
              <a:t>证书</a:t>
            </a:r>
            <a:r>
              <a:rPr lang="zh-CN" altLang="en-US" sz="3200" b="1" dirty="0" smtClean="0">
                <a:solidFill>
                  <a:srgbClr val="FF0000"/>
                </a:solidFill>
                <a:latin typeface="黑体" pitchFamily="49" charset="-122"/>
                <a:ea typeface="黑体" pitchFamily="49" charset="-122"/>
                <a:cs typeface="Arial Unicode MS" pitchFamily="34" charset="-122"/>
              </a:rPr>
              <a:t>≠</a:t>
            </a:r>
            <a:r>
              <a:rPr lang="zh-CN" altLang="en-US" sz="3200" b="1" dirty="0" smtClean="0">
                <a:latin typeface="黑体" pitchFamily="49" charset="-122"/>
                <a:ea typeface="黑体" pitchFamily="49" charset="-122"/>
              </a:rPr>
              <a:t>能力</a:t>
            </a:r>
            <a:endParaRPr lang="en-US" altLang="zh-CN" sz="3200" b="1" dirty="0" smtClean="0">
              <a:latin typeface="黑体" pitchFamily="49" charset="-122"/>
              <a:ea typeface="黑体" pitchFamily="49" charset="-122"/>
            </a:endParaRPr>
          </a:p>
          <a:p>
            <a:r>
              <a:rPr lang="en-US" altLang="zh-CN" sz="3200" b="1" dirty="0" smtClean="0">
                <a:latin typeface="黑体" pitchFamily="49" charset="-122"/>
                <a:ea typeface="黑体" pitchFamily="49" charset="-122"/>
              </a:rPr>
              <a:t>7.</a:t>
            </a:r>
            <a:r>
              <a:rPr lang="zh-CN" altLang="en-US" sz="3200" b="1" dirty="0" smtClean="0">
                <a:latin typeface="黑体" pitchFamily="49" charset="-122"/>
                <a:ea typeface="黑体" pitchFamily="49" charset="-122"/>
                <a:cs typeface="Arial Unicode MS" pitchFamily="34" charset="-122"/>
              </a:rPr>
              <a:t>学会</a:t>
            </a:r>
            <a:r>
              <a:rPr lang="zh-CN" altLang="en-US" sz="3200" b="1" dirty="0" smtClean="0">
                <a:solidFill>
                  <a:srgbClr val="FF0000"/>
                </a:solidFill>
                <a:latin typeface="黑体" pitchFamily="49" charset="-122"/>
                <a:ea typeface="黑体" pitchFamily="49" charset="-122"/>
                <a:cs typeface="Arial Unicode MS" pitchFamily="34" charset="-122"/>
              </a:rPr>
              <a:t>≠</a:t>
            </a:r>
            <a:r>
              <a:rPr lang="zh-CN" altLang="en-US" sz="3200" b="1" dirty="0" smtClean="0">
                <a:latin typeface="黑体" pitchFamily="49" charset="-122"/>
                <a:ea typeface="黑体" pitchFamily="49" charset="-122"/>
              </a:rPr>
              <a:t>会学</a:t>
            </a:r>
            <a:endParaRPr lang="en-US" altLang="zh-CN" sz="3200" b="1" dirty="0" smtClean="0">
              <a:latin typeface="黑体" pitchFamily="49" charset="-122"/>
              <a:ea typeface="黑体" pitchFamily="49" charset="-122"/>
            </a:endParaRPr>
          </a:p>
          <a:p>
            <a:r>
              <a:rPr lang="en-US" altLang="zh-CN" sz="3200" b="1" dirty="0" smtClean="0">
                <a:latin typeface="黑体" pitchFamily="49" charset="-122"/>
                <a:ea typeface="黑体" pitchFamily="49" charset="-122"/>
              </a:rPr>
              <a:t>8.</a:t>
            </a:r>
            <a:r>
              <a:rPr lang="zh-CN" altLang="en-US" sz="3200" b="1" dirty="0" smtClean="0">
                <a:latin typeface="黑体" pitchFamily="49" charset="-122"/>
                <a:ea typeface="黑体" pitchFamily="49" charset="-122"/>
              </a:rPr>
              <a:t>专业</a:t>
            </a:r>
            <a:r>
              <a:rPr lang="zh-CN" altLang="en-US" sz="3200" b="1" dirty="0" smtClean="0">
                <a:solidFill>
                  <a:srgbClr val="FF0000"/>
                </a:solidFill>
                <a:latin typeface="黑体" pitchFamily="49" charset="-122"/>
                <a:ea typeface="黑体" pitchFamily="49" charset="-122"/>
                <a:cs typeface="Arial Unicode MS" pitchFamily="34" charset="-122"/>
              </a:rPr>
              <a:t>≠</a:t>
            </a:r>
            <a:r>
              <a:rPr lang="zh-CN" altLang="en-US" sz="3200" b="1" dirty="0" smtClean="0">
                <a:latin typeface="黑体" pitchFamily="49" charset="-122"/>
                <a:ea typeface="黑体" pitchFamily="49" charset="-122"/>
              </a:rPr>
              <a:t>职业</a:t>
            </a:r>
            <a:r>
              <a:rPr lang="en-US" altLang="zh-CN" sz="3200" b="1" dirty="0" smtClean="0">
                <a:latin typeface="黑体" pitchFamily="49" charset="-122"/>
                <a:ea typeface="黑体" pitchFamily="49" charset="-122"/>
                <a:cs typeface="Arial Unicode MS" pitchFamily="34" charset="-122"/>
              </a:rPr>
              <a:t>9.</a:t>
            </a:r>
            <a:r>
              <a:rPr lang="zh-CN" altLang="en-US" sz="3200" b="1" dirty="0" smtClean="0">
                <a:latin typeface="黑体" pitchFamily="49" charset="-122"/>
                <a:ea typeface="黑体" pitchFamily="49" charset="-122"/>
                <a:cs typeface="Arial Unicode MS" pitchFamily="34" charset="-122"/>
              </a:rPr>
              <a:t>毕业</a:t>
            </a:r>
            <a:r>
              <a:rPr lang="zh-CN" altLang="en-US" sz="3200" b="1" dirty="0">
                <a:solidFill>
                  <a:srgbClr val="FF0000"/>
                </a:solidFill>
                <a:latin typeface="黑体" pitchFamily="49" charset="-122"/>
                <a:ea typeface="黑体" pitchFamily="49" charset="-122"/>
                <a:cs typeface="Arial Unicode MS" pitchFamily="34" charset="-122"/>
              </a:rPr>
              <a:t>≠</a:t>
            </a:r>
            <a:r>
              <a:rPr lang="zh-CN" altLang="en-US" sz="3200" b="1" dirty="0" smtClean="0">
                <a:latin typeface="黑体" pitchFamily="49" charset="-122"/>
                <a:ea typeface="黑体" pitchFamily="49" charset="-122"/>
                <a:cs typeface="Arial Unicode MS" pitchFamily="34" charset="-122"/>
              </a:rPr>
              <a:t>成功</a:t>
            </a:r>
            <a:endParaRPr lang="en-US" altLang="zh-CN" sz="3200" b="1" dirty="0" smtClean="0">
              <a:latin typeface="黑体" pitchFamily="49" charset="-122"/>
              <a:ea typeface="黑体" pitchFamily="49" charset="-122"/>
              <a:cs typeface="Arial Unicode MS" pitchFamily="34" charset="-122"/>
            </a:endParaRPr>
          </a:p>
        </p:txBody>
      </p:sp>
      <p:sp>
        <p:nvSpPr>
          <p:cNvPr id="5" name="矩形 11"/>
          <p:cNvSpPr>
            <a:spLocks noChangeArrowheads="1"/>
          </p:cNvSpPr>
          <p:nvPr/>
        </p:nvSpPr>
        <p:spPr bwMode="auto">
          <a:xfrm>
            <a:off x="539552" y="779158"/>
            <a:ext cx="3265440" cy="584775"/>
          </a:xfrm>
          <a:prstGeom prst="rect">
            <a:avLst/>
          </a:prstGeom>
          <a:solidFill>
            <a:srgbClr val="00FFFF"/>
          </a:solidFill>
          <a:ln w="9525">
            <a:noFill/>
            <a:miter lim="800000"/>
            <a:headEnd/>
            <a:tailEnd/>
          </a:ln>
          <a:scene3d>
            <a:camera prst="orthographicFront"/>
            <a:lightRig rig="threePt" dir="t"/>
          </a:scene3d>
          <a:sp3d>
            <a:bevelT w="114300" prst="artDeco"/>
          </a:sp3d>
        </p:spPr>
        <p:txBody>
          <a:bodyPr wrap="square">
            <a:spAutoFit/>
          </a:bodyPr>
          <a:lstStyle/>
          <a:p>
            <a:pPr algn="ctr"/>
            <a:r>
              <a:rPr lang="zh-CN" altLang="en-US" sz="3200" b="1" dirty="0" smtClean="0">
                <a:solidFill>
                  <a:srgbClr val="000000"/>
                </a:solidFill>
              </a:rPr>
              <a:t>玩转</a:t>
            </a:r>
            <a:r>
              <a:rPr lang="en-US" altLang="zh-CN" sz="3200" b="1" dirty="0" smtClean="0">
                <a:solidFill>
                  <a:srgbClr val="000000"/>
                </a:solidFill>
              </a:rPr>
              <a:t>9</a:t>
            </a:r>
            <a:r>
              <a:rPr lang="zh-CN" altLang="en-US" sz="3200" b="1" dirty="0" smtClean="0">
                <a:solidFill>
                  <a:srgbClr val="000000"/>
                </a:solidFill>
              </a:rPr>
              <a:t>个不等式</a:t>
            </a:r>
            <a:endParaRPr lang="zh-CN" altLang="en-US" dirty="0"/>
          </a:p>
        </p:txBody>
      </p:sp>
      <p:sp>
        <p:nvSpPr>
          <p:cNvPr id="17" name="矩形 6"/>
          <p:cNvSpPr>
            <a:spLocks noChangeArrowheads="1"/>
          </p:cNvSpPr>
          <p:nvPr/>
        </p:nvSpPr>
        <p:spPr bwMode="auto">
          <a:xfrm>
            <a:off x="4929190" y="1893667"/>
            <a:ext cx="2520280" cy="4524315"/>
          </a:xfrm>
          <a:prstGeom prst="rect">
            <a:avLst/>
          </a:prstGeom>
          <a:solidFill>
            <a:srgbClr val="FFFF00"/>
          </a:solidFill>
          <a:ln w="9525">
            <a:noFill/>
            <a:miter lim="800000"/>
            <a:headEnd/>
            <a:tailEnd/>
          </a:ln>
          <a:scene3d>
            <a:camera prst="orthographicFront"/>
            <a:lightRig rig="threePt" dir="t"/>
          </a:scene3d>
          <a:sp3d>
            <a:bevelT w="139700" h="139700" prst="divot"/>
          </a:sp3d>
        </p:spPr>
        <p:txBody>
          <a:bodyPr wrap="square">
            <a:spAutoFit/>
          </a:bodyPr>
          <a:lstStyle/>
          <a:p>
            <a:pPr algn="ctr"/>
            <a:r>
              <a:rPr lang="zh-CN" altLang="en-US" sz="3200" b="1" dirty="0" smtClean="0">
                <a:latin typeface="楷体" pitchFamily="49" charset="-122"/>
                <a:ea typeface="楷体" pitchFamily="49" charset="-122"/>
                <a:cs typeface="Arial Unicode MS" pitchFamily="34" charset="-122"/>
              </a:rPr>
              <a:t>生活方式</a:t>
            </a:r>
            <a:endParaRPr lang="en-US" altLang="zh-CN" sz="3200" b="1" dirty="0" smtClean="0">
              <a:latin typeface="楷体" pitchFamily="49" charset="-122"/>
              <a:ea typeface="楷体" pitchFamily="49" charset="-122"/>
              <a:cs typeface="Arial Unicode MS" pitchFamily="34" charset="-122"/>
            </a:endParaRPr>
          </a:p>
          <a:p>
            <a:pPr algn="ctr"/>
            <a:r>
              <a:rPr lang="zh-CN" altLang="en-US" sz="3200" b="1" dirty="0" smtClean="0">
                <a:latin typeface="楷体" pitchFamily="49" charset="-122"/>
                <a:ea typeface="楷体" pitchFamily="49" charset="-122"/>
                <a:cs typeface="Arial Unicode MS" pitchFamily="34" charset="-122"/>
              </a:rPr>
              <a:t>个体态度</a:t>
            </a:r>
            <a:endParaRPr lang="zh-CN" altLang="en-US" sz="3200" b="1" dirty="0" smtClean="0">
              <a:latin typeface="Arial Unicode MS" pitchFamily="34" charset="-122"/>
              <a:ea typeface="Arial Unicode MS" pitchFamily="34" charset="-122"/>
              <a:cs typeface="Arial Unicode MS" pitchFamily="34" charset="-122"/>
            </a:endParaRPr>
          </a:p>
          <a:p>
            <a:pPr algn="ctr"/>
            <a:r>
              <a:rPr lang="zh-CN" altLang="en-US" sz="3200" b="1" dirty="0" smtClean="0">
                <a:latin typeface="楷体" pitchFamily="49" charset="-122"/>
                <a:ea typeface="楷体" pitchFamily="49" charset="-122"/>
                <a:cs typeface="Arial Unicode MS" pitchFamily="34" charset="-122"/>
              </a:rPr>
              <a:t>学习方法</a:t>
            </a:r>
            <a:endParaRPr lang="en-US" altLang="zh-CN" sz="3200" b="1" dirty="0" smtClean="0">
              <a:latin typeface="黑体" pitchFamily="49" charset="-122"/>
              <a:ea typeface="黑体" pitchFamily="49" charset="-122"/>
            </a:endParaRPr>
          </a:p>
          <a:p>
            <a:pPr algn="ctr"/>
            <a:r>
              <a:rPr lang="zh-CN" altLang="en-US" sz="3200" b="1" dirty="0" smtClean="0">
                <a:latin typeface="楷体" pitchFamily="49" charset="-122"/>
                <a:ea typeface="楷体" pitchFamily="49" charset="-122"/>
                <a:cs typeface="Arial Unicode MS" pitchFamily="34" charset="-122"/>
              </a:rPr>
              <a:t>善思学问</a:t>
            </a:r>
            <a:endParaRPr lang="en-US" altLang="zh-CN" sz="3200" b="1" dirty="0" smtClean="0">
              <a:latin typeface="Arial Unicode MS" pitchFamily="34" charset="-122"/>
              <a:ea typeface="Arial Unicode MS" pitchFamily="34" charset="-122"/>
              <a:cs typeface="Arial Unicode MS" pitchFamily="34" charset="-122"/>
            </a:endParaRPr>
          </a:p>
          <a:p>
            <a:pPr algn="ctr"/>
            <a:r>
              <a:rPr lang="zh-CN" altLang="en-US" sz="3200" b="1" dirty="0" smtClean="0">
                <a:latin typeface="楷体" pitchFamily="49" charset="-122"/>
                <a:ea typeface="楷体" pitchFamily="49" charset="-122"/>
                <a:cs typeface="Arial Unicode MS" pitchFamily="34" charset="-122"/>
              </a:rPr>
              <a:t>学业内涵</a:t>
            </a:r>
            <a:endParaRPr lang="en-US" altLang="zh-CN" sz="3200" b="1" dirty="0" smtClean="0">
              <a:latin typeface="黑体" pitchFamily="49" charset="-122"/>
              <a:ea typeface="黑体" pitchFamily="49" charset="-122"/>
            </a:endParaRPr>
          </a:p>
          <a:p>
            <a:pPr algn="ctr"/>
            <a:r>
              <a:rPr lang="zh-CN" altLang="en-US" sz="3200" b="1" dirty="0" smtClean="0">
                <a:latin typeface="楷体" pitchFamily="49" charset="-122"/>
                <a:ea typeface="楷体" pitchFamily="49" charset="-122"/>
                <a:cs typeface="Arial Unicode MS" pitchFamily="34" charset="-122"/>
              </a:rPr>
              <a:t>大学目标</a:t>
            </a:r>
            <a:endParaRPr lang="en-US" altLang="zh-CN" sz="3200" b="1" dirty="0" smtClean="0">
              <a:latin typeface="黑体" pitchFamily="49" charset="-122"/>
              <a:ea typeface="黑体" pitchFamily="49" charset="-122"/>
            </a:endParaRPr>
          </a:p>
          <a:p>
            <a:pPr algn="ctr"/>
            <a:r>
              <a:rPr lang="zh-CN" altLang="en-US" sz="3200" b="1" dirty="0" smtClean="0">
                <a:latin typeface="楷体" pitchFamily="49" charset="-122"/>
                <a:ea typeface="楷体" pitchFamily="49" charset="-122"/>
                <a:cs typeface="Arial Unicode MS" pitchFamily="34" charset="-122"/>
              </a:rPr>
              <a:t>终身学习</a:t>
            </a:r>
            <a:endParaRPr lang="en-US" altLang="zh-CN" sz="3200" b="1" dirty="0" smtClean="0">
              <a:latin typeface="楷体" pitchFamily="49" charset="-122"/>
              <a:ea typeface="楷体" pitchFamily="49" charset="-122"/>
              <a:cs typeface="Arial Unicode MS" pitchFamily="34" charset="-122"/>
            </a:endParaRPr>
          </a:p>
          <a:p>
            <a:pPr algn="ctr"/>
            <a:r>
              <a:rPr lang="zh-CN" altLang="en-US" sz="3200" b="1" dirty="0" smtClean="0">
                <a:latin typeface="楷体" pitchFamily="49" charset="-122"/>
                <a:ea typeface="楷体" pitchFamily="49" charset="-122"/>
                <a:cs typeface="Arial Unicode MS" pitchFamily="34" charset="-122"/>
              </a:rPr>
              <a:t>实践能力</a:t>
            </a:r>
            <a:endParaRPr lang="en-US" altLang="zh-CN" sz="3200" b="1" dirty="0" smtClean="0">
              <a:latin typeface="黑体" pitchFamily="49" charset="-122"/>
              <a:ea typeface="黑体" pitchFamily="49" charset="-122"/>
            </a:endParaRPr>
          </a:p>
          <a:p>
            <a:pPr algn="ctr"/>
            <a:r>
              <a:rPr lang="zh-CN" altLang="en-US" sz="3200" b="1" dirty="0" smtClean="0">
                <a:latin typeface="楷体" pitchFamily="49" charset="-122"/>
                <a:ea typeface="楷体" pitchFamily="49" charset="-122"/>
                <a:cs typeface="Arial Unicode MS" pitchFamily="34" charset="-122"/>
              </a:rPr>
              <a:t>潜能证明</a:t>
            </a:r>
            <a:endParaRPr lang="en-US" altLang="zh-CN" sz="3200" b="1" dirty="0" smtClean="0">
              <a:latin typeface="楷体" pitchFamily="49" charset="-122"/>
              <a:ea typeface="楷体" pitchFamily="49" charset="-122"/>
              <a:cs typeface="Arial Unicode MS" pitchFamily="34" charset="-122"/>
            </a:endParaRPr>
          </a:p>
        </p:txBody>
      </p:sp>
    </p:spTree>
    <p:custDataLst>
      <p:tags r:id="rId1"/>
    </p:custDataLst>
    <p:extLst>
      <p:ext uri="{BB962C8B-B14F-4D97-AF65-F5344CB8AC3E}">
        <p14:creationId xmlns:p14="http://schemas.microsoft.com/office/powerpoint/2010/main" val="11082362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立方体 56"/>
          <p:cNvSpPr/>
          <p:nvPr/>
        </p:nvSpPr>
        <p:spPr>
          <a:xfrm rot="16200000">
            <a:off x="3577580" y="1255068"/>
            <a:ext cx="1700808" cy="9793088"/>
          </a:xfrm>
          <a:prstGeom prst="cube">
            <a:avLst>
              <a:gd name="adj" fmla="val 79564"/>
            </a:avLst>
          </a:prstGeom>
          <a:blipFill>
            <a:blip r:embed="rId2" cstate="print"/>
            <a:tile tx="0" ty="0" sx="100000" sy="100000" flip="none" algn="tl"/>
          </a:blipFill>
          <a:ln w="38100">
            <a:noFill/>
          </a:ln>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圆柱形 34"/>
          <p:cNvSpPr/>
          <p:nvPr/>
        </p:nvSpPr>
        <p:spPr>
          <a:xfrm>
            <a:off x="2050703" y="3068464"/>
            <a:ext cx="504825" cy="3097213"/>
          </a:xfrm>
          <a:prstGeom prst="can">
            <a:avLst>
              <a:gd name="adj" fmla="val 50391"/>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smtClean="0">
                <a:solidFill>
                  <a:schemeClr val="tx1"/>
                </a:solidFill>
              </a:rPr>
              <a:t>思辨创新</a:t>
            </a:r>
            <a:r>
              <a:rPr lang="zh-CN" altLang="en-US" sz="2400" b="1" dirty="0">
                <a:solidFill>
                  <a:schemeClr val="tx1"/>
                </a:solidFill>
              </a:rPr>
              <a:t>知识</a:t>
            </a:r>
          </a:p>
          <a:p>
            <a:pPr algn="ctr">
              <a:defRPr/>
            </a:pPr>
            <a:endParaRPr lang="zh-CN" altLang="en-US" sz="2400" dirty="0"/>
          </a:p>
        </p:txBody>
      </p:sp>
      <p:sp>
        <p:nvSpPr>
          <p:cNvPr id="41" name="圆柱形 40"/>
          <p:cNvSpPr/>
          <p:nvPr/>
        </p:nvSpPr>
        <p:spPr>
          <a:xfrm>
            <a:off x="4355753" y="4797252"/>
            <a:ext cx="503238" cy="1296987"/>
          </a:xfrm>
          <a:prstGeom prst="can">
            <a:avLst>
              <a:gd name="adj" fmla="val 50391"/>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2400" b="1" dirty="0">
              <a:solidFill>
                <a:schemeClr val="tx1"/>
              </a:solidFill>
            </a:endParaRPr>
          </a:p>
          <a:p>
            <a:pPr algn="ctr">
              <a:defRPr/>
            </a:pPr>
            <a:r>
              <a:rPr lang="zh-CN" altLang="en-US" sz="2400" b="1" dirty="0">
                <a:solidFill>
                  <a:schemeClr val="tx1"/>
                </a:solidFill>
              </a:rPr>
              <a:t>情商</a:t>
            </a:r>
            <a:endParaRPr lang="en-US" altLang="zh-CN" sz="2400" b="1" dirty="0">
              <a:solidFill>
                <a:schemeClr val="tx1"/>
              </a:solidFill>
            </a:endParaRPr>
          </a:p>
          <a:p>
            <a:pPr algn="ctr">
              <a:defRPr/>
            </a:pPr>
            <a:endParaRPr lang="en-US" altLang="zh-CN" sz="2400" b="1" dirty="0">
              <a:solidFill>
                <a:schemeClr val="tx1"/>
              </a:solidFill>
            </a:endParaRPr>
          </a:p>
        </p:txBody>
      </p:sp>
      <p:sp>
        <p:nvSpPr>
          <p:cNvPr id="42" name="圆柱形 41"/>
          <p:cNvSpPr/>
          <p:nvPr/>
        </p:nvSpPr>
        <p:spPr>
          <a:xfrm>
            <a:off x="4858991" y="5302077"/>
            <a:ext cx="504825" cy="1150937"/>
          </a:xfrm>
          <a:prstGeom prst="can">
            <a:avLst>
              <a:gd name="adj" fmla="val 50391"/>
            </a:avLst>
          </a:prstGeom>
          <a:solidFill>
            <a:schemeClr val="accent6">
              <a:lumMod val="20000"/>
              <a:lumOff val="80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prstClr val="black"/>
                </a:solidFill>
              </a:rPr>
              <a:t>智商</a:t>
            </a:r>
            <a:endParaRPr lang="zh-CN" altLang="en-US" sz="2400" dirty="0"/>
          </a:p>
        </p:txBody>
      </p:sp>
      <p:sp>
        <p:nvSpPr>
          <p:cNvPr id="37" name="圆柱形 36"/>
          <p:cNvSpPr/>
          <p:nvPr/>
        </p:nvSpPr>
        <p:spPr>
          <a:xfrm>
            <a:off x="3203228" y="3933652"/>
            <a:ext cx="504825" cy="2160587"/>
          </a:xfrm>
          <a:prstGeom prst="can">
            <a:avLst>
              <a:gd name="adj" fmla="val 50391"/>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2400" b="1" dirty="0">
              <a:solidFill>
                <a:schemeClr val="tx1"/>
              </a:solidFill>
            </a:endParaRPr>
          </a:p>
          <a:p>
            <a:pPr algn="ctr">
              <a:defRPr/>
            </a:pPr>
            <a:endParaRPr lang="en-US" altLang="zh-CN" sz="2400" b="1" dirty="0">
              <a:solidFill>
                <a:schemeClr val="tx1"/>
              </a:solidFill>
            </a:endParaRPr>
          </a:p>
          <a:p>
            <a:pPr algn="ctr">
              <a:defRPr/>
            </a:pPr>
            <a:r>
              <a:rPr lang="zh-CN" altLang="en-US" sz="2400" b="1" dirty="0">
                <a:solidFill>
                  <a:schemeClr val="tx1"/>
                </a:solidFill>
              </a:rPr>
              <a:t>爱国敬业</a:t>
            </a:r>
            <a:endParaRPr lang="zh-CN" altLang="en-US" sz="2400" dirty="0"/>
          </a:p>
          <a:p>
            <a:pPr algn="ctr">
              <a:defRPr/>
            </a:pPr>
            <a:endParaRPr lang="en-US" altLang="zh-CN" sz="2400" b="1" dirty="0">
              <a:solidFill>
                <a:schemeClr val="tx1"/>
              </a:solidFill>
            </a:endParaRPr>
          </a:p>
          <a:p>
            <a:pPr algn="ctr">
              <a:defRPr/>
            </a:pPr>
            <a:endParaRPr lang="zh-CN" altLang="en-US" sz="2400" dirty="0"/>
          </a:p>
        </p:txBody>
      </p:sp>
      <p:sp>
        <p:nvSpPr>
          <p:cNvPr id="40" name="圆柱形 39"/>
          <p:cNvSpPr/>
          <p:nvPr/>
        </p:nvSpPr>
        <p:spPr>
          <a:xfrm>
            <a:off x="3635028" y="4365452"/>
            <a:ext cx="504825" cy="2087562"/>
          </a:xfrm>
          <a:prstGeom prst="can">
            <a:avLst>
              <a:gd name="adj" fmla="val 50391"/>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2400" b="1" dirty="0">
              <a:solidFill>
                <a:schemeClr val="tx1"/>
              </a:solidFill>
            </a:endParaRPr>
          </a:p>
          <a:p>
            <a:pPr algn="ctr">
              <a:defRPr/>
            </a:pPr>
            <a:r>
              <a:rPr lang="zh-CN" altLang="en-US" sz="2400" b="1" dirty="0">
                <a:solidFill>
                  <a:schemeClr val="tx1"/>
                </a:solidFill>
              </a:rPr>
              <a:t>诚信友善</a:t>
            </a:r>
          </a:p>
          <a:p>
            <a:pPr algn="ctr">
              <a:defRPr/>
            </a:pPr>
            <a:endParaRPr lang="zh-CN" altLang="en-US" sz="2400" dirty="0"/>
          </a:p>
        </p:txBody>
      </p:sp>
      <p:sp>
        <p:nvSpPr>
          <p:cNvPr id="101" name="圆柱形 100"/>
          <p:cNvSpPr/>
          <p:nvPr/>
        </p:nvSpPr>
        <p:spPr>
          <a:xfrm>
            <a:off x="971203" y="2277889"/>
            <a:ext cx="504825" cy="3816350"/>
          </a:xfrm>
          <a:prstGeom prst="can">
            <a:avLst>
              <a:gd name="adj" fmla="val 50391"/>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chemeClr val="tx1"/>
                </a:solidFill>
              </a:rPr>
              <a:t>体健坚持</a:t>
            </a:r>
            <a:endParaRPr lang="zh-CN" altLang="en-US" sz="2400" dirty="0"/>
          </a:p>
        </p:txBody>
      </p:sp>
      <p:sp>
        <p:nvSpPr>
          <p:cNvPr id="39" name="圆柱形 38"/>
          <p:cNvSpPr/>
          <p:nvPr/>
        </p:nvSpPr>
        <p:spPr>
          <a:xfrm>
            <a:off x="1403003" y="2709689"/>
            <a:ext cx="504825" cy="3743325"/>
          </a:xfrm>
          <a:prstGeom prst="can">
            <a:avLst>
              <a:gd name="adj" fmla="val 50391"/>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chemeClr val="tx1"/>
                </a:solidFill>
              </a:rPr>
              <a:t>兴趣好玩</a:t>
            </a:r>
          </a:p>
          <a:p>
            <a:pPr algn="ctr">
              <a:defRPr/>
            </a:pPr>
            <a:endParaRPr lang="en-US" altLang="zh-CN" sz="2400" b="1" dirty="0">
              <a:solidFill>
                <a:schemeClr val="tx1"/>
              </a:solidFill>
            </a:endParaRPr>
          </a:p>
        </p:txBody>
      </p:sp>
      <p:sp>
        <p:nvSpPr>
          <p:cNvPr id="38" name="圆柱形 37"/>
          <p:cNvSpPr/>
          <p:nvPr/>
        </p:nvSpPr>
        <p:spPr>
          <a:xfrm>
            <a:off x="2555528" y="3573289"/>
            <a:ext cx="503238" cy="2879725"/>
          </a:xfrm>
          <a:prstGeom prst="can">
            <a:avLst>
              <a:gd name="adj" fmla="val 50391"/>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chemeClr val="tx1"/>
                </a:solidFill>
              </a:rPr>
              <a:t>勤奋刻苦</a:t>
            </a:r>
          </a:p>
        </p:txBody>
      </p:sp>
      <p:sp>
        <p:nvSpPr>
          <p:cNvPr id="63" name="立方体 62"/>
          <p:cNvSpPr/>
          <p:nvPr/>
        </p:nvSpPr>
        <p:spPr>
          <a:xfrm rot="16200000">
            <a:off x="6048822" y="4617070"/>
            <a:ext cx="1511300" cy="2160588"/>
          </a:xfrm>
          <a:prstGeom prst="cube">
            <a:avLst>
              <a:gd name="adj" fmla="val 41153"/>
            </a:avLst>
          </a:prstGeom>
          <a:blipFill>
            <a:blip r:embed="rId3" cstate="print"/>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3" name="立方体 72"/>
          <p:cNvSpPr/>
          <p:nvPr/>
        </p:nvSpPr>
        <p:spPr>
          <a:xfrm rot="16200000">
            <a:off x="4679604" y="3609801"/>
            <a:ext cx="1655762" cy="2303463"/>
          </a:xfrm>
          <a:prstGeom prst="cube">
            <a:avLst>
              <a:gd name="adj" fmla="val 47401"/>
            </a:avLst>
          </a:prstGeom>
          <a:blipFill>
            <a:blip r:embed="rId3" cstate="print"/>
            <a:tile tx="0" ty="0" sx="100000" sy="100000" flip="none" algn="tl"/>
          </a:blip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1" name="立方体 80"/>
          <p:cNvSpPr/>
          <p:nvPr/>
        </p:nvSpPr>
        <p:spPr>
          <a:xfrm rot="16200000">
            <a:off x="3598516" y="2673176"/>
            <a:ext cx="1657350" cy="2447925"/>
          </a:xfrm>
          <a:prstGeom prst="cube">
            <a:avLst>
              <a:gd name="adj" fmla="val 47814"/>
            </a:avLst>
          </a:prstGeom>
          <a:blipFill>
            <a:blip r:embed="rId3" cstate="print"/>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86" name="立方体 85"/>
          <p:cNvSpPr/>
          <p:nvPr/>
        </p:nvSpPr>
        <p:spPr>
          <a:xfrm rot="16200000">
            <a:off x="2519809" y="1808783"/>
            <a:ext cx="1655763" cy="2447925"/>
          </a:xfrm>
          <a:prstGeom prst="cube">
            <a:avLst>
              <a:gd name="adj" fmla="val 43326"/>
            </a:avLst>
          </a:prstGeom>
          <a:blipFill>
            <a:blip r:embed="rId3" cstate="print"/>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7" name="立方体 96"/>
          <p:cNvSpPr/>
          <p:nvPr/>
        </p:nvSpPr>
        <p:spPr>
          <a:xfrm rot="16200000">
            <a:off x="1259334" y="981696"/>
            <a:ext cx="1584325" cy="2303462"/>
          </a:xfrm>
          <a:prstGeom prst="cube">
            <a:avLst>
              <a:gd name="adj" fmla="val 39023"/>
            </a:avLst>
          </a:prstGeom>
          <a:blipFill>
            <a:blip r:embed="rId3" cstate="print"/>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矩形 17"/>
          <p:cNvSpPr/>
          <p:nvPr/>
        </p:nvSpPr>
        <p:spPr>
          <a:xfrm>
            <a:off x="4283967" y="6021561"/>
            <a:ext cx="1655837" cy="461665"/>
          </a:xfrm>
          <a:prstGeom prst="rect">
            <a:avLst/>
          </a:prstGeom>
          <a:solidFill>
            <a:schemeClr val="accent6">
              <a:lumMod val="20000"/>
              <a:lumOff val="80000"/>
            </a:schemeClr>
          </a:solidFill>
          <a:scene3d>
            <a:camera prst="orthographicFront"/>
            <a:lightRig rig="threePt" dir="t"/>
          </a:scene3d>
          <a:sp3d>
            <a:bevelT w="114300" prst="artDeco"/>
          </a:sp3d>
        </p:spPr>
        <p:txBody>
          <a:bodyPr wrap="square">
            <a:spAutoFit/>
          </a:bodyPr>
          <a:lstStyle/>
          <a:p>
            <a:pPr algn="ctr">
              <a:defRPr/>
            </a:pPr>
            <a:r>
              <a:rPr lang="zh-CN" altLang="en-US" sz="2400" b="1" dirty="0">
                <a:solidFill>
                  <a:srgbClr val="0000FF"/>
                </a:solidFill>
                <a:latin typeface="Times New Roman" pitchFamily="18" charset="0"/>
                <a:ea typeface="Arial Unicode MS" pitchFamily="34" charset="-122"/>
                <a:cs typeface="Times New Roman" pitchFamily="18" charset="0"/>
              </a:rPr>
              <a:t>军、体</a:t>
            </a:r>
            <a:r>
              <a:rPr lang="en-US" altLang="zh-CN" sz="2400" b="1" dirty="0">
                <a:solidFill>
                  <a:srgbClr val="0000FF"/>
                </a:solidFill>
                <a:latin typeface="Times New Roman" pitchFamily="18" charset="0"/>
                <a:ea typeface="Arial Unicode MS" pitchFamily="34" charset="-122"/>
                <a:cs typeface="Times New Roman" pitchFamily="18" charset="0"/>
              </a:rPr>
              <a:t>(7)</a:t>
            </a:r>
            <a:endParaRPr lang="zh-CN" altLang="en-US" sz="2400" dirty="0">
              <a:solidFill>
                <a:srgbClr val="0000FF"/>
              </a:solidFill>
              <a:latin typeface="Times New Roman" pitchFamily="18" charset="0"/>
              <a:ea typeface="Arial Unicode MS" pitchFamily="34" charset="-122"/>
              <a:cs typeface="Times New Roman" pitchFamily="18" charset="0"/>
            </a:endParaRPr>
          </a:p>
        </p:txBody>
      </p:sp>
      <p:sp>
        <p:nvSpPr>
          <p:cNvPr id="19" name="矩形 18"/>
          <p:cNvSpPr/>
          <p:nvPr/>
        </p:nvSpPr>
        <p:spPr>
          <a:xfrm>
            <a:off x="1763688" y="6021288"/>
            <a:ext cx="2520280" cy="461665"/>
          </a:xfrm>
          <a:prstGeom prst="rect">
            <a:avLst/>
          </a:prstGeom>
          <a:solidFill>
            <a:schemeClr val="accent6">
              <a:lumMod val="20000"/>
              <a:lumOff val="80000"/>
            </a:schemeClr>
          </a:solidFill>
          <a:scene3d>
            <a:camera prst="orthographicFront"/>
            <a:lightRig rig="threePt" dir="t"/>
          </a:scene3d>
          <a:sp3d>
            <a:bevelT w="114300" prst="artDeco"/>
          </a:sp3d>
        </p:spPr>
        <p:txBody>
          <a:bodyPr>
            <a:spAutoFit/>
          </a:bodyPr>
          <a:lstStyle/>
          <a:p>
            <a:pPr algn="ctr">
              <a:defRPr/>
            </a:pPr>
            <a:r>
              <a:rPr lang="zh-CN" altLang="en-US" sz="2400" b="1" dirty="0">
                <a:solidFill>
                  <a:srgbClr val="0000FF"/>
                </a:solidFill>
                <a:latin typeface="Times New Roman" pitchFamily="18" charset="0"/>
                <a:ea typeface="Arial Unicode MS" pitchFamily="34" charset="-122"/>
                <a:cs typeface="Times New Roman" pitchFamily="18" charset="0"/>
              </a:rPr>
              <a:t>修养与法律</a:t>
            </a:r>
            <a:r>
              <a:rPr lang="en-US" altLang="zh-CN" sz="2400" b="1" dirty="0">
                <a:solidFill>
                  <a:srgbClr val="0000FF"/>
                </a:solidFill>
                <a:latin typeface="Times New Roman" pitchFamily="18" charset="0"/>
                <a:ea typeface="Arial Unicode MS" pitchFamily="34" charset="-122"/>
                <a:cs typeface="Times New Roman" pitchFamily="18" charset="0"/>
              </a:rPr>
              <a:t>(14)</a:t>
            </a:r>
            <a:endParaRPr lang="zh-CN" altLang="en-US" sz="2400" dirty="0">
              <a:solidFill>
                <a:srgbClr val="0000FF"/>
              </a:solidFill>
              <a:latin typeface="Times New Roman" pitchFamily="18" charset="0"/>
              <a:ea typeface="Arial Unicode MS" pitchFamily="34" charset="-122"/>
              <a:cs typeface="Times New Roman" pitchFamily="18" charset="0"/>
            </a:endParaRPr>
          </a:p>
        </p:txBody>
      </p:sp>
      <p:sp>
        <p:nvSpPr>
          <p:cNvPr id="20" name="矩形 19"/>
          <p:cNvSpPr/>
          <p:nvPr/>
        </p:nvSpPr>
        <p:spPr>
          <a:xfrm>
            <a:off x="1763688" y="5589240"/>
            <a:ext cx="1728192" cy="461665"/>
          </a:xfrm>
          <a:prstGeom prst="rect">
            <a:avLst/>
          </a:prstGeom>
          <a:solidFill>
            <a:schemeClr val="accent6">
              <a:lumMod val="20000"/>
              <a:lumOff val="80000"/>
            </a:schemeClr>
          </a:solidFill>
          <a:scene3d>
            <a:camera prst="orthographicFront"/>
            <a:lightRig rig="threePt" dir="t"/>
          </a:scene3d>
          <a:sp3d>
            <a:bevelT w="114300" prst="artDeco"/>
          </a:sp3d>
        </p:spPr>
        <p:txBody>
          <a:bodyPr>
            <a:spAutoFit/>
          </a:bodyPr>
          <a:lstStyle/>
          <a:p>
            <a:pPr algn="ctr">
              <a:defRPr/>
            </a:pPr>
            <a:r>
              <a:rPr lang="zh-CN" altLang="en-US" sz="2400" b="1" dirty="0">
                <a:solidFill>
                  <a:srgbClr val="0000FF"/>
                </a:solidFill>
                <a:latin typeface="Times New Roman" pitchFamily="18" charset="0"/>
                <a:ea typeface="Arial Unicode MS" pitchFamily="34" charset="-122"/>
                <a:cs typeface="Times New Roman" pitchFamily="18" charset="0"/>
              </a:rPr>
              <a:t>语言</a:t>
            </a:r>
            <a:r>
              <a:rPr lang="en-US" altLang="zh-CN" sz="2400" b="1" dirty="0">
                <a:solidFill>
                  <a:srgbClr val="0000FF"/>
                </a:solidFill>
                <a:latin typeface="Times New Roman" pitchFamily="18" charset="0"/>
                <a:ea typeface="Arial Unicode MS" pitchFamily="34" charset="-122"/>
                <a:cs typeface="Times New Roman" pitchFamily="18" charset="0"/>
              </a:rPr>
              <a:t>(11)</a:t>
            </a:r>
            <a:endParaRPr lang="zh-CN" altLang="en-US" sz="2400" dirty="0">
              <a:solidFill>
                <a:srgbClr val="0000FF"/>
              </a:solidFill>
              <a:latin typeface="Times New Roman" pitchFamily="18" charset="0"/>
              <a:ea typeface="Arial Unicode MS" pitchFamily="34" charset="-122"/>
              <a:cs typeface="Times New Roman" pitchFamily="18" charset="0"/>
            </a:endParaRPr>
          </a:p>
        </p:txBody>
      </p:sp>
      <p:sp>
        <p:nvSpPr>
          <p:cNvPr id="21" name="矩形 20"/>
          <p:cNvSpPr/>
          <p:nvPr/>
        </p:nvSpPr>
        <p:spPr>
          <a:xfrm>
            <a:off x="3491880" y="5589240"/>
            <a:ext cx="2448272" cy="461665"/>
          </a:xfrm>
          <a:prstGeom prst="rect">
            <a:avLst/>
          </a:prstGeom>
          <a:solidFill>
            <a:schemeClr val="accent6">
              <a:lumMod val="20000"/>
              <a:lumOff val="80000"/>
            </a:schemeClr>
          </a:solidFill>
          <a:scene3d>
            <a:camera prst="orthographicFront"/>
            <a:lightRig rig="threePt" dir="t"/>
          </a:scene3d>
          <a:sp3d>
            <a:bevelT w="114300" prst="artDeco"/>
          </a:sp3d>
        </p:spPr>
        <p:txBody>
          <a:bodyPr wrap="square">
            <a:spAutoFit/>
          </a:bodyPr>
          <a:lstStyle/>
          <a:p>
            <a:pPr algn="ctr">
              <a:defRPr/>
            </a:pPr>
            <a:r>
              <a:rPr lang="zh-CN" altLang="en-US" sz="2400" b="1" dirty="0">
                <a:solidFill>
                  <a:srgbClr val="0000FF"/>
                </a:solidFill>
                <a:latin typeface="Times New Roman" pitchFamily="18" charset="0"/>
                <a:ea typeface="Arial Unicode MS" pitchFamily="34" charset="-122"/>
                <a:cs typeface="Times New Roman" pitchFamily="18" charset="0"/>
              </a:rPr>
              <a:t>数、理、计</a:t>
            </a:r>
            <a:r>
              <a:rPr lang="en-US" altLang="zh-CN" sz="2000" b="1" dirty="0">
                <a:solidFill>
                  <a:srgbClr val="0000FF"/>
                </a:solidFill>
                <a:latin typeface="Times New Roman" pitchFamily="18" charset="0"/>
                <a:ea typeface="Arial Unicode MS" pitchFamily="34" charset="-122"/>
                <a:cs typeface="Times New Roman" pitchFamily="18" charset="0"/>
              </a:rPr>
              <a:t>(10-25)</a:t>
            </a:r>
            <a:r>
              <a:rPr lang="zh-CN" altLang="en-US" sz="2000" b="1" dirty="0">
                <a:solidFill>
                  <a:srgbClr val="0000FF"/>
                </a:solidFill>
                <a:latin typeface="Times New Roman" pitchFamily="18" charset="0"/>
                <a:ea typeface="Arial Unicode MS" pitchFamily="34" charset="-122"/>
                <a:cs typeface="Times New Roman" pitchFamily="18" charset="0"/>
              </a:rPr>
              <a:t>   </a:t>
            </a:r>
            <a:endParaRPr lang="zh-CN" altLang="en-US" sz="2000" dirty="0">
              <a:solidFill>
                <a:srgbClr val="0000FF"/>
              </a:solidFill>
              <a:latin typeface="Times New Roman" pitchFamily="18" charset="0"/>
              <a:ea typeface="Arial Unicode MS" pitchFamily="34" charset="-122"/>
              <a:cs typeface="Times New Roman" pitchFamily="18" charset="0"/>
            </a:endParaRPr>
          </a:p>
        </p:txBody>
      </p:sp>
      <p:sp>
        <p:nvSpPr>
          <p:cNvPr id="24" name="矩形 23"/>
          <p:cNvSpPr/>
          <p:nvPr/>
        </p:nvSpPr>
        <p:spPr>
          <a:xfrm>
            <a:off x="1907704" y="5157192"/>
            <a:ext cx="935757" cy="400110"/>
          </a:xfrm>
          <a:prstGeom prst="rect">
            <a:avLst/>
          </a:prstGeom>
          <a:solidFill>
            <a:schemeClr val="accent6">
              <a:lumMod val="20000"/>
              <a:lumOff val="80000"/>
            </a:schemeClr>
          </a:solidFill>
          <a:scene3d>
            <a:camera prst="orthographicFront"/>
            <a:lightRig rig="threePt" dir="t"/>
          </a:scene3d>
          <a:sp3d>
            <a:bevelT w="114300" prst="artDeco"/>
          </a:sp3d>
        </p:spPr>
        <p:txBody>
          <a:bodyPr wrap="square">
            <a:spAutoFit/>
          </a:bodyPr>
          <a:lstStyle/>
          <a:p>
            <a:pPr>
              <a:defRPr/>
            </a:pPr>
            <a:r>
              <a:rPr lang="en-US" altLang="zh-CN" sz="2000" b="1" dirty="0">
                <a:latin typeface="Times New Roman" pitchFamily="18" charset="0"/>
                <a:ea typeface="华文楷体" pitchFamily="2" charset="-122"/>
                <a:cs typeface="Times New Roman" pitchFamily="18" charset="0"/>
              </a:rPr>
              <a:t>1.</a:t>
            </a:r>
            <a:r>
              <a:rPr lang="zh-CN" altLang="en-US" sz="2000" b="1" dirty="0">
                <a:latin typeface="Times New Roman" pitchFamily="18" charset="0"/>
                <a:ea typeface="华文楷体" pitchFamily="2" charset="-122"/>
                <a:cs typeface="Times New Roman" pitchFamily="18" charset="0"/>
              </a:rPr>
              <a:t>科技</a:t>
            </a:r>
            <a:endParaRPr lang="zh-CN" altLang="en-US" sz="2000" dirty="0">
              <a:latin typeface="Times New Roman" pitchFamily="18" charset="0"/>
              <a:ea typeface="华文楷体" pitchFamily="2" charset="-122"/>
              <a:cs typeface="Times New Roman" pitchFamily="18" charset="0"/>
            </a:endParaRPr>
          </a:p>
        </p:txBody>
      </p:sp>
      <p:sp>
        <p:nvSpPr>
          <p:cNvPr id="25" name="矩形 24"/>
          <p:cNvSpPr/>
          <p:nvPr/>
        </p:nvSpPr>
        <p:spPr>
          <a:xfrm>
            <a:off x="1907703" y="4725417"/>
            <a:ext cx="2879973" cy="461665"/>
          </a:xfrm>
          <a:prstGeom prst="rect">
            <a:avLst/>
          </a:prstGeom>
          <a:solidFill>
            <a:schemeClr val="accent6">
              <a:lumMod val="20000"/>
              <a:lumOff val="80000"/>
            </a:schemeClr>
          </a:solidFill>
          <a:scene3d>
            <a:camera prst="orthographicFront"/>
            <a:lightRig rig="threePt" dir="t"/>
          </a:scene3d>
          <a:sp3d>
            <a:bevelT w="114300" prst="artDeco"/>
          </a:sp3d>
        </p:spPr>
        <p:txBody>
          <a:bodyPr wrap="square">
            <a:spAutoFit/>
          </a:bodyPr>
          <a:lstStyle/>
          <a:p>
            <a:pPr algn="ctr">
              <a:defRPr/>
            </a:pPr>
            <a:r>
              <a:rPr lang="en-US" altLang="zh-CN" sz="2400" b="1" dirty="0">
                <a:latin typeface="Times New Roman" pitchFamily="18" charset="0"/>
                <a:ea typeface="华文楷体" pitchFamily="2" charset="-122"/>
                <a:cs typeface="Times New Roman" pitchFamily="18" charset="0"/>
              </a:rPr>
              <a:t>4.</a:t>
            </a:r>
            <a:r>
              <a:rPr lang="zh-CN" altLang="en-US" sz="2400" b="1" dirty="0">
                <a:latin typeface="Times New Roman" pitchFamily="18" charset="0"/>
                <a:ea typeface="华文楷体" pitchFamily="2" charset="-122"/>
                <a:cs typeface="Times New Roman" pitchFamily="18" charset="0"/>
              </a:rPr>
              <a:t>艺、体与实践</a:t>
            </a:r>
            <a:endParaRPr lang="zh-CN" altLang="en-US" sz="2400" dirty="0">
              <a:latin typeface="Times New Roman" pitchFamily="18" charset="0"/>
              <a:ea typeface="华文楷体" pitchFamily="2" charset="-122"/>
              <a:cs typeface="Times New Roman" pitchFamily="18" charset="0"/>
            </a:endParaRPr>
          </a:p>
        </p:txBody>
      </p:sp>
      <p:sp>
        <p:nvSpPr>
          <p:cNvPr id="26" name="矩形 25"/>
          <p:cNvSpPr/>
          <p:nvPr/>
        </p:nvSpPr>
        <p:spPr>
          <a:xfrm>
            <a:off x="3779911" y="5157465"/>
            <a:ext cx="1007765" cy="400110"/>
          </a:xfrm>
          <a:prstGeom prst="rect">
            <a:avLst/>
          </a:prstGeom>
          <a:solidFill>
            <a:schemeClr val="accent6">
              <a:lumMod val="20000"/>
              <a:lumOff val="80000"/>
            </a:schemeClr>
          </a:solidFill>
          <a:scene3d>
            <a:camera prst="orthographicFront"/>
            <a:lightRig rig="threePt" dir="t"/>
          </a:scene3d>
          <a:sp3d>
            <a:bevelT w="114300" prst="artDeco"/>
          </a:sp3d>
        </p:spPr>
        <p:txBody>
          <a:bodyPr wrap="square">
            <a:spAutoFit/>
          </a:bodyPr>
          <a:lstStyle/>
          <a:p>
            <a:pPr>
              <a:defRPr/>
            </a:pPr>
            <a:r>
              <a:rPr lang="zh-CN" altLang="en-US" sz="2000" b="1" dirty="0">
                <a:latin typeface="Times New Roman" pitchFamily="18" charset="0"/>
                <a:ea typeface="华文楷体" pitchFamily="2" charset="-122"/>
                <a:cs typeface="Times New Roman" pitchFamily="18" charset="0"/>
              </a:rPr>
              <a:t> </a:t>
            </a:r>
            <a:r>
              <a:rPr lang="en-US" altLang="zh-CN" sz="2000" b="1" dirty="0">
                <a:latin typeface="Times New Roman" pitchFamily="18" charset="0"/>
                <a:ea typeface="华文楷体" pitchFamily="2" charset="-122"/>
                <a:cs typeface="Times New Roman" pitchFamily="18" charset="0"/>
              </a:rPr>
              <a:t>3.</a:t>
            </a:r>
            <a:r>
              <a:rPr lang="zh-CN" altLang="en-US" sz="2000" b="1" dirty="0">
                <a:latin typeface="Times New Roman" pitchFamily="18" charset="0"/>
                <a:ea typeface="华文楷体" pitchFamily="2" charset="-122"/>
                <a:cs typeface="Times New Roman" pitchFamily="18" charset="0"/>
              </a:rPr>
              <a:t>社科</a:t>
            </a:r>
            <a:endParaRPr lang="zh-CN" altLang="en-US" sz="2000" dirty="0">
              <a:latin typeface="Times New Roman" pitchFamily="18" charset="0"/>
              <a:ea typeface="华文楷体" pitchFamily="2" charset="-122"/>
              <a:cs typeface="Times New Roman" pitchFamily="18" charset="0"/>
            </a:endParaRPr>
          </a:p>
        </p:txBody>
      </p:sp>
      <p:sp>
        <p:nvSpPr>
          <p:cNvPr id="28" name="矩形 27"/>
          <p:cNvSpPr/>
          <p:nvPr/>
        </p:nvSpPr>
        <p:spPr>
          <a:xfrm>
            <a:off x="2843808" y="5157192"/>
            <a:ext cx="935756" cy="400110"/>
          </a:xfrm>
          <a:prstGeom prst="rect">
            <a:avLst/>
          </a:prstGeom>
          <a:solidFill>
            <a:schemeClr val="accent6">
              <a:lumMod val="20000"/>
              <a:lumOff val="80000"/>
            </a:schemeClr>
          </a:solidFill>
          <a:scene3d>
            <a:camera prst="orthographicFront"/>
            <a:lightRig rig="threePt" dir="t"/>
          </a:scene3d>
          <a:sp3d>
            <a:bevelT w="114300" prst="artDeco"/>
          </a:sp3d>
        </p:spPr>
        <p:txBody>
          <a:bodyPr wrap="square">
            <a:spAutoFit/>
          </a:bodyPr>
          <a:lstStyle/>
          <a:p>
            <a:pPr>
              <a:defRPr/>
            </a:pPr>
            <a:r>
              <a:rPr lang="en-US" altLang="zh-CN" sz="2000" b="1" dirty="0">
                <a:latin typeface="Times New Roman" pitchFamily="18" charset="0"/>
                <a:ea typeface="华文楷体" pitchFamily="2" charset="-122"/>
                <a:cs typeface="Times New Roman" pitchFamily="18" charset="0"/>
              </a:rPr>
              <a:t>2.</a:t>
            </a:r>
            <a:r>
              <a:rPr lang="zh-CN" altLang="en-US" sz="2000" b="1" dirty="0">
                <a:latin typeface="Times New Roman" pitchFamily="18" charset="0"/>
                <a:ea typeface="华文楷体" pitchFamily="2" charset="-122"/>
                <a:cs typeface="Times New Roman" pitchFamily="18" charset="0"/>
              </a:rPr>
              <a:t>人文</a:t>
            </a:r>
            <a:endParaRPr lang="zh-CN" altLang="en-US" sz="2000" dirty="0">
              <a:latin typeface="Times New Roman" pitchFamily="18" charset="0"/>
              <a:ea typeface="华文楷体" pitchFamily="2" charset="-122"/>
              <a:cs typeface="Times New Roman" pitchFamily="18" charset="0"/>
            </a:endParaRPr>
          </a:p>
        </p:txBody>
      </p:sp>
      <p:sp>
        <p:nvSpPr>
          <p:cNvPr id="30" name="矩形 29"/>
          <p:cNvSpPr/>
          <p:nvPr/>
        </p:nvSpPr>
        <p:spPr>
          <a:xfrm>
            <a:off x="899245" y="4293369"/>
            <a:ext cx="1617668" cy="461665"/>
          </a:xfrm>
          <a:prstGeom prst="rect">
            <a:avLst/>
          </a:prstGeom>
          <a:solidFill>
            <a:schemeClr val="accent5">
              <a:lumMod val="40000"/>
              <a:lumOff val="60000"/>
            </a:schemeClr>
          </a:solidFill>
          <a:scene3d>
            <a:camera prst="orthographicFront"/>
            <a:lightRig rig="threePt" dir="t"/>
          </a:scene3d>
          <a:sp3d>
            <a:bevelT w="114300" prst="artDeco"/>
          </a:sp3d>
        </p:spPr>
        <p:txBody>
          <a:bodyPr>
            <a:spAutoFit/>
          </a:bodyPr>
          <a:lstStyle/>
          <a:p>
            <a:pPr>
              <a:defRPr/>
            </a:pPr>
            <a:r>
              <a:rPr lang="en-US" altLang="zh-CN" sz="2400" b="1" dirty="0">
                <a:latin typeface="Times New Roman" pitchFamily="18" charset="0"/>
                <a:ea typeface="楷体_GB2312"/>
                <a:cs typeface="Times New Roman" pitchFamily="18" charset="0"/>
              </a:rPr>
              <a:t>B</a:t>
            </a:r>
            <a:r>
              <a:rPr lang="zh-CN" altLang="en-US" sz="2400" b="1" dirty="0">
                <a:latin typeface="Times New Roman" pitchFamily="18" charset="0"/>
                <a:ea typeface="楷体_GB2312"/>
                <a:cs typeface="Times New Roman" pitchFamily="18" charset="0"/>
              </a:rPr>
              <a:t> 院必修</a:t>
            </a:r>
            <a:endParaRPr lang="en-US" altLang="zh-CN" sz="2400" b="1" dirty="0">
              <a:latin typeface="Times New Roman" pitchFamily="18" charset="0"/>
              <a:ea typeface="楷体_GB2312"/>
              <a:cs typeface="Times New Roman" pitchFamily="18" charset="0"/>
            </a:endParaRPr>
          </a:p>
        </p:txBody>
      </p:sp>
      <p:sp>
        <p:nvSpPr>
          <p:cNvPr id="31" name="矩形 30"/>
          <p:cNvSpPr/>
          <p:nvPr/>
        </p:nvSpPr>
        <p:spPr>
          <a:xfrm>
            <a:off x="2339405" y="4293369"/>
            <a:ext cx="1771732" cy="461665"/>
          </a:xfrm>
          <a:prstGeom prst="rect">
            <a:avLst/>
          </a:prstGeom>
          <a:solidFill>
            <a:schemeClr val="accent5">
              <a:lumMod val="40000"/>
              <a:lumOff val="60000"/>
            </a:schemeClr>
          </a:solidFill>
          <a:scene3d>
            <a:camera prst="orthographicFront"/>
            <a:lightRig rig="threePt" dir="t"/>
          </a:scene3d>
          <a:sp3d>
            <a:bevelT w="114300" prst="artDeco"/>
          </a:sp3d>
        </p:spPr>
        <p:txBody>
          <a:bodyPr>
            <a:spAutoFit/>
          </a:bodyPr>
          <a:lstStyle/>
          <a:p>
            <a:pPr>
              <a:defRPr/>
            </a:pPr>
            <a:r>
              <a:rPr lang="en-US" altLang="zh-CN" sz="2400" b="1" dirty="0">
                <a:latin typeface="Times New Roman" pitchFamily="18" charset="0"/>
                <a:ea typeface="楷体_GB2312"/>
                <a:cs typeface="Times New Roman" pitchFamily="18" charset="0"/>
              </a:rPr>
              <a:t>C</a:t>
            </a:r>
            <a:r>
              <a:rPr lang="zh-CN" altLang="en-US" sz="2400" b="1" dirty="0">
                <a:latin typeface="Times New Roman" pitchFamily="18" charset="0"/>
                <a:ea typeface="楷体_GB2312"/>
                <a:cs typeface="Times New Roman" pitchFamily="18" charset="0"/>
              </a:rPr>
              <a:t>专业必修</a:t>
            </a:r>
            <a:endParaRPr lang="en-US" altLang="zh-CN" sz="2400" b="1" dirty="0">
              <a:latin typeface="Times New Roman" pitchFamily="18" charset="0"/>
              <a:ea typeface="楷体_GB2312"/>
              <a:cs typeface="Times New Roman" pitchFamily="18" charset="0"/>
            </a:endParaRPr>
          </a:p>
        </p:txBody>
      </p:sp>
      <p:sp>
        <p:nvSpPr>
          <p:cNvPr id="32" name="矩形 31"/>
          <p:cNvSpPr/>
          <p:nvPr/>
        </p:nvSpPr>
        <p:spPr>
          <a:xfrm>
            <a:off x="899592" y="3861048"/>
            <a:ext cx="3240360" cy="461665"/>
          </a:xfrm>
          <a:prstGeom prst="rect">
            <a:avLst/>
          </a:prstGeom>
          <a:solidFill>
            <a:schemeClr val="accent5">
              <a:lumMod val="40000"/>
              <a:lumOff val="60000"/>
            </a:schemeClr>
          </a:solidFill>
          <a:scene3d>
            <a:camera prst="orthographicFront"/>
            <a:lightRig rig="threePt" dir="t"/>
          </a:scene3d>
          <a:sp3d>
            <a:bevelT w="114300" prst="artDeco"/>
          </a:sp3d>
        </p:spPr>
        <p:txBody>
          <a:bodyPr>
            <a:spAutoFit/>
          </a:bodyPr>
          <a:lstStyle/>
          <a:p>
            <a:pPr>
              <a:defRPr/>
            </a:pPr>
            <a:r>
              <a:rPr lang="en-US" altLang="zh-CN" sz="2400" b="1" dirty="0">
                <a:latin typeface="Times New Roman" pitchFamily="18" charset="0"/>
                <a:ea typeface="楷体_GB2312"/>
                <a:cs typeface="Times New Roman" pitchFamily="18" charset="0"/>
              </a:rPr>
              <a:t>D</a:t>
            </a:r>
            <a:r>
              <a:rPr lang="zh-CN" altLang="en-US" sz="2400" b="1" dirty="0">
                <a:latin typeface="Times New Roman" pitchFamily="18" charset="0"/>
                <a:ea typeface="楷体_GB2312"/>
                <a:cs typeface="Times New Roman" pitchFamily="18" charset="0"/>
              </a:rPr>
              <a:t> 专业选修</a:t>
            </a:r>
            <a:r>
              <a:rPr lang="en-US" altLang="zh-CN" sz="2400" b="1" dirty="0">
                <a:latin typeface="Times New Roman" pitchFamily="18" charset="0"/>
                <a:ea typeface="楷体_GB2312"/>
                <a:cs typeface="Times New Roman" pitchFamily="18" charset="0"/>
              </a:rPr>
              <a:t> (20-30)</a:t>
            </a:r>
            <a:endParaRPr lang="zh-CN" altLang="en-US" sz="2400" dirty="0">
              <a:latin typeface="Times New Roman" pitchFamily="18" charset="0"/>
              <a:ea typeface="楷体_GB2312"/>
              <a:cs typeface="Times New Roman" pitchFamily="18" charset="0"/>
            </a:endParaRPr>
          </a:p>
        </p:txBody>
      </p:sp>
      <p:sp>
        <p:nvSpPr>
          <p:cNvPr id="45" name="矩形 44"/>
          <p:cNvSpPr/>
          <p:nvPr/>
        </p:nvSpPr>
        <p:spPr>
          <a:xfrm>
            <a:off x="899245" y="3429273"/>
            <a:ext cx="2304256" cy="461665"/>
          </a:xfrm>
          <a:prstGeom prst="rect">
            <a:avLst/>
          </a:prstGeom>
          <a:solidFill>
            <a:srgbClr val="66FF33"/>
          </a:solidFill>
          <a:scene3d>
            <a:camera prst="orthographicFront"/>
            <a:lightRig rig="threePt" dir="t"/>
          </a:scene3d>
          <a:sp3d>
            <a:bevelT w="114300" prst="artDeco"/>
          </a:sp3d>
        </p:spPr>
        <p:txBody>
          <a:bodyPr>
            <a:spAutoFit/>
          </a:bodyPr>
          <a:lstStyle/>
          <a:p>
            <a:pPr>
              <a:defRPr/>
            </a:pPr>
            <a:r>
              <a:rPr lang="en-US" altLang="zh-CN" sz="2400" b="1" dirty="0">
                <a:solidFill>
                  <a:srgbClr val="0000FF"/>
                </a:solidFill>
                <a:latin typeface="Times New Roman" pitchFamily="18" charset="0"/>
                <a:ea typeface="华文楷体" pitchFamily="2" charset="-122"/>
                <a:cs typeface="Times New Roman" pitchFamily="18" charset="0"/>
              </a:rPr>
              <a:t>1.</a:t>
            </a:r>
            <a:r>
              <a:rPr lang="zh-CN" altLang="en-US" sz="2400" b="1" dirty="0">
                <a:solidFill>
                  <a:srgbClr val="0000FF"/>
                </a:solidFill>
                <a:latin typeface="Times New Roman" pitchFamily="18" charset="0"/>
                <a:ea typeface="华文楷体" pitchFamily="2" charset="-122"/>
                <a:cs typeface="Times New Roman" pitchFamily="18" charset="0"/>
              </a:rPr>
              <a:t>实验实习</a:t>
            </a:r>
            <a:endParaRPr lang="zh-CN" altLang="en-US" sz="2400" dirty="0">
              <a:solidFill>
                <a:prstClr val="white"/>
              </a:solidFill>
              <a:latin typeface="Times New Roman" pitchFamily="18" charset="0"/>
              <a:ea typeface="华文楷体" pitchFamily="2" charset="-122"/>
              <a:cs typeface="Times New Roman" pitchFamily="18" charset="0"/>
            </a:endParaRPr>
          </a:p>
        </p:txBody>
      </p:sp>
      <p:sp>
        <p:nvSpPr>
          <p:cNvPr id="46" name="矩形 45"/>
          <p:cNvSpPr/>
          <p:nvPr/>
        </p:nvSpPr>
        <p:spPr>
          <a:xfrm>
            <a:off x="899245" y="3069233"/>
            <a:ext cx="2304256" cy="461665"/>
          </a:xfrm>
          <a:prstGeom prst="rect">
            <a:avLst/>
          </a:prstGeom>
          <a:solidFill>
            <a:srgbClr val="66FF33"/>
          </a:solidFill>
          <a:scene3d>
            <a:camera prst="orthographicFront"/>
            <a:lightRig rig="threePt" dir="t"/>
          </a:scene3d>
          <a:sp3d>
            <a:bevelT w="114300" prst="artDeco"/>
          </a:sp3d>
        </p:spPr>
        <p:txBody>
          <a:bodyPr>
            <a:spAutoFit/>
          </a:bodyPr>
          <a:lstStyle/>
          <a:p>
            <a:pPr>
              <a:defRPr/>
            </a:pPr>
            <a:r>
              <a:rPr lang="en-US" altLang="zh-CN" sz="2400" b="1" dirty="0">
                <a:solidFill>
                  <a:srgbClr val="0000FF"/>
                </a:solidFill>
                <a:latin typeface="Times New Roman" pitchFamily="18" charset="0"/>
                <a:ea typeface="华文楷体" pitchFamily="2" charset="-122"/>
                <a:cs typeface="Times New Roman" pitchFamily="18" charset="0"/>
              </a:rPr>
              <a:t>2.</a:t>
            </a:r>
            <a:r>
              <a:rPr lang="zh-CN" altLang="en-US" sz="2400" b="1" dirty="0">
                <a:solidFill>
                  <a:srgbClr val="0000FF"/>
                </a:solidFill>
                <a:latin typeface="Times New Roman" pitchFamily="18" charset="0"/>
                <a:ea typeface="华文楷体" pitchFamily="2" charset="-122"/>
                <a:cs typeface="Times New Roman" pitchFamily="18" charset="0"/>
              </a:rPr>
              <a:t>科研创新</a:t>
            </a:r>
            <a:endParaRPr lang="zh-CN" altLang="en-US" sz="2400" dirty="0">
              <a:solidFill>
                <a:prstClr val="white"/>
              </a:solidFill>
              <a:latin typeface="Times New Roman" pitchFamily="18" charset="0"/>
              <a:ea typeface="华文楷体" pitchFamily="2" charset="-122"/>
              <a:cs typeface="Times New Roman" pitchFamily="18" charset="0"/>
            </a:endParaRPr>
          </a:p>
        </p:txBody>
      </p:sp>
      <p:sp>
        <p:nvSpPr>
          <p:cNvPr id="47" name="矩形 46"/>
          <p:cNvSpPr/>
          <p:nvPr/>
        </p:nvSpPr>
        <p:spPr>
          <a:xfrm>
            <a:off x="899245" y="2709193"/>
            <a:ext cx="2304256" cy="461665"/>
          </a:xfrm>
          <a:prstGeom prst="rect">
            <a:avLst/>
          </a:prstGeom>
          <a:solidFill>
            <a:srgbClr val="66FF33"/>
          </a:solidFill>
          <a:scene3d>
            <a:camera prst="orthographicFront"/>
            <a:lightRig rig="threePt" dir="t"/>
          </a:scene3d>
          <a:sp3d>
            <a:bevelT w="114300" prst="artDeco"/>
          </a:sp3d>
        </p:spPr>
        <p:txBody>
          <a:bodyPr>
            <a:spAutoFit/>
          </a:bodyPr>
          <a:lstStyle/>
          <a:p>
            <a:pPr>
              <a:defRPr/>
            </a:pPr>
            <a:r>
              <a:rPr lang="en-US" altLang="zh-CN" sz="2400" b="1" dirty="0">
                <a:solidFill>
                  <a:srgbClr val="0000FF"/>
                </a:solidFill>
                <a:latin typeface="Times New Roman" pitchFamily="18" charset="0"/>
                <a:ea typeface="华文楷体" pitchFamily="2" charset="-122"/>
                <a:cs typeface="Times New Roman" pitchFamily="18" charset="0"/>
              </a:rPr>
              <a:t>3.</a:t>
            </a:r>
            <a:r>
              <a:rPr lang="zh-CN" altLang="en-US" sz="2400" b="1" dirty="0">
                <a:solidFill>
                  <a:srgbClr val="0000FF"/>
                </a:solidFill>
                <a:latin typeface="Times New Roman" pitchFamily="18" charset="0"/>
                <a:ea typeface="华文楷体" pitchFamily="2" charset="-122"/>
                <a:cs typeface="Times New Roman" pitchFamily="18" charset="0"/>
              </a:rPr>
              <a:t>社会实践</a:t>
            </a:r>
            <a:endParaRPr lang="zh-CN" altLang="en-US" sz="2400" dirty="0">
              <a:solidFill>
                <a:prstClr val="white"/>
              </a:solidFill>
              <a:latin typeface="Times New Roman" pitchFamily="18" charset="0"/>
              <a:ea typeface="华文楷体" pitchFamily="2" charset="-122"/>
              <a:cs typeface="Times New Roman" pitchFamily="18" charset="0"/>
            </a:endParaRPr>
          </a:p>
        </p:txBody>
      </p:sp>
      <p:sp>
        <p:nvSpPr>
          <p:cNvPr id="48" name="矩形 47"/>
          <p:cNvSpPr/>
          <p:nvPr/>
        </p:nvSpPr>
        <p:spPr>
          <a:xfrm>
            <a:off x="899245" y="2349153"/>
            <a:ext cx="2304256" cy="461665"/>
          </a:xfrm>
          <a:prstGeom prst="rect">
            <a:avLst/>
          </a:prstGeom>
          <a:solidFill>
            <a:srgbClr val="66FF33"/>
          </a:solidFill>
          <a:scene3d>
            <a:camera prst="orthographicFront"/>
            <a:lightRig rig="threePt" dir="t"/>
          </a:scene3d>
          <a:sp3d>
            <a:bevelT w="114300" prst="artDeco"/>
          </a:sp3d>
        </p:spPr>
        <p:txBody>
          <a:bodyPr>
            <a:spAutoFit/>
          </a:bodyPr>
          <a:lstStyle/>
          <a:p>
            <a:pPr>
              <a:defRPr/>
            </a:pPr>
            <a:r>
              <a:rPr lang="en-US" altLang="zh-CN" sz="2400" b="1" dirty="0">
                <a:solidFill>
                  <a:srgbClr val="0000FF"/>
                </a:solidFill>
                <a:latin typeface="Times New Roman" pitchFamily="18" charset="0"/>
                <a:ea typeface="华文楷体" pitchFamily="2" charset="-122"/>
                <a:cs typeface="Times New Roman" pitchFamily="18" charset="0"/>
              </a:rPr>
              <a:t>4.</a:t>
            </a:r>
            <a:r>
              <a:rPr lang="zh-CN" altLang="en-US" sz="2400" b="1" dirty="0">
                <a:solidFill>
                  <a:srgbClr val="0000FF"/>
                </a:solidFill>
                <a:latin typeface="Times New Roman" pitchFamily="18" charset="0"/>
                <a:ea typeface="华文楷体" pitchFamily="2" charset="-122"/>
                <a:cs typeface="Times New Roman" pitchFamily="18" charset="0"/>
              </a:rPr>
              <a:t>学术交流</a:t>
            </a:r>
            <a:endParaRPr lang="zh-CN" altLang="en-US" sz="2400" dirty="0">
              <a:solidFill>
                <a:prstClr val="white"/>
              </a:solidFill>
              <a:latin typeface="Times New Roman" pitchFamily="18" charset="0"/>
              <a:ea typeface="华文楷体" pitchFamily="2" charset="-122"/>
              <a:cs typeface="Times New Roman" pitchFamily="18" charset="0"/>
            </a:endParaRPr>
          </a:p>
        </p:txBody>
      </p:sp>
      <p:sp>
        <p:nvSpPr>
          <p:cNvPr id="49" name="矩形 48"/>
          <p:cNvSpPr/>
          <p:nvPr/>
        </p:nvSpPr>
        <p:spPr>
          <a:xfrm>
            <a:off x="899245" y="1989113"/>
            <a:ext cx="2304256" cy="461665"/>
          </a:xfrm>
          <a:prstGeom prst="rect">
            <a:avLst/>
          </a:prstGeom>
          <a:solidFill>
            <a:srgbClr val="66FF33"/>
          </a:solidFill>
          <a:scene3d>
            <a:camera prst="orthographicFront"/>
            <a:lightRig rig="threePt" dir="t"/>
          </a:scene3d>
          <a:sp3d>
            <a:bevelT w="114300" prst="artDeco"/>
          </a:sp3d>
        </p:spPr>
        <p:txBody>
          <a:bodyPr>
            <a:spAutoFit/>
          </a:bodyPr>
          <a:lstStyle/>
          <a:p>
            <a:pPr>
              <a:defRPr/>
            </a:pPr>
            <a:r>
              <a:rPr lang="en-US" altLang="zh-CN" sz="2400" b="1" dirty="0">
                <a:solidFill>
                  <a:srgbClr val="0000FF"/>
                </a:solidFill>
                <a:latin typeface="Times New Roman" pitchFamily="18" charset="0"/>
                <a:ea typeface="华文楷体" pitchFamily="2" charset="-122"/>
                <a:cs typeface="Times New Roman" pitchFamily="18" charset="0"/>
              </a:rPr>
              <a:t>5.</a:t>
            </a:r>
            <a:r>
              <a:rPr lang="zh-CN" altLang="en-US" sz="2400" b="1" dirty="0">
                <a:solidFill>
                  <a:srgbClr val="0000FF"/>
                </a:solidFill>
                <a:latin typeface="Times New Roman" pitchFamily="18" charset="0"/>
                <a:ea typeface="华文楷体" pitchFamily="2" charset="-122"/>
                <a:cs typeface="Times New Roman" pitchFamily="18" charset="0"/>
              </a:rPr>
              <a:t>社团</a:t>
            </a:r>
            <a:endParaRPr lang="zh-CN" altLang="en-US" sz="2400" dirty="0">
              <a:solidFill>
                <a:prstClr val="white"/>
              </a:solidFill>
              <a:latin typeface="Times New Roman" pitchFamily="18" charset="0"/>
              <a:ea typeface="华文楷体" pitchFamily="2" charset="-122"/>
              <a:cs typeface="Times New Roman" pitchFamily="18" charset="0"/>
            </a:endParaRPr>
          </a:p>
        </p:txBody>
      </p:sp>
      <p:sp>
        <p:nvSpPr>
          <p:cNvPr id="50" name="矩形 36"/>
          <p:cNvSpPr>
            <a:spLocks noChangeArrowheads="1"/>
          </p:cNvSpPr>
          <p:nvPr/>
        </p:nvSpPr>
        <p:spPr bwMode="auto">
          <a:xfrm>
            <a:off x="3203501" y="3000372"/>
            <a:ext cx="1368152" cy="868566"/>
          </a:xfrm>
          <a:prstGeom prst="rect">
            <a:avLst/>
          </a:prstGeom>
          <a:solidFill>
            <a:srgbClr val="66FF33"/>
          </a:solidFill>
          <a:ln w="28575">
            <a:solidFill>
              <a:srgbClr val="FFFF00"/>
            </a:solidFill>
            <a:miter lim="800000"/>
            <a:headEnd/>
            <a:tailEnd/>
          </a:ln>
          <a:scene3d>
            <a:camera prst="orthographicFront"/>
            <a:lightRig rig="threePt" dir="t"/>
          </a:scene3d>
          <a:sp3d>
            <a:bevelT/>
          </a:sp3d>
        </p:spPr>
        <p:txBody>
          <a:bodyPr wrap="square">
            <a:spAutoFit/>
          </a:bodyPr>
          <a:lstStyle/>
          <a:p>
            <a:pPr algn="ctr">
              <a:lnSpc>
                <a:spcPct val="110000"/>
              </a:lnSpc>
              <a:defRPr/>
            </a:pPr>
            <a:r>
              <a:rPr lang="zh-CN" altLang="en-US" sz="2300" b="1" dirty="0">
                <a:solidFill>
                  <a:srgbClr val="0000FF"/>
                </a:solidFill>
                <a:latin typeface="Times New Roman" pitchFamily="18" charset="0"/>
                <a:cs typeface="Times New Roman" pitchFamily="18" charset="0"/>
              </a:rPr>
              <a:t>校园文化</a:t>
            </a:r>
            <a:endParaRPr lang="en-US" altLang="zh-CN" sz="2300" b="1" dirty="0">
              <a:solidFill>
                <a:srgbClr val="0000FF"/>
              </a:solidFill>
              <a:latin typeface="Times New Roman" pitchFamily="18" charset="0"/>
              <a:cs typeface="Times New Roman" pitchFamily="18" charset="0"/>
            </a:endParaRPr>
          </a:p>
          <a:p>
            <a:pPr algn="ctr">
              <a:lnSpc>
                <a:spcPct val="110000"/>
              </a:lnSpc>
              <a:defRPr/>
            </a:pPr>
            <a:r>
              <a:rPr lang="zh-CN" altLang="en-US" sz="2300" b="1" dirty="0">
                <a:solidFill>
                  <a:srgbClr val="0000FF"/>
                </a:solidFill>
                <a:latin typeface="Times New Roman" pitchFamily="18" charset="0"/>
                <a:cs typeface="Times New Roman" pitchFamily="18" charset="0"/>
              </a:rPr>
              <a:t>与实践</a:t>
            </a:r>
            <a:endParaRPr lang="en-US" altLang="zh-CN" sz="2300" b="1" dirty="0">
              <a:latin typeface="Times New Roman" pitchFamily="18" charset="0"/>
              <a:cs typeface="Times New Roman" pitchFamily="18" charset="0"/>
            </a:endParaRPr>
          </a:p>
        </p:txBody>
      </p:sp>
      <p:sp>
        <p:nvSpPr>
          <p:cNvPr id="55" name="矩形 54"/>
          <p:cNvSpPr/>
          <p:nvPr/>
        </p:nvSpPr>
        <p:spPr>
          <a:xfrm>
            <a:off x="6911913" y="1583954"/>
            <a:ext cx="1512168" cy="1569660"/>
          </a:xfrm>
          <a:prstGeom prst="rect">
            <a:avLst/>
          </a:prstGeom>
          <a:solidFill>
            <a:srgbClr val="66FF33"/>
          </a:solidFill>
          <a:scene3d>
            <a:camera prst="orthographicFront"/>
            <a:lightRig rig="threePt" dir="t"/>
          </a:scene3d>
          <a:sp3d>
            <a:bevelT/>
          </a:sp3d>
        </p:spPr>
        <p:txBody>
          <a:bodyPr wrap="square">
            <a:spAutoFit/>
          </a:bodyPr>
          <a:lstStyle/>
          <a:p>
            <a:r>
              <a:rPr lang="zh-CN" altLang="en-US" sz="2400" b="1" dirty="0" smtClean="0"/>
              <a:t>课堂教学</a:t>
            </a:r>
            <a:endParaRPr lang="en-US" altLang="zh-CN" sz="2400" b="1" dirty="0" smtClean="0"/>
          </a:p>
          <a:p>
            <a:r>
              <a:rPr lang="zh-CN" altLang="en-US" sz="2400" b="1" dirty="0" smtClean="0"/>
              <a:t>校园文化</a:t>
            </a:r>
            <a:endParaRPr lang="en-US" altLang="zh-CN" sz="2400" b="1" dirty="0" smtClean="0"/>
          </a:p>
          <a:p>
            <a:r>
              <a:rPr lang="zh-CN" altLang="en-US" sz="2400" b="1" dirty="0" smtClean="0"/>
              <a:t>社会实践</a:t>
            </a:r>
            <a:endParaRPr lang="en-US" altLang="zh-CN" sz="2400" b="1" dirty="0" smtClean="0"/>
          </a:p>
          <a:p>
            <a:r>
              <a:rPr lang="zh-CN" altLang="en-US" sz="2400" b="1" dirty="0" smtClean="0"/>
              <a:t>三位一体</a:t>
            </a:r>
            <a:endParaRPr lang="zh-CN" altLang="en-US" sz="2400" b="1" dirty="0"/>
          </a:p>
        </p:txBody>
      </p:sp>
      <p:cxnSp>
        <p:nvCxnSpPr>
          <p:cNvPr id="58" name="直接连接符 57"/>
          <p:cNvCxnSpPr/>
          <p:nvPr/>
        </p:nvCxnSpPr>
        <p:spPr>
          <a:xfrm>
            <a:off x="428596" y="3857628"/>
            <a:ext cx="5572164" cy="158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4" name="圆柱形 43"/>
          <p:cNvSpPr/>
          <p:nvPr/>
        </p:nvSpPr>
        <p:spPr>
          <a:xfrm>
            <a:off x="3347864" y="2060848"/>
            <a:ext cx="720080" cy="720080"/>
          </a:xfrm>
          <a:prstGeom prst="can">
            <a:avLst>
              <a:gd name="adj" fmla="val 23644"/>
            </a:avLst>
          </a:prstGeom>
          <a:solidFill>
            <a:schemeClr val="accent6">
              <a:lumMod val="20000"/>
              <a:lumOff val="80000"/>
            </a:schemeClr>
          </a:solidFill>
          <a:ln>
            <a:solidFill>
              <a:schemeClr val="accent2">
                <a:lumMod val="60000"/>
                <a:lumOff val="40000"/>
              </a:schemeClr>
            </a:soli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smtClean="0">
                <a:solidFill>
                  <a:schemeClr val="tx1"/>
                </a:solidFill>
              </a:rPr>
              <a:t>就业</a:t>
            </a:r>
            <a:endParaRPr lang="zh-CN" altLang="en-US" sz="2000" b="1" dirty="0">
              <a:solidFill>
                <a:schemeClr val="tx1"/>
              </a:solidFill>
            </a:endParaRPr>
          </a:p>
        </p:txBody>
      </p:sp>
      <p:sp>
        <p:nvSpPr>
          <p:cNvPr id="51" name="矩形 4"/>
          <p:cNvSpPr>
            <a:spLocks noChangeArrowheads="1"/>
          </p:cNvSpPr>
          <p:nvPr/>
        </p:nvSpPr>
        <p:spPr bwMode="auto">
          <a:xfrm>
            <a:off x="4634132" y="1124744"/>
            <a:ext cx="2304256" cy="830997"/>
          </a:xfrm>
          <a:prstGeom prst="rect">
            <a:avLst/>
          </a:prstGeom>
          <a:solidFill>
            <a:srgbClr val="00FF00"/>
          </a:solidFill>
          <a:ln w="9525">
            <a:noFill/>
            <a:miter lim="800000"/>
            <a:headEnd/>
            <a:tailEnd/>
          </a:ln>
          <a:scene3d>
            <a:camera prst="orthographicFront"/>
            <a:lightRig rig="threePt" dir="t"/>
          </a:scene3d>
          <a:sp3d>
            <a:bevelT/>
          </a:sp3d>
        </p:spPr>
        <p:txBody>
          <a:bodyPr wrap="square">
            <a:spAutoFit/>
          </a:bodyPr>
          <a:lstStyle/>
          <a:p>
            <a:pPr algn="ctr">
              <a:defRPr/>
            </a:pPr>
            <a:r>
              <a:rPr lang="zh-CN" altLang="en-US" sz="2400" b="1" dirty="0" smtClean="0">
                <a:latin typeface="Arial Unicode MS" pitchFamily="34" charset="-122"/>
                <a:ea typeface="Arial Unicode MS" pitchFamily="34" charset="-122"/>
                <a:cs typeface="Arial Unicode MS" pitchFamily="34" charset="-122"/>
              </a:rPr>
              <a:t>全面发展：</a:t>
            </a:r>
            <a:endParaRPr lang="en-US" altLang="zh-CN" sz="2400" b="1" dirty="0" smtClean="0">
              <a:latin typeface="Arial Unicode MS" pitchFamily="34" charset="-122"/>
              <a:ea typeface="Arial Unicode MS" pitchFamily="34" charset="-122"/>
              <a:cs typeface="Arial Unicode MS" pitchFamily="34" charset="-122"/>
            </a:endParaRPr>
          </a:p>
          <a:p>
            <a:pPr algn="ctr">
              <a:defRPr/>
            </a:pPr>
            <a:r>
              <a:rPr lang="zh-CN" altLang="en-US" sz="2400" b="1" dirty="0" smtClean="0">
                <a:latin typeface="Arial Unicode MS" pitchFamily="34" charset="-122"/>
                <a:ea typeface="Arial Unicode MS" pitchFamily="34" charset="-122"/>
                <a:cs typeface="Arial Unicode MS" pitchFamily="34" charset="-122"/>
              </a:rPr>
              <a:t>素质教育</a:t>
            </a:r>
            <a:endParaRPr lang="en-US" altLang="zh-CN" sz="2400" b="1" dirty="0">
              <a:latin typeface="Arial Unicode MS" pitchFamily="34" charset="-122"/>
              <a:ea typeface="Arial Unicode MS" pitchFamily="34" charset="-122"/>
              <a:cs typeface="Arial Unicode MS" pitchFamily="34" charset="-122"/>
            </a:endParaRPr>
          </a:p>
        </p:txBody>
      </p:sp>
      <p:pic>
        <p:nvPicPr>
          <p:cNvPr id="87" name="Picture 25" descr="http://www.yuanmaying.com/tupian/image/1754.jpg"/>
          <p:cNvPicPr>
            <a:picLocks noChangeAspect="1" noChangeArrowheads="1"/>
          </p:cNvPicPr>
          <p:nvPr/>
        </p:nvPicPr>
        <p:blipFill>
          <a:blip r:embed="rId4" cstate="print">
            <a:clrChange>
              <a:clrFrom>
                <a:srgbClr val="FEFEFE"/>
              </a:clrFrom>
              <a:clrTo>
                <a:srgbClr val="FEFEFE">
                  <a:alpha val="0"/>
                </a:srgbClr>
              </a:clrTo>
            </a:clrChange>
            <a:duotone>
              <a:schemeClr val="accent2">
                <a:shade val="45000"/>
                <a:satMod val="135000"/>
              </a:schemeClr>
              <a:prstClr val="white"/>
            </a:duotone>
          </a:blip>
          <a:srcRect l="57084" t="9679" r="4416" b="21959"/>
          <a:stretch>
            <a:fillRect/>
          </a:stretch>
        </p:blipFill>
        <p:spPr bwMode="auto">
          <a:xfrm>
            <a:off x="4932040" y="2204864"/>
            <a:ext cx="1687988" cy="2043057"/>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2" name="矩形 17"/>
          <p:cNvSpPr>
            <a:spLocks noChangeArrowheads="1"/>
          </p:cNvSpPr>
          <p:nvPr/>
        </p:nvSpPr>
        <p:spPr bwMode="auto">
          <a:xfrm>
            <a:off x="1403648" y="5589240"/>
            <a:ext cx="503708" cy="904863"/>
          </a:xfrm>
          <a:prstGeom prst="rect">
            <a:avLst/>
          </a:prstGeom>
          <a:solidFill>
            <a:schemeClr val="accent6">
              <a:lumMod val="20000"/>
              <a:lumOff val="80000"/>
            </a:schemeClr>
          </a:solidFill>
          <a:ln w="9525">
            <a:noFill/>
            <a:miter lim="800000"/>
            <a:headEnd/>
            <a:tailEnd/>
          </a:ln>
          <a:scene3d>
            <a:camera prst="orthographicFront"/>
            <a:lightRig rig="threePt" dir="t"/>
          </a:scene3d>
          <a:sp3d>
            <a:bevelT w="114300" prst="artDeco"/>
          </a:sp3d>
        </p:spPr>
        <p:txBody>
          <a:bodyPr wrap="square">
            <a:spAutoFit/>
          </a:bodyPr>
          <a:lstStyle/>
          <a:p>
            <a:pPr>
              <a:lnSpc>
                <a:spcPct val="110000"/>
              </a:lnSpc>
              <a:defRPr/>
            </a:pPr>
            <a:r>
              <a:rPr lang="zh-CN" altLang="en-US" sz="2400" b="1" dirty="0" smtClean="0">
                <a:solidFill>
                  <a:srgbClr val="0000FF"/>
                </a:solidFill>
                <a:latin typeface="Times New Roman" pitchFamily="18" charset="0"/>
                <a:cs typeface="Times New Roman" pitchFamily="18" charset="0"/>
              </a:rPr>
              <a:t>基础</a:t>
            </a:r>
            <a:endParaRPr lang="zh-CN" altLang="en-US" sz="2400" b="1" dirty="0">
              <a:solidFill>
                <a:srgbClr val="0000FF"/>
              </a:solidFill>
              <a:latin typeface="Times New Roman" pitchFamily="18" charset="0"/>
              <a:cs typeface="Times New Roman" pitchFamily="18" charset="0"/>
            </a:endParaRPr>
          </a:p>
        </p:txBody>
      </p:sp>
      <p:sp>
        <p:nvSpPr>
          <p:cNvPr id="53" name="矩形 17"/>
          <p:cNvSpPr>
            <a:spLocks noChangeArrowheads="1"/>
          </p:cNvSpPr>
          <p:nvPr/>
        </p:nvSpPr>
        <p:spPr bwMode="auto">
          <a:xfrm>
            <a:off x="899592" y="4725144"/>
            <a:ext cx="504403" cy="1717393"/>
          </a:xfrm>
          <a:prstGeom prst="rect">
            <a:avLst/>
          </a:prstGeom>
          <a:solidFill>
            <a:schemeClr val="accent2">
              <a:lumMod val="40000"/>
              <a:lumOff val="60000"/>
            </a:schemeClr>
          </a:solidFill>
          <a:ln w="9525">
            <a:noFill/>
            <a:miter lim="800000"/>
            <a:headEnd/>
            <a:tailEnd/>
          </a:ln>
          <a:scene3d>
            <a:camera prst="orthographicFront"/>
            <a:lightRig rig="threePt" dir="t"/>
          </a:scene3d>
          <a:sp3d>
            <a:bevelT w="114300" prst="artDeco"/>
          </a:sp3d>
        </p:spPr>
        <p:txBody>
          <a:bodyPr wrap="square">
            <a:spAutoFit/>
          </a:bodyPr>
          <a:lstStyle/>
          <a:p>
            <a:pPr>
              <a:lnSpc>
                <a:spcPct val="110000"/>
              </a:lnSpc>
              <a:defRPr/>
            </a:pPr>
            <a:endParaRPr lang="en-US" altLang="zh-CN" sz="2400" b="1" dirty="0" smtClean="0">
              <a:latin typeface="Times New Roman" pitchFamily="18" charset="0"/>
              <a:cs typeface="Times New Roman" pitchFamily="18" charset="0"/>
            </a:endParaRPr>
          </a:p>
          <a:p>
            <a:pPr>
              <a:lnSpc>
                <a:spcPct val="110000"/>
              </a:lnSpc>
              <a:defRPr/>
            </a:pPr>
            <a:r>
              <a:rPr lang="zh-CN" altLang="en-US" sz="2400" b="1" dirty="0" smtClean="0">
                <a:latin typeface="Times New Roman" pitchFamily="18" charset="0"/>
                <a:cs typeface="Times New Roman" pitchFamily="18" charset="0"/>
              </a:rPr>
              <a:t>通识</a:t>
            </a:r>
            <a:endParaRPr lang="en-US" altLang="zh-CN" sz="2400" b="1" dirty="0" smtClean="0">
              <a:latin typeface="Times New Roman" pitchFamily="18" charset="0"/>
              <a:cs typeface="Times New Roman" pitchFamily="18" charset="0"/>
            </a:endParaRPr>
          </a:p>
          <a:p>
            <a:pPr>
              <a:lnSpc>
                <a:spcPct val="110000"/>
              </a:lnSpc>
              <a:defRPr/>
            </a:pPr>
            <a:endParaRPr lang="zh-CN" altLang="en-US" sz="2400" b="1" dirty="0">
              <a:latin typeface="Times New Roman" pitchFamily="18" charset="0"/>
              <a:cs typeface="Times New Roman" pitchFamily="18" charset="0"/>
            </a:endParaRPr>
          </a:p>
        </p:txBody>
      </p:sp>
      <p:sp>
        <p:nvSpPr>
          <p:cNvPr id="54" name="矩形 17"/>
          <p:cNvSpPr>
            <a:spLocks noChangeArrowheads="1"/>
          </p:cNvSpPr>
          <p:nvPr/>
        </p:nvSpPr>
        <p:spPr bwMode="auto">
          <a:xfrm>
            <a:off x="1403648" y="4725144"/>
            <a:ext cx="503708" cy="904863"/>
          </a:xfrm>
          <a:prstGeom prst="rect">
            <a:avLst/>
          </a:prstGeom>
          <a:solidFill>
            <a:schemeClr val="accent6">
              <a:lumMod val="20000"/>
              <a:lumOff val="80000"/>
            </a:schemeClr>
          </a:solidFill>
          <a:ln w="9525">
            <a:noFill/>
            <a:miter lim="800000"/>
            <a:headEnd/>
            <a:tailEnd/>
          </a:ln>
          <a:scene3d>
            <a:camera prst="orthographicFront"/>
            <a:lightRig rig="threePt" dir="t"/>
          </a:scene3d>
          <a:sp3d>
            <a:bevelT w="114300" prst="artDeco"/>
          </a:sp3d>
        </p:spPr>
        <p:txBody>
          <a:bodyPr wrap="square">
            <a:spAutoFit/>
          </a:bodyPr>
          <a:lstStyle/>
          <a:p>
            <a:pPr>
              <a:lnSpc>
                <a:spcPct val="110000"/>
              </a:lnSpc>
              <a:defRPr/>
            </a:pPr>
            <a:r>
              <a:rPr lang="zh-CN" altLang="en-US" sz="2400" b="1" dirty="0" smtClean="0">
                <a:latin typeface="Times New Roman" pitchFamily="18" charset="0"/>
                <a:cs typeface="Times New Roman" pitchFamily="18" charset="0"/>
              </a:rPr>
              <a:t>拓展</a:t>
            </a:r>
            <a:endParaRPr lang="zh-CN" altLang="en-US" sz="2400" b="1" dirty="0">
              <a:latin typeface="Times New Roman" pitchFamily="18" charset="0"/>
              <a:cs typeface="Times New Roman" pitchFamily="18" charset="0"/>
            </a:endParaRPr>
          </a:p>
        </p:txBody>
      </p:sp>
      <p:sp>
        <p:nvSpPr>
          <p:cNvPr id="56" name="矩形 31"/>
          <p:cNvSpPr>
            <a:spLocks noChangeArrowheads="1"/>
          </p:cNvSpPr>
          <p:nvPr/>
        </p:nvSpPr>
        <p:spPr bwMode="auto">
          <a:xfrm>
            <a:off x="5939805" y="5589513"/>
            <a:ext cx="1944216" cy="862095"/>
          </a:xfrm>
          <a:prstGeom prst="rect">
            <a:avLst/>
          </a:prstGeom>
          <a:solidFill>
            <a:schemeClr val="accent6">
              <a:lumMod val="20000"/>
              <a:lumOff val="80000"/>
            </a:schemeClr>
          </a:solidFill>
          <a:ln w="38100">
            <a:noFill/>
            <a:miter lim="800000"/>
            <a:headEnd/>
            <a:tailEnd/>
          </a:ln>
          <a:scene3d>
            <a:camera prst="orthographicFront"/>
            <a:lightRig rig="threePt" dir="t"/>
          </a:scene3d>
          <a:sp3d>
            <a:bevelT/>
          </a:sp3d>
        </p:spPr>
        <p:txBody>
          <a:bodyPr>
            <a:spAutoFit/>
          </a:bodyPr>
          <a:lstStyle/>
          <a:p>
            <a:pPr>
              <a:lnSpc>
                <a:spcPct val="110000"/>
              </a:lnSpc>
              <a:defRPr/>
            </a:pPr>
            <a:r>
              <a:rPr lang="en-US" altLang="zh-CN" sz="2400" b="1" dirty="0">
                <a:solidFill>
                  <a:srgbClr val="0000FF"/>
                </a:solidFill>
                <a:latin typeface="Times New Roman" pitchFamily="18" charset="0"/>
                <a:cs typeface="Times New Roman" pitchFamily="18" charset="0"/>
              </a:rPr>
              <a:t>A</a:t>
            </a:r>
            <a:r>
              <a:rPr lang="zh-CN" altLang="en-US" sz="2400" b="1" dirty="0">
                <a:solidFill>
                  <a:srgbClr val="0000FF"/>
                </a:solidFill>
                <a:latin typeface="Times New Roman" pitchFamily="18" charset="0"/>
                <a:cs typeface="Times New Roman" pitchFamily="18" charset="0"/>
              </a:rPr>
              <a:t>校公共必修课</a:t>
            </a:r>
            <a:r>
              <a:rPr lang="en-US" altLang="zh-CN" sz="2000" b="1" dirty="0">
                <a:solidFill>
                  <a:srgbClr val="0000FF"/>
                </a:solidFill>
                <a:latin typeface="Times New Roman" pitchFamily="18" charset="0"/>
                <a:ea typeface="Arial Unicode MS" pitchFamily="34" charset="-122"/>
                <a:cs typeface="Times New Roman" pitchFamily="18" charset="0"/>
              </a:rPr>
              <a:t>(</a:t>
            </a:r>
            <a:r>
              <a:rPr lang="en-US" altLang="zh-CN" sz="2000" b="1" dirty="0" smtClean="0">
                <a:solidFill>
                  <a:srgbClr val="0000FF"/>
                </a:solidFill>
                <a:latin typeface="Times New Roman" pitchFamily="18" charset="0"/>
                <a:ea typeface="Arial Unicode MS" pitchFamily="34" charset="-122"/>
                <a:cs typeface="Times New Roman" pitchFamily="18" charset="0"/>
              </a:rPr>
              <a:t>42-57, 30%</a:t>
            </a:r>
            <a:r>
              <a:rPr lang="en-US" altLang="zh-CN" sz="2000" b="1" dirty="0" smtClean="0">
                <a:solidFill>
                  <a:srgbClr val="0000FF"/>
                </a:solidFill>
                <a:latin typeface="Times New Roman" pitchFamily="18" charset="0"/>
                <a:cs typeface="Times New Roman" pitchFamily="18" charset="0"/>
              </a:rPr>
              <a:t>)</a:t>
            </a:r>
            <a:endParaRPr lang="en-US" altLang="zh-CN" sz="2000" b="1" dirty="0">
              <a:solidFill>
                <a:srgbClr val="0000FF"/>
              </a:solidFill>
              <a:latin typeface="Times New Roman" pitchFamily="18" charset="0"/>
              <a:cs typeface="Times New Roman" pitchFamily="18" charset="0"/>
            </a:endParaRPr>
          </a:p>
        </p:txBody>
      </p:sp>
      <p:sp>
        <p:nvSpPr>
          <p:cNvPr id="59" name="矩形 35"/>
          <p:cNvSpPr>
            <a:spLocks noChangeArrowheads="1"/>
          </p:cNvSpPr>
          <p:nvPr/>
        </p:nvSpPr>
        <p:spPr bwMode="auto">
          <a:xfrm>
            <a:off x="4787677" y="4725417"/>
            <a:ext cx="1872208" cy="837152"/>
          </a:xfrm>
          <a:prstGeom prst="rect">
            <a:avLst/>
          </a:prstGeom>
          <a:solidFill>
            <a:schemeClr val="accent6">
              <a:lumMod val="20000"/>
              <a:lumOff val="80000"/>
            </a:schemeClr>
          </a:solidFill>
          <a:ln w="28575">
            <a:noFill/>
            <a:miter lim="800000"/>
            <a:headEnd/>
            <a:tailEnd/>
          </a:ln>
          <a:scene3d>
            <a:camera prst="orthographicFront"/>
            <a:lightRig rig="threePt" dir="t"/>
          </a:scene3d>
          <a:sp3d>
            <a:bevelT/>
          </a:sp3d>
        </p:spPr>
        <p:txBody>
          <a:bodyPr>
            <a:spAutoFit/>
          </a:bodyPr>
          <a:lstStyle/>
          <a:p>
            <a:pPr>
              <a:lnSpc>
                <a:spcPct val="110000"/>
              </a:lnSpc>
              <a:defRPr/>
            </a:pPr>
            <a:r>
              <a:rPr lang="zh-CN" altLang="en-US" sz="2400" b="1" dirty="0">
                <a:latin typeface="Times New Roman" pitchFamily="18" charset="0"/>
                <a:cs typeface="Times New Roman" pitchFamily="18" charset="0"/>
              </a:rPr>
              <a:t> </a:t>
            </a:r>
            <a:r>
              <a:rPr lang="en-US" altLang="zh-CN" sz="2400" b="1" dirty="0">
                <a:latin typeface="Times New Roman" pitchFamily="18" charset="0"/>
                <a:cs typeface="Times New Roman" pitchFamily="18" charset="0"/>
              </a:rPr>
              <a:t>E</a:t>
            </a:r>
            <a:r>
              <a:rPr lang="zh-CN" altLang="en-US" sz="2400" b="1" dirty="0">
                <a:latin typeface="Times New Roman" pitchFamily="18" charset="0"/>
                <a:cs typeface="Times New Roman" pitchFamily="18" charset="0"/>
              </a:rPr>
              <a:t>  </a:t>
            </a:r>
            <a:r>
              <a:rPr lang="zh-CN" altLang="en-US" sz="2000" b="1" dirty="0">
                <a:latin typeface="Times New Roman" pitchFamily="18" charset="0"/>
                <a:cs typeface="Times New Roman" pitchFamily="18" charset="0"/>
              </a:rPr>
              <a:t>校公</a:t>
            </a:r>
            <a:r>
              <a:rPr lang="en-US" altLang="zh-CN" sz="2000" b="1" dirty="0">
                <a:latin typeface="Times New Roman" pitchFamily="18" charset="0"/>
                <a:cs typeface="Times New Roman" pitchFamily="18" charset="0"/>
              </a:rPr>
              <a:t>(</a:t>
            </a:r>
            <a:r>
              <a:rPr lang="zh-CN" altLang="en-US" sz="2000" b="1" dirty="0">
                <a:latin typeface="Times New Roman" pitchFamily="18" charset="0"/>
                <a:cs typeface="Times New Roman" pitchFamily="18" charset="0"/>
              </a:rPr>
              <a:t>任</a:t>
            </a:r>
            <a:r>
              <a:rPr lang="en-US" altLang="zh-CN" sz="2000" b="1" dirty="0">
                <a:latin typeface="Times New Roman" pitchFamily="18" charset="0"/>
                <a:cs typeface="Times New Roman" pitchFamily="18" charset="0"/>
              </a:rPr>
              <a:t>)</a:t>
            </a:r>
            <a:r>
              <a:rPr lang="zh-CN" altLang="en-US" sz="2000" b="1" dirty="0">
                <a:latin typeface="Times New Roman" pitchFamily="18" charset="0"/>
                <a:cs typeface="Times New Roman" pitchFamily="18" charset="0"/>
              </a:rPr>
              <a:t>选课 </a:t>
            </a:r>
            <a:r>
              <a:rPr lang="en-US" altLang="zh-CN" sz="2000" b="1" dirty="0">
                <a:latin typeface="Times New Roman" pitchFamily="18" charset="0"/>
                <a:ea typeface="Arial Unicode MS" pitchFamily="34" charset="-122"/>
                <a:cs typeface="Times New Roman" pitchFamily="18" charset="0"/>
              </a:rPr>
              <a:t>(~</a:t>
            </a:r>
            <a:r>
              <a:rPr lang="en-US" altLang="zh-CN" sz="2000" b="1" dirty="0" smtClean="0">
                <a:latin typeface="Times New Roman" pitchFamily="18" charset="0"/>
                <a:ea typeface="Arial Unicode MS" pitchFamily="34" charset="-122"/>
                <a:cs typeface="Times New Roman" pitchFamily="18" charset="0"/>
              </a:rPr>
              <a:t>14,10%</a:t>
            </a:r>
            <a:r>
              <a:rPr lang="en-US" altLang="zh-CN" sz="2000" b="1" dirty="0" smtClean="0">
                <a:latin typeface="Times New Roman" pitchFamily="18" charset="0"/>
                <a:cs typeface="Times New Roman" pitchFamily="18" charset="0"/>
              </a:rPr>
              <a:t>)</a:t>
            </a:r>
            <a:endParaRPr lang="en-US" altLang="zh-CN" sz="2000" b="1" dirty="0">
              <a:latin typeface="Times New Roman" pitchFamily="18" charset="0"/>
              <a:cs typeface="Times New Roman" pitchFamily="18" charset="0"/>
            </a:endParaRPr>
          </a:p>
        </p:txBody>
      </p:sp>
      <p:sp>
        <p:nvSpPr>
          <p:cNvPr id="60" name="矩形 36"/>
          <p:cNvSpPr>
            <a:spLocks noChangeArrowheads="1"/>
          </p:cNvSpPr>
          <p:nvPr/>
        </p:nvSpPr>
        <p:spPr bwMode="auto">
          <a:xfrm>
            <a:off x="4139605" y="3857629"/>
            <a:ext cx="1512168" cy="904863"/>
          </a:xfrm>
          <a:prstGeom prst="rect">
            <a:avLst/>
          </a:prstGeom>
          <a:solidFill>
            <a:schemeClr val="accent5">
              <a:lumMod val="40000"/>
              <a:lumOff val="60000"/>
            </a:schemeClr>
          </a:solidFill>
          <a:ln w="28575">
            <a:noFill/>
            <a:miter lim="800000"/>
            <a:headEnd/>
            <a:tailEnd/>
          </a:ln>
          <a:scene3d>
            <a:camera prst="orthographicFront"/>
            <a:lightRig rig="threePt" dir="t"/>
          </a:scene3d>
          <a:sp3d>
            <a:bevelT/>
          </a:sp3d>
        </p:spPr>
        <p:txBody>
          <a:bodyPr wrap="square">
            <a:spAutoFit/>
          </a:bodyPr>
          <a:lstStyle/>
          <a:p>
            <a:pPr algn="ctr">
              <a:lnSpc>
                <a:spcPct val="120000"/>
              </a:lnSpc>
              <a:defRPr/>
            </a:pPr>
            <a:r>
              <a:rPr lang="zh-CN" altLang="en-US" sz="2400" b="1" dirty="0">
                <a:latin typeface="Times New Roman" pitchFamily="18" charset="0"/>
                <a:cs typeface="Times New Roman" pitchFamily="18" charset="0"/>
              </a:rPr>
              <a:t>专业课 </a:t>
            </a:r>
            <a:r>
              <a:rPr lang="en-US" altLang="zh-CN" sz="2000" b="1" dirty="0">
                <a:latin typeface="Times New Roman" pitchFamily="18" charset="0"/>
                <a:ea typeface="Arial Unicode MS" pitchFamily="34" charset="-122"/>
                <a:cs typeface="Times New Roman" pitchFamily="18" charset="0"/>
              </a:rPr>
              <a:t>(</a:t>
            </a:r>
            <a:r>
              <a:rPr lang="en-US" altLang="zh-CN" sz="2000" b="1" dirty="0" smtClean="0">
                <a:latin typeface="Times New Roman" pitchFamily="18" charset="0"/>
                <a:ea typeface="Arial Unicode MS" pitchFamily="34" charset="-122"/>
                <a:cs typeface="Times New Roman" pitchFamily="18" charset="0"/>
              </a:rPr>
              <a:t>80-90, 60%</a:t>
            </a:r>
            <a:r>
              <a:rPr lang="en-US" altLang="zh-CN" sz="2000" b="1" dirty="0" smtClean="0">
                <a:latin typeface="Times New Roman" pitchFamily="18" charset="0"/>
                <a:cs typeface="Times New Roman" pitchFamily="18" charset="0"/>
              </a:rPr>
              <a:t>)</a:t>
            </a:r>
            <a:endParaRPr lang="en-US" altLang="zh-C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666823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835696" y="1977172"/>
            <a:ext cx="3679212" cy="523220"/>
          </a:xfrm>
          <a:prstGeom prst="rect">
            <a:avLst/>
          </a:prstGeom>
        </p:spPr>
        <p:txBody>
          <a:bodyPr wrap="none">
            <a:spAutoFit/>
          </a:bodyPr>
          <a:lstStyle/>
          <a:p>
            <a:r>
              <a:rPr lang="en-US" altLang="zh-CN" sz="2800" b="1" dirty="0" smtClean="0">
                <a:latin typeface="Arial Unicode MS" pitchFamily="34" charset="-122"/>
                <a:ea typeface="Arial Unicode MS" pitchFamily="34" charset="-122"/>
                <a:cs typeface="Arial Unicode MS" pitchFamily="34" charset="-122"/>
              </a:rPr>
              <a:t>2014</a:t>
            </a:r>
            <a:r>
              <a:rPr lang="zh-CN" altLang="en-US" sz="2800" b="1" dirty="0" smtClean="0">
                <a:latin typeface="Arial Unicode MS" pitchFamily="34" charset="-122"/>
                <a:ea typeface="Arial Unicode MS" pitchFamily="34" charset="-122"/>
                <a:cs typeface="Arial Unicode MS" pitchFamily="34" charset="-122"/>
              </a:rPr>
              <a:t>第一批正式评估</a:t>
            </a:r>
            <a:r>
              <a:rPr lang="en-US" altLang="zh-CN" sz="2800" b="1" dirty="0" smtClean="0">
                <a:latin typeface="Arial Unicode MS" pitchFamily="34" charset="-122"/>
                <a:ea typeface="Arial Unicode MS" pitchFamily="34" charset="-122"/>
                <a:cs typeface="Arial Unicode MS" pitchFamily="34" charset="-122"/>
              </a:rPr>
              <a:t> </a:t>
            </a:r>
            <a:endParaRPr lang="zh-CN" altLang="en-US" sz="2800" b="1" dirty="0">
              <a:latin typeface="Arial Unicode MS" pitchFamily="34" charset="-122"/>
              <a:ea typeface="Arial Unicode MS" pitchFamily="34" charset="-122"/>
              <a:cs typeface="Arial Unicode MS" pitchFamily="34" charset="-122"/>
            </a:endParaRPr>
          </a:p>
        </p:txBody>
      </p:sp>
      <p:sp>
        <p:nvSpPr>
          <p:cNvPr id="5" name="矩形 4"/>
          <p:cNvSpPr/>
          <p:nvPr/>
        </p:nvSpPr>
        <p:spPr>
          <a:xfrm>
            <a:off x="3059832" y="3201308"/>
            <a:ext cx="2339102" cy="1815882"/>
          </a:xfrm>
          <a:prstGeom prst="rect">
            <a:avLst/>
          </a:prstGeom>
          <a:solidFill>
            <a:srgbClr val="FFCC66"/>
          </a:solidFill>
        </p:spPr>
        <p:txBody>
          <a:bodyPr wrap="none">
            <a:spAutoFit/>
          </a:bodyPr>
          <a:lstStyle/>
          <a:p>
            <a:r>
              <a:rPr lang="zh-CN" altLang="en-US" sz="2800" b="1" dirty="0" smtClean="0">
                <a:latin typeface="Arial Unicode MS" pitchFamily="34" charset="-122"/>
                <a:ea typeface="Arial Unicode MS" pitchFamily="34" charset="-122"/>
                <a:cs typeface="Arial Unicode MS" pitchFamily="34" charset="-122"/>
              </a:rPr>
              <a:t>北京林业大学</a:t>
            </a:r>
            <a:endParaRPr lang="en-US" altLang="zh-CN" sz="2800" b="1" dirty="0" smtClean="0">
              <a:latin typeface="Arial Unicode MS" pitchFamily="34" charset="-122"/>
              <a:ea typeface="Arial Unicode MS" pitchFamily="34" charset="-122"/>
              <a:cs typeface="Arial Unicode MS" pitchFamily="34" charset="-122"/>
            </a:endParaRPr>
          </a:p>
          <a:p>
            <a:r>
              <a:rPr lang="zh-CN" altLang="en-US" sz="2800" b="1" dirty="0" smtClean="0">
                <a:latin typeface="Arial Unicode MS" pitchFamily="34" charset="-122"/>
                <a:ea typeface="Arial Unicode MS" pitchFamily="34" charset="-122"/>
                <a:cs typeface="Arial Unicode MS" pitchFamily="34" charset="-122"/>
              </a:rPr>
              <a:t>外交学院</a:t>
            </a:r>
            <a:endParaRPr lang="en-US" altLang="zh-CN" sz="2800" b="1" dirty="0" smtClean="0">
              <a:latin typeface="Arial Unicode MS" pitchFamily="34" charset="-122"/>
              <a:ea typeface="Arial Unicode MS" pitchFamily="34" charset="-122"/>
              <a:cs typeface="Arial Unicode MS" pitchFamily="34" charset="-122"/>
            </a:endParaRPr>
          </a:p>
          <a:p>
            <a:r>
              <a:rPr lang="zh-CN" altLang="en-US" sz="2800" b="1" dirty="0" smtClean="0">
                <a:latin typeface="Arial Unicode MS" pitchFamily="34" charset="-122"/>
                <a:ea typeface="Arial Unicode MS" pitchFamily="34" charset="-122"/>
                <a:cs typeface="Arial Unicode MS" pitchFamily="34" charset="-122"/>
              </a:rPr>
              <a:t>南开大学</a:t>
            </a:r>
            <a:endParaRPr lang="en-US" altLang="zh-CN" sz="2800" b="1" dirty="0" smtClean="0">
              <a:latin typeface="Arial Unicode MS" pitchFamily="34" charset="-122"/>
              <a:ea typeface="Arial Unicode MS" pitchFamily="34" charset="-122"/>
              <a:cs typeface="Arial Unicode MS" pitchFamily="34" charset="-122"/>
            </a:endParaRPr>
          </a:p>
          <a:p>
            <a:r>
              <a:rPr lang="zh-CN" altLang="en-US" sz="2800" b="1" dirty="0" smtClean="0">
                <a:latin typeface="Arial Unicode MS" pitchFamily="34" charset="-122"/>
                <a:ea typeface="Arial Unicode MS" pitchFamily="34" charset="-122"/>
                <a:cs typeface="Arial Unicode MS" pitchFamily="34" charset="-122"/>
              </a:rPr>
              <a:t>华中科技大学</a:t>
            </a:r>
            <a:endParaRPr lang="zh-CN" altLang="en-US" sz="2800" b="1" dirty="0">
              <a:latin typeface="Arial Unicode MS" pitchFamily="34" charset="-122"/>
              <a:ea typeface="Arial Unicode MS" pitchFamily="34" charset="-122"/>
              <a:cs typeface="Arial Unicode MS" pitchFamily="34" charset="-122"/>
            </a:endParaRPr>
          </a:p>
        </p:txBody>
      </p:sp>
      <p:sp>
        <p:nvSpPr>
          <p:cNvPr id="8" name="Rectangle 1"/>
          <p:cNvSpPr>
            <a:spLocks noChangeArrowheads="1"/>
          </p:cNvSpPr>
          <p:nvPr/>
        </p:nvSpPr>
        <p:spPr bwMode="auto">
          <a:xfrm>
            <a:off x="7596336" y="5877272"/>
            <a:ext cx="1008112" cy="369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5125" algn="l" defTabSz="914400" rtl="0" eaLnBrk="1" fontAlgn="base" latinLnBrk="0" hangingPunct="1">
              <a:lnSpc>
                <a:spcPct val="100000"/>
              </a:lnSpc>
              <a:spcBef>
                <a:spcPct val="0"/>
              </a:spcBef>
              <a:spcAft>
                <a:spcPct val="0"/>
              </a:spcAft>
              <a:buClrTx/>
              <a:buSzTx/>
              <a:buFontTx/>
              <a:buNone/>
              <a:tabLst/>
            </a:pPr>
            <a:r>
              <a:rPr kumimoji="0" lang="en-US" altLang="zh-CN"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2+4</a:t>
            </a:r>
            <a:endParaRPr kumimoji="0" lang="zh-CN"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6" name="矩形 5"/>
          <p:cNvSpPr/>
          <p:nvPr/>
        </p:nvSpPr>
        <p:spPr>
          <a:xfrm>
            <a:off x="1835696" y="5229200"/>
            <a:ext cx="2079415" cy="523220"/>
          </a:xfrm>
          <a:prstGeom prst="rect">
            <a:avLst/>
          </a:prstGeom>
        </p:spPr>
        <p:txBody>
          <a:bodyPr wrap="none">
            <a:spAutoFit/>
          </a:bodyPr>
          <a:lstStyle/>
          <a:p>
            <a:r>
              <a:rPr lang="zh-CN" altLang="en-US" sz="2800" b="1" dirty="0" smtClean="0">
                <a:latin typeface="Arial Unicode MS" pitchFamily="34" charset="-122"/>
                <a:ea typeface="Arial Unicode MS" pitchFamily="34" charset="-122"/>
                <a:cs typeface="Arial Unicode MS" pitchFamily="34" charset="-122"/>
              </a:rPr>
              <a:t>评估前培训</a:t>
            </a:r>
            <a:r>
              <a:rPr lang="en-US" altLang="zh-CN" sz="2800" b="1" dirty="0" smtClean="0">
                <a:latin typeface="Arial Unicode MS" pitchFamily="34" charset="-122"/>
                <a:ea typeface="Arial Unicode MS" pitchFamily="34" charset="-122"/>
                <a:cs typeface="Arial Unicode MS" pitchFamily="34" charset="-122"/>
              </a:rPr>
              <a:t> </a:t>
            </a:r>
            <a:endParaRPr lang="zh-CN" altLang="en-US" sz="2800" b="1" dirty="0">
              <a:latin typeface="Arial Unicode MS" pitchFamily="34" charset="-122"/>
              <a:ea typeface="Arial Unicode MS" pitchFamily="34" charset="-122"/>
              <a:cs typeface="Arial Unicode MS" pitchFamily="34" charset="-122"/>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3"/>
          <p:cNvSpPr>
            <a:spLocks noChangeArrowheads="1"/>
          </p:cNvSpPr>
          <p:nvPr/>
        </p:nvSpPr>
        <p:spPr bwMode="auto">
          <a:xfrm>
            <a:off x="1043608" y="2708920"/>
            <a:ext cx="7128147" cy="123110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defRPr/>
            </a:pPr>
            <a:r>
              <a:rPr lang="zh-CN" altLang="en-US" sz="2600" b="1" dirty="0">
                <a:latin typeface="Arial Unicode MS" pitchFamily="34" charset="-122"/>
                <a:ea typeface="Arial Unicode MS" pitchFamily="34" charset="-122"/>
                <a:cs typeface="Arial Unicode MS" pitchFamily="34" charset="-122"/>
              </a:rPr>
              <a:t>爱因斯坦（</a:t>
            </a:r>
            <a:r>
              <a:rPr lang="en-US" altLang="zh-CN" sz="2600" b="1" dirty="0">
                <a:latin typeface="Arial Unicode MS" pitchFamily="34" charset="-122"/>
                <a:ea typeface="Arial Unicode MS" pitchFamily="34" charset="-122"/>
                <a:cs typeface="Arial Unicode MS" pitchFamily="34" charset="-122"/>
              </a:rPr>
              <a:t>Albert Einstein</a:t>
            </a:r>
            <a:r>
              <a:rPr lang="zh-CN" altLang="en-US" sz="2600" b="1" dirty="0">
                <a:latin typeface="Arial Unicode MS" pitchFamily="34" charset="-122"/>
                <a:ea typeface="Arial Unicode MS" pitchFamily="34" charset="-122"/>
                <a:cs typeface="Arial Unicode MS" pitchFamily="34" charset="-122"/>
              </a:rPr>
              <a:t>）：</a:t>
            </a:r>
            <a:r>
              <a:rPr lang="en-US" altLang="zh-CN" sz="2400" b="1" dirty="0">
                <a:latin typeface="Arial Unicode MS" pitchFamily="34" charset="-122"/>
                <a:ea typeface="Arial Unicode MS" pitchFamily="34" charset="-122"/>
                <a:cs typeface="Arial Unicode MS" pitchFamily="34" charset="-122"/>
              </a:rPr>
              <a:t>Education is what </a:t>
            </a:r>
            <a:r>
              <a:rPr lang="en-US" altLang="zh-CN" sz="2400" b="1" dirty="0">
                <a:solidFill>
                  <a:srgbClr val="0000FF"/>
                </a:solidFill>
                <a:latin typeface="Arial Unicode MS" pitchFamily="34" charset="-122"/>
                <a:ea typeface="Arial Unicode MS" pitchFamily="34" charset="-122"/>
                <a:cs typeface="Arial Unicode MS" pitchFamily="34" charset="-122"/>
              </a:rPr>
              <a:t>remains</a:t>
            </a:r>
            <a:r>
              <a:rPr lang="en-US" altLang="zh-CN" sz="2400" b="1" dirty="0">
                <a:latin typeface="Arial Unicode MS" pitchFamily="34" charset="-122"/>
                <a:ea typeface="Arial Unicode MS" pitchFamily="34" charset="-122"/>
                <a:cs typeface="Arial Unicode MS" pitchFamily="34" charset="-122"/>
              </a:rPr>
              <a:t> after one has forgotten what one has learned in school. </a:t>
            </a:r>
          </a:p>
        </p:txBody>
      </p:sp>
      <p:sp>
        <p:nvSpPr>
          <p:cNvPr id="21507" name="矩形 8"/>
          <p:cNvSpPr>
            <a:spLocks noChangeArrowheads="1"/>
          </p:cNvSpPr>
          <p:nvPr/>
        </p:nvSpPr>
        <p:spPr bwMode="auto">
          <a:xfrm>
            <a:off x="1043608" y="4653136"/>
            <a:ext cx="7128792" cy="126206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defRPr/>
            </a:pPr>
            <a:r>
              <a:rPr lang="zh-CN" altLang="en-US" sz="2600" b="1" dirty="0"/>
              <a:t>美国教育家斯金纳</a:t>
            </a:r>
            <a:r>
              <a:rPr lang="en-US" altLang="zh-CN" sz="2600" b="1" dirty="0" err="1"/>
              <a:t>B.F.Skinner</a:t>
            </a:r>
            <a:r>
              <a:rPr lang="zh-CN" altLang="en-US" sz="2600" b="1" dirty="0"/>
              <a:t>：</a:t>
            </a:r>
            <a:endParaRPr lang="en-US" altLang="zh-CN" sz="2600" b="1" dirty="0"/>
          </a:p>
          <a:p>
            <a:pPr>
              <a:defRPr/>
            </a:pPr>
            <a:r>
              <a:rPr lang="en-US" altLang="zh-CN" sz="2400" b="1" dirty="0"/>
              <a:t>Education is what you know after what you have</a:t>
            </a:r>
            <a:r>
              <a:rPr lang="zh-CN" altLang="en-US" sz="2400" b="1" dirty="0"/>
              <a:t> </a:t>
            </a:r>
            <a:r>
              <a:rPr lang="en-US" altLang="zh-CN" sz="2400" b="1" dirty="0"/>
              <a:t>learned has been forgotten. </a:t>
            </a:r>
            <a:endParaRPr lang="zh-CN" altLang="en-US" sz="2400" b="1" dirty="0"/>
          </a:p>
        </p:txBody>
      </p:sp>
      <p:sp>
        <p:nvSpPr>
          <p:cNvPr id="4" name="矩形 3"/>
          <p:cNvSpPr>
            <a:spLocks noChangeArrowheads="1"/>
          </p:cNvSpPr>
          <p:nvPr/>
        </p:nvSpPr>
        <p:spPr bwMode="auto">
          <a:xfrm>
            <a:off x="1043608" y="3933056"/>
            <a:ext cx="7128147" cy="49244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defRPr/>
            </a:pPr>
            <a:r>
              <a:rPr lang="zh-CN" altLang="en-US" sz="2600" b="1" dirty="0" smtClean="0">
                <a:solidFill>
                  <a:srgbClr val="0000FF"/>
                </a:solidFill>
                <a:latin typeface="Arial Unicode MS" pitchFamily="34" charset="-122"/>
                <a:ea typeface="Arial Unicode MS" pitchFamily="34" charset="-122"/>
                <a:cs typeface="Arial Unicode MS" pitchFamily="34" charset="-122"/>
              </a:rPr>
              <a:t>教育</a:t>
            </a:r>
            <a:r>
              <a:rPr lang="zh-CN" altLang="en-US" sz="2600" b="1" dirty="0">
                <a:solidFill>
                  <a:srgbClr val="0000FF"/>
                </a:solidFill>
                <a:latin typeface="Arial Unicode MS" pitchFamily="34" charset="-122"/>
                <a:ea typeface="Arial Unicode MS" pitchFamily="34" charset="-122"/>
                <a:cs typeface="Arial Unicode MS" pitchFamily="34" charset="-122"/>
              </a:rPr>
              <a:t>就是学过的知识完全忘记后，</a:t>
            </a:r>
            <a:r>
              <a:rPr lang="zh-CN" altLang="en-US" sz="2600" b="1" dirty="0">
                <a:solidFill>
                  <a:srgbClr val="FF0000"/>
                </a:solidFill>
                <a:latin typeface="Arial Unicode MS" pitchFamily="34" charset="-122"/>
                <a:ea typeface="Arial Unicode MS" pitchFamily="34" charset="-122"/>
                <a:cs typeface="Arial Unicode MS" pitchFamily="34" charset="-122"/>
              </a:rPr>
              <a:t>剩下的东西</a:t>
            </a:r>
            <a:r>
              <a:rPr lang="zh-CN" altLang="en-US" sz="2600" b="1" dirty="0">
                <a:solidFill>
                  <a:srgbClr val="0000FF"/>
                </a:solidFill>
                <a:latin typeface="Arial Unicode MS" pitchFamily="34" charset="-122"/>
                <a:ea typeface="Arial Unicode MS" pitchFamily="34" charset="-122"/>
                <a:cs typeface="Arial Unicode MS" pitchFamily="34" charset="-122"/>
              </a:rPr>
              <a:t>。</a:t>
            </a:r>
          </a:p>
        </p:txBody>
      </p:sp>
    </p:spTree>
    <p:extLst>
      <p:ext uri="{BB962C8B-B14F-4D97-AF65-F5344CB8AC3E}">
        <p14:creationId xmlns:p14="http://schemas.microsoft.com/office/powerpoint/2010/main" val="263908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立方体 56"/>
          <p:cNvSpPr/>
          <p:nvPr/>
        </p:nvSpPr>
        <p:spPr>
          <a:xfrm rot="16200000">
            <a:off x="3577580" y="1255068"/>
            <a:ext cx="1700808" cy="9793088"/>
          </a:xfrm>
          <a:prstGeom prst="cube">
            <a:avLst>
              <a:gd name="adj" fmla="val 79564"/>
            </a:avLst>
          </a:prstGeom>
          <a:blipFill>
            <a:blip r:embed="rId2" cstate="print"/>
            <a:tile tx="0" ty="0" sx="100000" sy="100000" flip="none" algn="tl"/>
          </a:blipFill>
          <a:ln w="38100">
            <a:noFill/>
          </a:ln>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圆柱形 34"/>
          <p:cNvSpPr/>
          <p:nvPr/>
        </p:nvSpPr>
        <p:spPr>
          <a:xfrm>
            <a:off x="2050703" y="3068464"/>
            <a:ext cx="504825" cy="3097213"/>
          </a:xfrm>
          <a:prstGeom prst="can">
            <a:avLst>
              <a:gd name="adj" fmla="val 50391"/>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smtClean="0">
                <a:solidFill>
                  <a:schemeClr val="tx1"/>
                </a:solidFill>
              </a:rPr>
              <a:t>思辨创新</a:t>
            </a:r>
            <a:r>
              <a:rPr lang="zh-CN" altLang="en-US" sz="2400" b="1" dirty="0">
                <a:solidFill>
                  <a:schemeClr val="tx1"/>
                </a:solidFill>
              </a:rPr>
              <a:t>知识</a:t>
            </a:r>
          </a:p>
          <a:p>
            <a:pPr algn="ctr">
              <a:defRPr/>
            </a:pPr>
            <a:endParaRPr lang="zh-CN" altLang="en-US" sz="2400" dirty="0"/>
          </a:p>
        </p:txBody>
      </p:sp>
      <p:sp>
        <p:nvSpPr>
          <p:cNvPr id="41" name="圆柱形 40"/>
          <p:cNvSpPr/>
          <p:nvPr/>
        </p:nvSpPr>
        <p:spPr>
          <a:xfrm>
            <a:off x="4355753" y="4797252"/>
            <a:ext cx="503238" cy="1296987"/>
          </a:xfrm>
          <a:prstGeom prst="can">
            <a:avLst>
              <a:gd name="adj" fmla="val 50391"/>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2400" b="1" dirty="0">
              <a:solidFill>
                <a:schemeClr val="tx1"/>
              </a:solidFill>
            </a:endParaRPr>
          </a:p>
          <a:p>
            <a:pPr algn="ctr">
              <a:defRPr/>
            </a:pPr>
            <a:r>
              <a:rPr lang="zh-CN" altLang="en-US" sz="2400" b="1" dirty="0">
                <a:solidFill>
                  <a:schemeClr val="tx1"/>
                </a:solidFill>
              </a:rPr>
              <a:t>情商</a:t>
            </a:r>
            <a:endParaRPr lang="en-US" altLang="zh-CN" sz="2400" b="1" dirty="0">
              <a:solidFill>
                <a:schemeClr val="tx1"/>
              </a:solidFill>
            </a:endParaRPr>
          </a:p>
          <a:p>
            <a:pPr algn="ctr">
              <a:defRPr/>
            </a:pPr>
            <a:endParaRPr lang="en-US" altLang="zh-CN" sz="2400" b="1" dirty="0">
              <a:solidFill>
                <a:schemeClr val="tx1"/>
              </a:solidFill>
            </a:endParaRPr>
          </a:p>
        </p:txBody>
      </p:sp>
      <p:sp>
        <p:nvSpPr>
          <p:cNvPr id="42" name="圆柱形 41"/>
          <p:cNvSpPr/>
          <p:nvPr/>
        </p:nvSpPr>
        <p:spPr>
          <a:xfrm>
            <a:off x="4858991" y="5302077"/>
            <a:ext cx="504825" cy="1150937"/>
          </a:xfrm>
          <a:prstGeom prst="can">
            <a:avLst>
              <a:gd name="adj" fmla="val 50391"/>
            </a:avLst>
          </a:prstGeom>
          <a:solidFill>
            <a:schemeClr val="accent6">
              <a:lumMod val="20000"/>
              <a:lumOff val="80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prstClr val="black"/>
                </a:solidFill>
              </a:rPr>
              <a:t>智商</a:t>
            </a:r>
            <a:endParaRPr lang="zh-CN" altLang="en-US" sz="2400" dirty="0"/>
          </a:p>
        </p:txBody>
      </p:sp>
      <p:sp>
        <p:nvSpPr>
          <p:cNvPr id="37" name="圆柱形 36"/>
          <p:cNvSpPr/>
          <p:nvPr/>
        </p:nvSpPr>
        <p:spPr>
          <a:xfrm>
            <a:off x="3203228" y="3933652"/>
            <a:ext cx="504825" cy="2160587"/>
          </a:xfrm>
          <a:prstGeom prst="can">
            <a:avLst>
              <a:gd name="adj" fmla="val 50391"/>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2400" b="1" dirty="0">
              <a:solidFill>
                <a:schemeClr val="tx1"/>
              </a:solidFill>
            </a:endParaRPr>
          </a:p>
          <a:p>
            <a:pPr algn="ctr">
              <a:defRPr/>
            </a:pPr>
            <a:endParaRPr lang="en-US" altLang="zh-CN" sz="2400" b="1" dirty="0">
              <a:solidFill>
                <a:schemeClr val="tx1"/>
              </a:solidFill>
            </a:endParaRPr>
          </a:p>
          <a:p>
            <a:pPr algn="ctr">
              <a:defRPr/>
            </a:pPr>
            <a:r>
              <a:rPr lang="zh-CN" altLang="en-US" sz="2400" b="1" dirty="0">
                <a:solidFill>
                  <a:schemeClr val="tx1"/>
                </a:solidFill>
              </a:rPr>
              <a:t>爱国敬业</a:t>
            </a:r>
            <a:endParaRPr lang="zh-CN" altLang="en-US" sz="2400" dirty="0"/>
          </a:p>
          <a:p>
            <a:pPr algn="ctr">
              <a:defRPr/>
            </a:pPr>
            <a:endParaRPr lang="en-US" altLang="zh-CN" sz="2400" b="1" dirty="0">
              <a:solidFill>
                <a:schemeClr val="tx1"/>
              </a:solidFill>
            </a:endParaRPr>
          </a:p>
          <a:p>
            <a:pPr algn="ctr">
              <a:defRPr/>
            </a:pPr>
            <a:endParaRPr lang="zh-CN" altLang="en-US" sz="2400" dirty="0"/>
          </a:p>
        </p:txBody>
      </p:sp>
      <p:sp>
        <p:nvSpPr>
          <p:cNvPr id="40" name="圆柱形 39"/>
          <p:cNvSpPr/>
          <p:nvPr/>
        </p:nvSpPr>
        <p:spPr>
          <a:xfrm>
            <a:off x="3635028" y="4365452"/>
            <a:ext cx="504825" cy="2087562"/>
          </a:xfrm>
          <a:prstGeom prst="can">
            <a:avLst>
              <a:gd name="adj" fmla="val 50391"/>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2400" b="1" dirty="0">
              <a:solidFill>
                <a:schemeClr val="tx1"/>
              </a:solidFill>
            </a:endParaRPr>
          </a:p>
          <a:p>
            <a:pPr algn="ctr">
              <a:defRPr/>
            </a:pPr>
            <a:r>
              <a:rPr lang="zh-CN" altLang="en-US" sz="2400" b="1" dirty="0">
                <a:solidFill>
                  <a:schemeClr val="tx1"/>
                </a:solidFill>
              </a:rPr>
              <a:t>诚信友善</a:t>
            </a:r>
          </a:p>
          <a:p>
            <a:pPr algn="ctr">
              <a:defRPr/>
            </a:pPr>
            <a:endParaRPr lang="zh-CN" altLang="en-US" sz="2400" dirty="0"/>
          </a:p>
        </p:txBody>
      </p:sp>
      <p:sp>
        <p:nvSpPr>
          <p:cNvPr id="101" name="圆柱形 100"/>
          <p:cNvSpPr/>
          <p:nvPr/>
        </p:nvSpPr>
        <p:spPr>
          <a:xfrm>
            <a:off x="971203" y="2277889"/>
            <a:ext cx="504825" cy="3816350"/>
          </a:xfrm>
          <a:prstGeom prst="can">
            <a:avLst>
              <a:gd name="adj" fmla="val 50391"/>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chemeClr val="tx1"/>
                </a:solidFill>
              </a:rPr>
              <a:t>体健坚持</a:t>
            </a:r>
            <a:endParaRPr lang="zh-CN" altLang="en-US" sz="2400" dirty="0"/>
          </a:p>
        </p:txBody>
      </p:sp>
      <p:sp>
        <p:nvSpPr>
          <p:cNvPr id="39" name="圆柱形 38"/>
          <p:cNvSpPr/>
          <p:nvPr/>
        </p:nvSpPr>
        <p:spPr>
          <a:xfrm>
            <a:off x="1403003" y="2709689"/>
            <a:ext cx="504825" cy="3743325"/>
          </a:xfrm>
          <a:prstGeom prst="can">
            <a:avLst>
              <a:gd name="adj" fmla="val 50391"/>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chemeClr val="tx1"/>
                </a:solidFill>
              </a:rPr>
              <a:t>兴趣好玩</a:t>
            </a:r>
          </a:p>
          <a:p>
            <a:pPr algn="ctr">
              <a:defRPr/>
            </a:pPr>
            <a:endParaRPr lang="en-US" altLang="zh-CN" sz="2400" b="1" dirty="0">
              <a:solidFill>
                <a:schemeClr val="tx1"/>
              </a:solidFill>
            </a:endParaRPr>
          </a:p>
        </p:txBody>
      </p:sp>
      <p:sp>
        <p:nvSpPr>
          <p:cNvPr id="38" name="圆柱形 37"/>
          <p:cNvSpPr/>
          <p:nvPr/>
        </p:nvSpPr>
        <p:spPr>
          <a:xfrm>
            <a:off x="2555528" y="3573289"/>
            <a:ext cx="503238" cy="2879725"/>
          </a:xfrm>
          <a:prstGeom prst="can">
            <a:avLst>
              <a:gd name="adj" fmla="val 50391"/>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chemeClr val="tx1"/>
                </a:solidFill>
              </a:rPr>
              <a:t>勤奋刻苦</a:t>
            </a:r>
          </a:p>
        </p:txBody>
      </p:sp>
      <p:sp>
        <p:nvSpPr>
          <p:cNvPr id="63" name="立方体 62"/>
          <p:cNvSpPr/>
          <p:nvPr/>
        </p:nvSpPr>
        <p:spPr>
          <a:xfrm rot="16200000">
            <a:off x="6048822" y="4617070"/>
            <a:ext cx="1511300" cy="2160588"/>
          </a:xfrm>
          <a:prstGeom prst="cube">
            <a:avLst>
              <a:gd name="adj" fmla="val 41153"/>
            </a:avLst>
          </a:prstGeom>
          <a:blipFill>
            <a:blip r:embed="rId3" cstate="print"/>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3" name="立方体 72"/>
          <p:cNvSpPr/>
          <p:nvPr/>
        </p:nvSpPr>
        <p:spPr>
          <a:xfrm rot="16200000">
            <a:off x="4679604" y="3609801"/>
            <a:ext cx="1655762" cy="2303463"/>
          </a:xfrm>
          <a:prstGeom prst="cube">
            <a:avLst>
              <a:gd name="adj" fmla="val 47401"/>
            </a:avLst>
          </a:prstGeom>
          <a:blipFill>
            <a:blip r:embed="rId3" cstate="print"/>
            <a:tile tx="0" ty="0" sx="100000" sy="100000" flip="none" algn="tl"/>
          </a:blip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1" name="立方体 80"/>
          <p:cNvSpPr/>
          <p:nvPr/>
        </p:nvSpPr>
        <p:spPr>
          <a:xfrm rot="16200000">
            <a:off x="3598516" y="2673176"/>
            <a:ext cx="1657350" cy="2447925"/>
          </a:xfrm>
          <a:prstGeom prst="cube">
            <a:avLst>
              <a:gd name="adj" fmla="val 47814"/>
            </a:avLst>
          </a:prstGeom>
          <a:blipFill>
            <a:blip r:embed="rId3" cstate="print"/>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86" name="立方体 85"/>
          <p:cNvSpPr/>
          <p:nvPr/>
        </p:nvSpPr>
        <p:spPr>
          <a:xfrm rot="16200000">
            <a:off x="2519809" y="1808783"/>
            <a:ext cx="1655763" cy="2447925"/>
          </a:xfrm>
          <a:prstGeom prst="cube">
            <a:avLst>
              <a:gd name="adj" fmla="val 43326"/>
            </a:avLst>
          </a:prstGeom>
          <a:blipFill>
            <a:blip r:embed="rId3" cstate="print"/>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7" name="立方体 96"/>
          <p:cNvSpPr/>
          <p:nvPr/>
        </p:nvSpPr>
        <p:spPr>
          <a:xfrm rot="16200000">
            <a:off x="1259334" y="981696"/>
            <a:ext cx="1584325" cy="2303462"/>
          </a:xfrm>
          <a:prstGeom prst="cube">
            <a:avLst>
              <a:gd name="adj" fmla="val 39023"/>
            </a:avLst>
          </a:prstGeom>
          <a:blipFill>
            <a:blip r:embed="rId3" cstate="print"/>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矩形 17"/>
          <p:cNvSpPr/>
          <p:nvPr/>
        </p:nvSpPr>
        <p:spPr>
          <a:xfrm>
            <a:off x="4283967" y="6021561"/>
            <a:ext cx="1655837" cy="461665"/>
          </a:xfrm>
          <a:prstGeom prst="rect">
            <a:avLst/>
          </a:prstGeom>
          <a:solidFill>
            <a:schemeClr val="accent6">
              <a:lumMod val="20000"/>
              <a:lumOff val="80000"/>
            </a:schemeClr>
          </a:solidFill>
          <a:scene3d>
            <a:camera prst="orthographicFront"/>
            <a:lightRig rig="threePt" dir="t"/>
          </a:scene3d>
          <a:sp3d>
            <a:bevelT w="114300" prst="artDeco"/>
          </a:sp3d>
        </p:spPr>
        <p:txBody>
          <a:bodyPr wrap="square">
            <a:spAutoFit/>
          </a:bodyPr>
          <a:lstStyle/>
          <a:p>
            <a:pPr algn="ctr">
              <a:defRPr/>
            </a:pPr>
            <a:r>
              <a:rPr lang="zh-CN" altLang="en-US" sz="2400" b="1" dirty="0">
                <a:solidFill>
                  <a:srgbClr val="0000FF"/>
                </a:solidFill>
                <a:latin typeface="Times New Roman" pitchFamily="18" charset="0"/>
                <a:ea typeface="Arial Unicode MS" pitchFamily="34" charset="-122"/>
                <a:cs typeface="Times New Roman" pitchFamily="18" charset="0"/>
              </a:rPr>
              <a:t>军、体</a:t>
            </a:r>
            <a:r>
              <a:rPr lang="en-US" altLang="zh-CN" sz="2400" b="1" dirty="0">
                <a:solidFill>
                  <a:srgbClr val="0000FF"/>
                </a:solidFill>
                <a:latin typeface="Times New Roman" pitchFamily="18" charset="0"/>
                <a:ea typeface="Arial Unicode MS" pitchFamily="34" charset="-122"/>
                <a:cs typeface="Times New Roman" pitchFamily="18" charset="0"/>
              </a:rPr>
              <a:t>(7)</a:t>
            </a:r>
            <a:endParaRPr lang="zh-CN" altLang="en-US" sz="2400" dirty="0">
              <a:solidFill>
                <a:srgbClr val="0000FF"/>
              </a:solidFill>
              <a:latin typeface="Times New Roman" pitchFamily="18" charset="0"/>
              <a:ea typeface="Arial Unicode MS" pitchFamily="34" charset="-122"/>
              <a:cs typeface="Times New Roman" pitchFamily="18" charset="0"/>
            </a:endParaRPr>
          </a:p>
        </p:txBody>
      </p:sp>
      <p:sp>
        <p:nvSpPr>
          <p:cNvPr id="19" name="矩形 18"/>
          <p:cNvSpPr/>
          <p:nvPr/>
        </p:nvSpPr>
        <p:spPr>
          <a:xfrm>
            <a:off x="1763688" y="6021288"/>
            <a:ext cx="2520280" cy="461665"/>
          </a:xfrm>
          <a:prstGeom prst="rect">
            <a:avLst/>
          </a:prstGeom>
          <a:solidFill>
            <a:schemeClr val="accent6">
              <a:lumMod val="20000"/>
              <a:lumOff val="80000"/>
            </a:schemeClr>
          </a:solidFill>
          <a:scene3d>
            <a:camera prst="orthographicFront"/>
            <a:lightRig rig="threePt" dir="t"/>
          </a:scene3d>
          <a:sp3d>
            <a:bevelT w="114300" prst="artDeco"/>
          </a:sp3d>
        </p:spPr>
        <p:txBody>
          <a:bodyPr>
            <a:spAutoFit/>
          </a:bodyPr>
          <a:lstStyle/>
          <a:p>
            <a:pPr algn="ctr">
              <a:defRPr/>
            </a:pPr>
            <a:r>
              <a:rPr lang="zh-CN" altLang="en-US" sz="2400" b="1" dirty="0">
                <a:solidFill>
                  <a:srgbClr val="0000FF"/>
                </a:solidFill>
                <a:latin typeface="Times New Roman" pitchFamily="18" charset="0"/>
                <a:ea typeface="Arial Unicode MS" pitchFamily="34" charset="-122"/>
                <a:cs typeface="Times New Roman" pitchFamily="18" charset="0"/>
              </a:rPr>
              <a:t>修养与法律</a:t>
            </a:r>
            <a:r>
              <a:rPr lang="en-US" altLang="zh-CN" sz="2400" b="1" dirty="0">
                <a:solidFill>
                  <a:srgbClr val="0000FF"/>
                </a:solidFill>
                <a:latin typeface="Times New Roman" pitchFamily="18" charset="0"/>
                <a:ea typeface="Arial Unicode MS" pitchFamily="34" charset="-122"/>
                <a:cs typeface="Times New Roman" pitchFamily="18" charset="0"/>
              </a:rPr>
              <a:t>(14)</a:t>
            </a:r>
            <a:endParaRPr lang="zh-CN" altLang="en-US" sz="2400" dirty="0">
              <a:solidFill>
                <a:srgbClr val="0000FF"/>
              </a:solidFill>
              <a:latin typeface="Times New Roman" pitchFamily="18" charset="0"/>
              <a:ea typeface="Arial Unicode MS" pitchFamily="34" charset="-122"/>
              <a:cs typeface="Times New Roman" pitchFamily="18" charset="0"/>
            </a:endParaRPr>
          </a:p>
        </p:txBody>
      </p:sp>
      <p:sp>
        <p:nvSpPr>
          <p:cNvPr id="20" name="矩形 19"/>
          <p:cNvSpPr/>
          <p:nvPr/>
        </p:nvSpPr>
        <p:spPr>
          <a:xfrm>
            <a:off x="1763688" y="5589240"/>
            <a:ext cx="1728192" cy="461665"/>
          </a:xfrm>
          <a:prstGeom prst="rect">
            <a:avLst/>
          </a:prstGeom>
          <a:solidFill>
            <a:schemeClr val="accent6">
              <a:lumMod val="20000"/>
              <a:lumOff val="80000"/>
            </a:schemeClr>
          </a:solidFill>
          <a:scene3d>
            <a:camera prst="orthographicFront"/>
            <a:lightRig rig="threePt" dir="t"/>
          </a:scene3d>
          <a:sp3d>
            <a:bevelT w="114300" prst="artDeco"/>
          </a:sp3d>
        </p:spPr>
        <p:txBody>
          <a:bodyPr>
            <a:spAutoFit/>
          </a:bodyPr>
          <a:lstStyle/>
          <a:p>
            <a:pPr algn="ctr">
              <a:defRPr/>
            </a:pPr>
            <a:r>
              <a:rPr lang="zh-CN" altLang="en-US" sz="2400" b="1" dirty="0">
                <a:solidFill>
                  <a:srgbClr val="0000FF"/>
                </a:solidFill>
                <a:latin typeface="Times New Roman" pitchFamily="18" charset="0"/>
                <a:ea typeface="Arial Unicode MS" pitchFamily="34" charset="-122"/>
                <a:cs typeface="Times New Roman" pitchFamily="18" charset="0"/>
              </a:rPr>
              <a:t>语言</a:t>
            </a:r>
            <a:r>
              <a:rPr lang="en-US" altLang="zh-CN" sz="2400" b="1" dirty="0">
                <a:solidFill>
                  <a:srgbClr val="0000FF"/>
                </a:solidFill>
                <a:latin typeface="Times New Roman" pitchFamily="18" charset="0"/>
                <a:ea typeface="Arial Unicode MS" pitchFamily="34" charset="-122"/>
                <a:cs typeface="Times New Roman" pitchFamily="18" charset="0"/>
              </a:rPr>
              <a:t>(11)</a:t>
            </a:r>
            <a:endParaRPr lang="zh-CN" altLang="en-US" sz="2400" dirty="0">
              <a:solidFill>
                <a:srgbClr val="0000FF"/>
              </a:solidFill>
              <a:latin typeface="Times New Roman" pitchFamily="18" charset="0"/>
              <a:ea typeface="Arial Unicode MS" pitchFamily="34" charset="-122"/>
              <a:cs typeface="Times New Roman" pitchFamily="18" charset="0"/>
            </a:endParaRPr>
          </a:p>
        </p:txBody>
      </p:sp>
      <p:sp>
        <p:nvSpPr>
          <p:cNvPr id="21" name="矩形 20"/>
          <p:cNvSpPr/>
          <p:nvPr/>
        </p:nvSpPr>
        <p:spPr>
          <a:xfrm>
            <a:off x="3491880" y="5589240"/>
            <a:ext cx="2448272" cy="461665"/>
          </a:xfrm>
          <a:prstGeom prst="rect">
            <a:avLst/>
          </a:prstGeom>
          <a:solidFill>
            <a:schemeClr val="accent6">
              <a:lumMod val="20000"/>
              <a:lumOff val="80000"/>
            </a:schemeClr>
          </a:solidFill>
          <a:scene3d>
            <a:camera prst="orthographicFront"/>
            <a:lightRig rig="threePt" dir="t"/>
          </a:scene3d>
          <a:sp3d>
            <a:bevelT w="114300" prst="artDeco"/>
          </a:sp3d>
        </p:spPr>
        <p:txBody>
          <a:bodyPr wrap="square">
            <a:spAutoFit/>
          </a:bodyPr>
          <a:lstStyle/>
          <a:p>
            <a:pPr algn="ctr">
              <a:defRPr/>
            </a:pPr>
            <a:r>
              <a:rPr lang="zh-CN" altLang="en-US" sz="2400" b="1" dirty="0">
                <a:solidFill>
                  <a:srgbClr val="0000FF"/>
                </a:solidFill>
                <a:latin typeface="Times New Roman" pitchFamily="18" charset="0"/>
                <a:ea typeface="Arial Unicode MS" pitchFamily="34" charset="-122"/>
                <a:cs typeface="Times New Roman" pitchFamily="18" charset="0"/>
              </a:rPr>
              <a:t>数、理、计</a:t>
            </a:r>
            <a:r>
              <a:rPr lang="en-US" altLang="zh-CN" sz="2000" b="1" dirty="0">
                <a:solidFill>
                  <a:srgbClr val="0000FF"/>
                </a:solidFill>
                <a:latin typeface="Times New Roman" pitchFamily="18" charset="0"/>
                <a:ea typeface="Arial Unicode MS" pitchFamily="34" charset="-122"/>
                <a:cs typeface="Times New Roman" pitchFamily="18" charset="0"/>
              </a:rPr>
              <a:t>(10-25)</a:t>
            </a:r>
            <a:r>
              <a:rPr lang="zh-CN" altLang="en-US" sz="2000" b="1" dirty="0">
                <a:solidFill>
                  <a:srgbClr val="0000FF"/>
                </a:solidFill>
                <a:latin typeface="Times New Roman" pitchFamily="18" charset="0"/>
                <a:ea typeface="Arial Unicode MS" pitchFamily="34" charset="-122"/>
                <a:cs typeface="Times New Roman" pitchFamily="18" charset="0"/>
              </a:rPr>
              <a:t>   </a:t>
            </a:r>
            <a:endParaRPr lang="zh-CN" altLang="en-US" sz="2000" dirty="0">
              <a:solidFill>
                <a:srgbClr val="0000FF"/>
              </a:solidFill>
              <a:latin typeface="Times New Roman" pitchFamily="18" charset="0"/>
              <a:ea typeface="Arial Unicode MS" pitchFamily="34" charset="-122"/>
              <a:cs typeface="Times New Roman" pitchFamily="18" charset="0"/>
            </a:endParaRPr>
          </a:p>
        </p:txBody>
      </p:sp>
      <p:sp>
        <p:nvSpPr>
          <p:cNvPr id="24" name="矩形 23"/>
          <p:cNvSpPr/>
          <p:nvPr/>
        </p:nvSpPr>
        <p:spPr>
          <a:xfrm>
            <a:off x="1907704" y="5157192"/>
            <a:ext cx="935757" cy="400110"/>
          </a:xfrm>
          <a:prstGeom prst="rect">
            <a:avLst/>
          </a:prstGeom>
          <a:solidFill>
            <a:schemeClr val="accent6">
              <a:lumMod val="20000"/>
              <a:lumOff val="80000"/>
            </a:schemeClr>
          </a:solidFill>
          <a:scene3d>
            <a:camera prst="orthographicFront"/>
            <a:lightRig rig="threePt" dir="t"/>
          </a:scene3d>
          <a:sp3d>
            <a:bevelT w="114300" prst="artDeco"/>
          </a:sp3d>
        </p:spPr>
        <p:txBody>
          <a:bodyPr wrap="square">
            <a:spAutoFit/>
          </a:bodyPr>
          <a:lstStyle/>
          <a:p>
            <a:pPr>
              <a:defRPr/>
            </a:pPr>
            <a:r>
              <a:rPr lang="en-US" altLang="zh-CN" sz="2000" b="1" dirty="0">
                <a:latin typeface="Times New Roman" pitchFamily="18" charset="0"/>
                <a:ea typeface="华文楷体" pitchFamily="2" charset="-122"/>
                <a:cs typeface="Times New Roman" pitchFamily="18" charset="0"/>
              </a:rPr>
              <a:t>1.</a:t>
            </a:r>
            <a:r>
              <a:rPr lang="zh-CN" altLang="en-US" sz="2000" b="1" dirty="0">
                <a:latin typeface="Times New Roman" pitchFamily="18" charset="0"/>
                <a:ea typeface="华文楷体" pitchFamily="2" charset="-122"/>
                <a:cs typeface="Times New Roman" pitchFamily="18" charset="0"/>
              </a:rPr>
              <a:t>科技</a:t>
            </a:r>
            <a:endParaRPr lang="zh-CN" altLang="en-US" sz="2000" dirty="0">
              <a:latin typeface="Times New Roman" pitchFamily="18" charset="0"/>
              <a:ea typeface="华文楷体" pitchFamily="2" charset="-122"/>
              <a:cs typeface="Times New Roman" pitchFamily="18" charset="0"/>
            </a:endParaRPr>
          </a:p>
        </p:txBody>
      </p:sp>
      <p:sp>
        <p:nvSpPr>
          <p:cNvPr id="25" name="矩形 24"/>
          <p:cNvSpPr/>
          <p:nvPr/>
        </p:nvSpPr>
        <p:spPr>
          <a:xfrm>
            <a:off x="1907703" y="4725417"/>
            <a:ext cx="2879973" cy="461665"/>
          </a:xfrm>
          <a:prstGeom prst="rect">
            <a:avLst/>
          </a:prstGeom>
          <a:solidFill>
            <a:schemeClr val="accent6">
              <a:lumMod val="20000"/>
              <a:lumOff val="80000"/>
            </a:schemeClr>
          </a:solidFill>
          <a:scene3d>
            <a:camera prst="orthographicFront"/>
            <a:lightRig rig="threePt" dir="t"/>
          </a:scene3d>
          <a:sp3d>
            <a:bevelT w="114300" prst="artDeco"/>
          </a:sp3d>
        </p:spPr>
        <p:txBody>
          <a:bodyPr wrap="square">
            <a:spAutoFit/>
          </a:bodyPr>
          <a:lstStyle/>
          <a:p>
            <a:pPr algn="ctr">
              <a:defRPr/>
            </a:pPr>
            <a:r>
              <a:rPr lang="en-US" altLang="zh-CN" sz="2400" b="1" dirty="0">
                <a:latin typeface="Times New Roman" pitchFamily="18" charset="0"/>
                <a:ea typeface="华文楷体" pitchFamily="2" charset="-122"/>
                <a:cs typeface="Times New Roman" pitchFamily="18" charset="0"/>
              </a:rPr>
              <a:t>4.</a:t>
            </a:r>
            <a:r>
              <a:rPr lang="zh-CN" altLang="en-US" sz="2400" b="1" dirty="0">
                <a:latin typeface="Times New Roman" pitchFamily="18" charset="0"/>
                <a:ea typeface="华文楷体" pitchFamily="2" charset="-122"/>
                <a:cs typeface="Times New Roman" pitchFamily="18" charset="0"/>
              </a:rPr>
              <a:t>艺、体与实践</a:t>
            </a:r>
            <a:endParaRPr lang="zh-CN" altLang="en-US" sz="2400" dirty="0">
              <a:latin typeface="Times New Roman" pitchFamily="18" charset="0"/>
              <a:ea typeface="华文楷体" pitchFamily="2" charset="-122"/>
              <a:cs typeface="Times New Roman" pitchFamily="18" charset="0"/>
            </a:endParaRPr>
          </a:p>
        </p:txBody>
      </p:sp>
      <p:sp>
        <p:nvSpPr>
          <p:cNvPr id="26" name="矩形 25"/>
          <p:cNvSpPr/>
          <p:nvPr/>
        </p:nvSpPr>
        <p:spPr>
          <a:xfrm>
            <a:off x="3779911" y="5157465"/>
            <a:ext cx="1007765" cy="400110"/>
          </a:xfrm>
          <a:prstGeom prst="rect">
            <a:avLst/>
          </a:prstGeom>
          <a:solidFill>
            <a:schemeClr val="accent6">
              <a:lumMod val="20000"/>
              <a:lumOff val="80000"/>
            </a:schemeClr>
          </a:solidFill>
          <a:scene3d>
            <a:camera prst="orthographicFront"/>
            <a:lightRig rig="threePt" dir="t"/>
          </a:scene3d>
          <a:sp3d>
            <a:bevelT w="114300" prst="artDeco"/>
          </a:sp3d>
        </p:spPr>
        <p:txBody>
          <a:bodyPr wrap="square">
            <a:spAutoFit/>
          </a:bodyPr>
          <a:lstStyle/>
          <a:p>
            <a:pPr>
              <a:defRPr/>
            </a:pPr>
            <a:r>
              <a:rPr lang="zh-CN" altLang="en-US" sz="2000" b="1" dirty="0">
                <a:latin typeface="Times New Roman" pitchFamily="18" charset="0"/>
                <a:ea typeface="华文楷体" pitchFamily="2" charset="-122"/>
                <a:cs typeface="Times New Roman" pitchFamily="18" charset="0"/>
              </a:rPr>
              <a:t> </a:t>
            </a:r>
            <a:r>
              <a:rPr lang="en-US" altLang="zh-CN" sz="2000" b="1" dirty="0">
                <a:latin typeface="Times New Roman" pitchFamily="18" charset="0"/>
                <a:ea typeface="华文楷体" pitchFamily="2" charset="-122"/>
                <a:cs typeface="Times New Roman" pitchFamily="18" charset="0"/>
              </a:rPr>
              <a:t>3.</a:t>
            </a:r>
            <a:r>
              <a:rPr lang="zh-CN" altLang="en-US" sz="2000" b="1" dirty="0">
                <a:latin typeface="Times New Roman" pitchFamily="18" charset="0"/>
                <a:ea typeface="华文楷体" pitchFamily="2" charset="-122"/>
                <a:cs typeface="Times New Roman" pitchFamily="18" charset="0"/>
              </a:rPr>
              <a:t>社科</a:t>
            </a:r>
            <a:endParaRPr lang="zh-CN" altLang="en-US" sz="2000" dirty="0">
              <a:latin typeface="Times New Roman" pitchFamily="18" charset="0"/>
              <a:ea typeface="华文楷体" pitchFamily="2" charset="-122"/>
              <a:cs typeface="Times New Roman" pitchFamily="18" charset="0"/>
            </a:endParaRPr>
          </a:p>
        </p:txBody>
      </p:sp>
      <p:sp>
        <p:nvSpPr>
          <p:cNvPr id="28" name="矩形 27"/>
          <p:cNvSpPr/>
          <p:nvPr/>
        </p:nvSpPr>
        <p:spPr>
          <a:xfrm>
            <a:off x="2843808" y="5157192"/>
            <a:ext cx="935756" cy="400110"/>
          </a:xfrm>
          <a:prstGeom prst="rect">
            <a:avLst/>
          </a:prstGeom>
          <a:solidFill>
            <a:schemeClr val="accent6">
              <a:lumMod val="20000"/>
              <a:lumOff val="80000"/>
            </a:schemeClr>
          </a:solidFill>
          <a:scene3d>
            <a:camera prst="orthographicFront"/>
            <a:lightRig rig="threePt" dir="t"/>
          </a:scene3d>
          <a:sp3d>
            <a:bevelT w="114300" prst="artDeco"/>
          </a:sp3d>
        </p:spPr>
        <p:txBody>
          <a:bodyPr wrap="square">
            <a:spAutoFit/>
          </a:bodyPr>
          <a:lstStyle/>
          <a:p>
            <a:pPr>
              <a:defRPr/>
            </a:pPr>
            <a:r>
              <a:rPr lang="en-US" altLang="zh-CN" sz="2000" b="1" dirty="0">
                <a:latin typeface="Times New Roman" pitchFamily="18" charset="0"/>
                <a:ea typeface="华文楷体" pitchFamily="2" charset="-122"/>
                <a:cs typeface="Times New Roman" pitchFamily="18" charset="0"/>
              </a:rPr>
              <a:t>2.</a:t>
            </a:r>
            <a:r>
              <a:rPr lang="zh-CN" altLang="en-US" sz="2000" b="1" dirty="0">
                <a:latin typeface="Times New Roman" pitchFamily="18" charset="0"/>
                <a:ea typeface="华文楷体" pitchFamily="2" charset="-122"/>
                <a:cs typeface="Times New Roman" pitchFamily="18" charset="0"/>
              </a:rPr>
              <a:t>人文</a:t>
            </a:r>
            <a:endParaRPr lang="zh-CN" altLang="en-US" sz="2000" dirty="0">
              <a:latin typeface="Times New Roman" pitchFamily="18" charset="0"/>
              <a:ea typeface="华文楷体" pitchFamily="2" charset="-122"/>
              <a:cs typeface="Times New Roman" pitchFamily="18" charset="0"/>
            </a:endParaRPr>
          </a:p>
        </p:txBody>
      </p:sp>
      <p:sp>
        <p:nvSpPr>
          <p:cNvPr id="30" name="矩形 29"/>
          <p:cNvSpPr/>
          <p:nvPr/>
        </p:nvSpPr>
        <p:spPr>
          <a:xfrm>
            <a:off x="899245" y="4293369"/>
            <a:ext cx="1617668" cy="461665"/>
          </a:xfrm>
          <a:prstGeom prst="rect">
            <a:avLst/>
          </a:prstGeom>
          <a:solidFill>
            <a:schemeClr val="accent5">
              <a:lumMod val="40000"/>
              <a:lumOff val="60000"/>
            </a:schemeClr>
          </a:solidFill>
          <a:scene3d>
            <a:camera prst="orthographicFront"/>
            <a:lightRig rig="threePt" dir="t"/>
          </a:scene3d>
          <a:sp3d>
            <a:bevelT w="114300" prst="artDeco"/>
          </a:sp3d>
        </p:spPr>
        <p:txBody>
          <a:bodyPr>
            <a:spAutoFit/>
          </a:bodyPr>
          <a:lstStyle/>
          <a:p>
            <a:pPr>
              <a:defRPr/>
            </a:pPr>
            <a:r>
              <a:rPr lang="en-US" altLang="zh-CN" sz="2400" b="1" dirty="0">
                <a:latin typeface="Times New Roman" pitchFamily="18" charset="0"/>
                <a:ea typeface="楷体_GB2312"/>
                <a:cs typeface="Times New Roman" pitchFamily="18" charset="0"/>
              </a:rPr>
              <a:t>B</a:t>
            </a:r>
            <a:r>
              <a:rPr lang="zh-CN" altLang="en-US" sz="2400" b="1" dirty="0">
                <a:latin typeface="Times New Roman" pitchFamily="18" charset="0"/>
                <a:ea typeface="楷体_GB2312"/>
                <a:cs typeface="Times New Roman" pitchFamily="18" charset="0"/>
              </a:rPr>
              <a:t> 院必修</a:t>
            </a:r>
            <a:endParaRPr lang="en-US" altLang="zh-CN" sz="2400" b="1" dirty="0">
              <a:latin typeface="Times New Roman" pitchFamily="18" charset="0"/>
              <a:ea typeface="楷体_GB2312"/>
              <a:cs typeface="Times New Roman" pitchFamily="18" charset="0"/>
            </a:endParaRPr>
          </a:p>
        </p:txBody>
      </p:sp>
      <p:sp>
        <p:nvSpPr>
          <p:cNvPr id="31" name="矩形 30"/>
          <p:cNvSpPr/>
          <p:nvPr/>
        </p:nvSpPr>
        <p:spPr>
          <a:xfrm>
            <a:off x="2339405" y="4293369"/>
            <a:ext cx="1771732" cy="461665"/>
          </a:xfrm>
          <a:prstGeom prst="rect">
            <a:avLst/>
          </a:prstGeom>
          <a:solidFill>
            <a:schemeClr val="accent5">
              <a:lumMod val="40000"/>
              <a:lumOff val="60000"/>
            </a:schemeClr>
          </a:solidFill>
          <a:scene3d>
            <a:camera prst="orthographicFront"/>
            <a:lightRig rig="threePt" dir="t"/>
          </a:scene3d>
          <a:sp3d>
            <a:bevelT w="114300" prst="artDeco"/>
          </a:sp3d>
        </p:spPr>
        <p:txBody>
          <a:bodyPr>
            <a:spAutoFit/>
          </a:bodyPr>
          <a:lstStyle/>
          <a:p>
            <a:pPr>
              <a:defRPr/>
            </a:pPr>
            <a:r>
              <a:rPr lang="en-US" altLang="zh-CN" sz="2400" b="1" dirty="0">
                <a:latin typeface="Times New Roman" pitchFamily="18" charset="0"/>
                <a:ea typeface="楷体_GB2312"/>
                <a:cs typeface="Times New Roman" pitchFamily="18" charset="0"/>
              </a:rPr>
              <a:t>C</a:t>
            </a:r>
            <a:r>
              <a:rPr lang="zh-CN" altLang="en-US" sz="2400" b="1" dirty="0">
                <a:latin typeface="Times New Roman" pitchFamily="18" charset="0"/>
                <a:ea typeface="楷体_GB2312"/>
                <a:cs typeface="Times New Roman" pitchFamily="18" charset="0"/>
              </a:rPr>
              <a:t>专业必修</a:t>
            </a:r>
            <a:endParaRPr lang="en-US" altLang="zh-CN" sz="2400" b="1" dirty="0">
              <a:latin typeface="Times New Roman" pitchFamily="18" charset="0"/>
              <a:ea typeface="楷体_GB2312"/>
              <a:cs typeface="Times New Roman" pitchFamily="18" charset="0"/>
            </a:endParaRPr>
          </a:p>
        </p:txBody>
      </p:sp>
      <p:sp>
        <p:nvSpPr>
          <p:cNvPr id="32" name="矩形 31"/>
          <p:cNvSpPr/>
          <p:nvPr/>
        </p:nvSpPr>
        <p:spPr>
          <a:xfrm>
            <a:off x="899592" y="3861048"/>
            <a:ext cx="3240360" cy="461665"/>
          </a:xfrm>
          <a:prstGeom prst="rect">
            <a:avLst/>
          </a:prstGeom>
          <a:solidFill>
            <a:schemeClr val="accent5">
              <a:lumMod val="40000"/>
              <a:lumOff val="60000"/>
            </a:schemeClr>
          </a:solidFill>
          <a:scene3d>
            <a:camera prst="orthographicFront"/>
            <a:lightRig rig="threePt" dir="t"/>
          </a:scene3d>
          <a:sp3d>
            <a:bevelT w="114300" prst="artDeco"/>
          </a:sp3d>
        </p:spPr>
        <p:txBody>
          <a:bodyPr>
            <a:spAutoFit/>
          </a:bodyPr>
          <a:lstStyle/>
          <a:p>
            <a:pPr>
              <a:defRPr/>
            </a:pPr>
            <a:r>
              <a:rPr lang="en-US" altLang="zh-CN" sz="2400" b="1" dirty="0">
                <a:latin typeface="Times New Roman" pitchFamily="18" charset="0"/>
                <a:ea typeface="楷体_GB2312"/>
                <a:cs typeface="Times New Roman" pitchFamily="18" charset="0"/>
              </a:rPr>
              <a:t>D</a:t>
            </a:r>
            <a:r>
              <a:rPr lang="zh-CN" altLang="en-US" sz="2400" b="1" dirty="0">
                <a:latin typeface="Times New Roman" pitchFamily="18" charset="0"/>
                <a:ea typeface="楷体_GB2312"/>
                <a:cs typeface="Times New Roman" pitchFamily="18" charset="0"/>
              </a:rPr>
              <a:t> 专业选修</a:t>
            </a:r>
            <a:r>
              <a:rPr lang="en-US" altLang="zh-CN" sz="2400" b="1" dirty="0">
                <a:latin typeface="Times New Roman" pitchFamily="18" charset="0"/>
                <a:ea typeface="楷体_GB2312"/>
                <a:cs typeface="Times New Roman" pitchFamily="18" charset="0"/>
              </a:rPr>
              <a:t> (20-30)</a:t>
            </a:r>
            <a:endParaRPr lang="zh-CN" altLang="en-US" sz="2400" dirty="0">
              <a:latin typeface="Times New Roman" pitchFamily="18" charset="0"/>
              <a:ea typeface="楷体_GB2312"/>
              <a:cs typeface="Times New Roman" pitchFamily="18" charset="0"/>
            </a:endParaRPr>
          </a:p>
        </p:txBody>
      </p:sp>
      <p:sp>
        <p:nvSpPr>
          <p:cNvPr id="45" name="矩形 44"/>
          <p:cNvSpPr/>
          <p:nvPr/>
        </p:nvSpPr>
        <p:spPr>
          <a:xfrm>
            <a:off x="899245" y="3429273"/>
            <a:ext cx="2304256" cy="461665"/>
          </a:xfrm>
          <a:prstGeom prst="rect">
            <a:avLst/>
          </a:prstGeom>
          <a:solidFill>
            <a:srgbClr val="66FF33"/>
          </a:solidFill>
          <a:scene3d>
            <a:camera prst="orthographicFront"/>
            <a:lightRig rig="threePt" dir="t"/>
          </a:scene3d>
          <a:sp3d>
            <a:bevelT w="114300" prst="artDeco"/>
          </a:sp3d>
        </p:spPr>
        <p:txBody>
          <a:bodyPr>
            <a:spAutoFit/>
          </a:bodyPr>
          <a:lstStyle/>
          <a:p>
            <a:pPr>
              <a:defRPr/>
            </a:pPr>
            <a:r>
              <a:rPr lang="en-US" altLang="zh-CN" sz="2400" b="1" dirty="0">
                <a:solidFill>
                  <a:srgbClr val="0000FF"/>
                </a:solidFill>
                <a:latin typeface="Times New Roman" pitchFamily="18" charset="0"/>
                <a:ea typeface="华文楷体" pitchFamily="2" charset="-122"/>
                <a:cs typeface="Times New Roman" pitchFamily="18" charset="0"/>
              </a:rPr>
              <a:t>1.</a:t>
            </a:r>
            <a:r>
              <a:rPr lang="zh-CN" altLang="en-US" sz="2400" b="1" dirty="0">
                <a:solidFill>
                  <a:srgbClr val="0000FF"/>
                </a:solidFill>
                <a:latin typeface="Times New Roman" pitchFamily="18" charset="0"/>
                <a:ea typeface="华文楷体" pitchFamily="2" charset="-122"/>
                <a:cs typeface="Times New Roman" pitchFamily="18" charset="0"/>
              </a:rPr>
              <a:t>实验实习</a:t>
            </a:r>
            <a:endParaRPr lang="zh-CN" altLang="en-US" sz="2400" dirty="0">
              <a:solidFill>
                <a:prstClr val="white"/>
              </a:solidFill>
              <a:latin typeface="Times New Roman" pitchFamily="18" charset="0"/>
              <a:ea typeface="华文楷体" pitchFamily="2" charset="-122"/>
              <a:cs typeface="Times New Roman" pitchFamily="18" charset="0"/>
            </a:endParaRPr>
          </a:p>
        </p:txBody>
      </p:sp>
      <p:sp>
        <p:nvSpPr>
          <p:cNvPr id="46" name="矩形 45"/>
          <p:cNvSpPr/>
          <p:nvPr/>
        </p:nvSpPr>
        <p:spPr>
          <a:xfrm>
            <a:off x="899245" y="3069233"/>
            <a:ext cx="2304256" cy="461665"/>
          </a:xfrm>
          <a:prstGeom prst="rect">
            <a:avLst/>
          </a:prstGeom>
          <a:solidFill>
            <a:srgbClr val="66FF33"/>
          </a:solidFill>
          <a:scene3d>
            <a:camera prst="orthographicFront"/>
            <a:lightRig rig="threePt" dir="t"/>
          </a:scene3d>
          <a:sp3d>
            <a:bevelT w="114300" prst="artDeco"/>
          </a:sp3d>
        </p:spPr>
        <p:txBody>
          <a:bodyPr>
            <a:spAutoFit/>
          </a:bodyPr>
          <a:lstStyle/>
          <a:p>
            <a:pPr>
              <a:defRPr/>
            </a:pPr>
            <a:r>
              <a:rPr lang="en-US" altLang="zh-CN" sz="2400" b="1" dirty="0">
                <a:solidFill>
                  <a:srgbClr val="0000FF"/>
                </a:solidFill>
                <a:latin typeface="Times New Roman" pitchFamily="18" charset="0"/>
                <a:ea typeface="华文楷体" pitchFamily="2" charset="-122"/>
                <a:cs typeface="Times New Roman" pitchFamily="18" charset="0"/>
              </a:rPr>
              <a:t>2.</a:t>
            </a:r>
            <a:r>
              <a:rPr lang="zh-CN" altLang="en-US" sz="2400" b="1" dirty="0">
                <a:solidFill>
                  <a:srgbClr val="0000FF"/>
                </a:solidFill>
                <a:latin typeface="Times New Roman" pitchFamily="18" charset="0"/>
                <a:ea typeface="华文楷体" pitchFamily="2" charset="-122"/>
                <a:cs typeface="Times New Roman" pitchFamily="18" charset="0"/>
              </a:rPr>
              <a:t>科研创新</a:t>
            </a:r>
            <a:endParaRPr lang="zh-CN" altLang="en-US" sz="2400" dirty="0">
              <a:solidFill>
                <a:prstClr val="white"/>
              </a:solidFill>
              <a:latin typeface="Times New Roman" pitchFamily="18" charset="0"/>
              <a:ea typeface="华文楷体" pitchFamily="2" charset="-122"/>
              <a:cs typeface="Times New Roman" pitchFamily="18" charset="0"/>
            </a:endParaRPr>
          </a:p>
        </p:txBody>
      </p:sp>
      <p:sp>
        <p:nvSpPr>
          <p:cNvPr id="47" name="矩形 46"/>
          <p:cNvSpPr/>
          <p:nvPr/>
        </p:nvSpPr>
        <p:spPr>
          <a:xfrm>
            <a:off x="899245" y="2709193"/>
            <a:ext cx="2304256" cy="461665"/>
          </a:xfrm>
          <a:prstGeom prst="rect">
            <a:avLst/>
          </a:prstGeom>
          <a:solidFill>
            <a:srgbClr val="66FF33"/>
          </a:solidFill>
          <a:scene3d>
            <a:camera prst="orthographicFront"/>
            <a:lightRig rig="threePt" dir="t"/>
          </a:scene3d>
          <a:sp3d>
            <a:bevelT w="114300" prst="artDeco"/>
          </a:sp3d>
        </p:spPr>
        <p:txBody>
          <a:bodyPr>
            <a:spAutoFit/>
          </a:bodyPr>
          <a:lstStyle/>
          <a:p>
            <a:pPr>
              <a:defRPr/>
            </a:pPr>
            <a:r>
              <a:rPr lang="en-US" altLang="zh-CN" sz="2400" b="1" dirty="0">
                <a:solidFill>
                  <a:srgbClr val="0000FF"/>
                </a:solidFill>
                <a:latin typeface="Times New Roman" pitchFamily="18" charset="0"/>
                <a:ea typeface="华文楷体" pitchFamily="2" charset="-122"/>
                <a:cs typeface="Times New Roman" pitchFamily="18" charset="0"/>
              </a:rPr>
              <a:t>3.</a:t>
            </a:r>
            <a:r>
              <a:rPr lang="zh-CN" altLang="en-US" sz="2400" b="1" dirty="0">
                <a:solidFill>
                  <a:srgbClr val="0000FF"/>
                </a:solidFill>
                <a:latin typeface="Times New Roman" pitchFamily="18" charset="0"/>
                <a:ea typeface="华文楷体" pitchFamily="2" charset="-122"/>
                <a:cs typeface="Times New Roman" pitchFamily="18" charset="0"/>
              </a:rPr>
              <a:t>社会实践</a:t>
            </a:r>
            <a:endParaRPr lang="zh-CN" altLang="en-US" sz="2400" dirty="0">
              <a:solidFill>
                <a:prstClr val="white"/>
              </a:solidFill>
              <a:latin typeface="Times New Roman" pitchFamily="18" charset="0"/>
              <a:ea typeface="华文楷体" pitchFamily="2" charset="-122"/>
              <a:cs typeface="Times New Roman" pitchFamily="18" charset="0"/>
            </a:endParaRPr>
          </a:p>
        </p:txBody>
      </p:sp>
      <p:sp>
        <p:nvSpPr>
          <p:cNvPr id="48" name="矩形 47"/>
          <p:cNvSpPr/>
          <p:nvPr/>
        </p:nvSpPr>
        <p:spPr>
          <a:xfrm>
            <a:off x="899245" y="2349153"/>
            <a:ext cx="2304256" cy="461665"/>
          </a:xfrm>
          <a:prstGeom prst="rect">
            <a:avLst/>
          </a:prstGeom>
          <a:solidFill>
            <a:srgbClr val="66FF33"/>
          </a:solidFill>
          <a:scene3d>
            <a:camera prst="orthographicFront"/>
            <a:lightRig rig="threePt" dir="t"/>
          </a:scene3d>
          <a:sp3d>
            <a:bevelT w="114300" prst="artDeco"/>
          </a:sp3d>
        </p:spPr>
        <p:txBody>
          <a:bodyPr>
            <a:spAutoFit/>
          </a:bodyPr>
          <a:lstStyle/>
          <a:p>
            <a:pPr>
              <a:defRPr/>
            </a:pPr>
            <a:r>
              <a:rPr lang="en-US" altLang="zh-CN" sz="2400" b="1" dirty="0">
                <a:solidFill>
                  <a:srgbClr val="0000FF"/>
                </a:solidFill>
                <a:latin typeface="Times New Roman" pitchFamily="18" charset="0"/>
                <a:ea typeface="华文楷体" pitchFamily="2" charset="-122"/>
                <a:cs typeface="Times New Roman" pitchFamily="18" charset="0"/>
              </a:rPr>
              <a:t>4.</a:t>
            </a:r>
            <a:r>
              <a:rPr lang="zh-CN" altLang="en-US" sz="2400" b="1" dirty="0">
                <a:solidFill>
                  <a:srgbClr val="0000FF"/>
                </a:solidFill>
                <a:latin typeface="Times New Roman" pitchFamily="18" charset="0"/>
                <a:ea typeface="华文楷体" pitchFamily="2" charset="-122"/>
                <a:cs typeface="Times New Roman" pitchFamily="18" charset="0"/>
              </a:rPr>
              <a:t>学术交流</a:t>
            </a:r>
            <a:endParaRPr lang="zh-CN" altLang="en-US" sz="2400" dirty="0">
              <a:solidFill>
                <a:prstClr val="white"/>
              </a:solidFill>
              <a:latin typeface="Times New Roman" pitchFamily="18" charset="0"/>
              <a:ea typeface="华文楷体" pitchFamily="2" charset="-122"/>
              <a:cs typeface="Times New Roman" pitchFamily="18" charset="0"/>
            </a:endParaRPr>
          </a:p>
        </p:txBody>
      </p:sp>
      <p:sp>
        <p:nvSpPr>
          <p:cNvPr id="49" name="矩形 48"/>
          <p:cNvSpPr/>
          <p:nvPr/>
        </p:nvSpPr>
        <p:spPr>
          <a:xfrm>
            <a:off x="899245" y="1989113"/>
            <a:ext cx="2304256" cy="461665"/>
          </a:xfrm>
          <a:prstGeom prst="rect">
            <a:avLst/>
          </a:prstGeom>
          <a:solidFill>
            <a:srgbClr val="66FF33"/>
          </a:solidFill>
          <a:scene3d>
            <a:camera prst="orthographicFront"/>
            <a:lightRig rig="threePt" dir="t"/>
          </a:scene3d>
          <a:sp3d>
            <a:bevelT w="114300" prst="artDeco"/>
          </a:sp3d>
        </p:spPr>
        <p:txBody>
          <a:bodyPr>
            <a:spAutoFit/>
          </a:bodyPr>
          <a:lstStyle/>
          <a:p>
            <a:pPr>
              <a:defRPr/>
            </a:pPr>
            <a:r>
              <a:rPr lang="en-US" altLang="zh-CN" sz="2400" b="1" dirty="0">
                <a:solidFill>
                  <a:srgbClr val="0000FF"/>
                </a:solidFill>
                <a:latin typeface="Times New Roman" pitchFamily="18" charset="0"/>
                <a:ea typeface="华文楷体" pitchFamily="2" charset="-122"/>
                <a:cs typeface="Times New Roman" pitchFamily="18" charset="0"/>
              </a:rPr>
              <a:t>5.</a:t>
            </a:r>
            <a:r>
              <a:rPr lang="zh-CN" altLang="en-US" sz="2400" b="1" dirty="0">
                <a:solidFill>
                  <a:srgbClr val="0000FF"/>
                </a:solidFill>
                <a:latin typeface="Times New Roman" pitchFamily="18" charset="0"/>
                <a:ea typeface="华文楷体" pitchFamily="2" charset="-122"/>
                <a:cs typeface="Times New Roman" pitchFamily="18" charset="0"/>
              </a:rPr>
              <a:t>社团</a:t>
            </a:r>
            <a:endParaRPr lang="zh-CN" altLang="en-US" sz="2400" dirty="0">
              <a:solidFill>
                <a:prstClr val="white"/>
              </a:solidFill>
              <a:latin typeface="Times New Roman" pitchFamily="18" charset="0"/>
              <a:ea typeface="华文楷体" pitchFamily="2" charset="-122"/>
              <a:cs typeface="Times New Roman" pitchFamily="18" charset="0"/>
            </a:endParaRPr>
          </a:p>
        </p:txBody>
      </p:sp>
      <p:sp>
        <p:nvSpPr>
          <p:cNvPr id="50" name="矩形 36"/>
          <p:cNvSpPr>
            <a:spLocks noChangeArrowheads="1"/>
          </p:cNvSpPr>
          <p:nvPr/>
        </p:nvSpPr>
        <p:spPr bwMode="auto">
          <a:xfrm>
            <a:off x="3203501" y="3000372"/>
            <a:ext cx="1368152" cy="868566"/>
          </a:xfrm>
          <a:prstGeom prst="rect">
            <a:avLst/>
          </a:prstGeom>
          <a:solidFill>
            <a:srgbClr val="66FF33"/>
          </a:solidFill>
          <a:ln w="28575">
            <a:solidFill>
              <a:srgbClr val="FFFF00"/>
            </a:solidFill>
            <a:miter lim="800000"/>
            <a:headEnd/>
            <a:tailEnd/>
          </a:ln>
          <a:scene3d>
            <a:camera prst="orthographicFront"/>
            <a:lightRig rig="threePt" dir="t"/>
          </a:scene3d>
          <a:sp3d>
            <a:bevelT/>
          </a:sp3d>
        </p:spPr>
        <p:txBody>
          <a:bodyPr wrap="square">
            <a:spAutoFit/>
          </a:bodyPr>
          <a:lstStyle/>
          <a:p>
            <a:pPr algn="ctr">
              <a:lnSpc>
                <a:spcPct val="110000"/>
              </a:lnSpc>
              <a:defRPr/>
            </a:pPr>
            <a:r>
              <a:rPr lang="zh-CN" altLang="en-US" sz="2300" b="1" dirty="0">
                <a:solidFill>
                  <a:srgbClr val="0000FF"/>
                </a:solidFill>
                <a:latin typeface="Times New Roman" pitchFamily="18" charset="0"/>
                <a:cs typeface="Times New Roman" pitchFamily="18" charset="0"/>
              </a:rPr>
              <a:t>校园文化</a:t>
            </a:r>
            <a:endParaRPr lang="en-US" altLang="zh-CN" sz="2300" b="1" dirty="0">
              <a:solidFill>
                <a:srgbClr val="0000FF"/>
              </a:solidFill>
              <a:latin typeface="Times New Roman" pitchFamily="18" charset="0"/>
              <a:cs typeface="Times New Roman" pitchFamily="18" charset="0"/>
            </a:endParaRPr>
          </a:p>
          <a:p>
            <a:pPr algn="ctr">
              <a:lnSpc>
                <a:spcPct val="110000"/>
              </a:lnSpc>
              <a:defRPr/>
            </a:pPr>
            <a:r>
              <a:rPr lang="zh-CN" altLang="en-US" sz="2300" b="1" dirty="0">
                <a:solidFill>
                  <a:srgbClr val="0000FF"/>
                </a:solidFill>
                <a:latin typeface="Times New Roman" pitchFamily="18" charset="0"/>
                <a:cs typeface="Times New Roman" pitchFamily="18" charset="0"/>
              </a:rPr>
              <a:t>与实践</a:t>
            </a:r>
            <a:endParaRPr lang="en-US" altLang="zh-CN" sz="2300" b="1" dirty="0">
              <a:latin typeface="Times New Roman" pitchFamily="18" charset="0"/>
              <a:cs typeface="Times New Roman" pitchFamily="18" charset="0"/>
            </a:endParaRPr>
          </a:p>
        </p:txBody>
      </p:sp>
      <p:sp>
        <p:nvSpPr>
          <p:cNvPr id="55" name="矩形 54"/>
          <p:cNvSpPr/>
          <p:nvPr/>
        </p:nvSpPr>
        <p:spPr>
          <a:xfrm>
            <a:off x="6588224" y="1268760"/>
            <a:ext cx="2000264" cy="2062103"/>
          </a:xfrm>
          <a:prstGeom prst="rect">
            <a:avLst/>
          </a:prstGeom>
          <a:solidFill>
            <a:srgbClr val="66FF33"/>
          </a:solidFill>
          <a:scene3d>
            <a:camera prst="orthographicFront"/>
            <a:lightRig rig="threePt" dir="t"/>
          </a:scene3d>
          <a:sp3d>
            <a:bevelT/>
          </a:sp3d>
        </p:spPr>
        <p:txBody>
          <a:bodyPr wrap="square">
            <a:spAutoFit/>
          </a:bodyPr>
          <a:lstStyle/>
          <a:p>
            <a:r>
              <a:rPr lang="zh-CN" altLang="en-US" sz="3200" b="1" dirty="0" smtClean="0"/>
              <a:t>课堂教学</a:t>
            </a:r>
            <a:endParaRPr lang="en-US" altLang="zh-CN" sz="3200" b="1" dirty="0" smtClean="0"/>
          </a:p>
          <a:p>
            <a:r>
              <a:rPr lang="zh-CN" altLang="en-US" sz="3200" b="1" dirty="0" smtClean="0"/>
              <a:t>校园文化</a:t>
            </a:r>
            <a:endParaRPr lang="en-US" altLang="zh-CN" sz="3200" b="1" dirty="0" smtClean="0"/>
          </a:p>
          <a:p>
            <a:r>
              <a:rPr lang="zh-CN" altLang="en-US" sz="3200" b="1" dirty="0" smtClean="0"/>
              <a:t>社会实践</a:t>
            </a:r>
            <a:endParaRPr lang="en-US" altLang="zh-CN" sz="3200" b="1" dirty="0" smtClean="0"/>
          </a:p>
          <a:p>
            <a:r>
              <a:rPr lang="zh-CN" altLang="en-US" sz="3200" b="1" dirty="0" smtClean="0"/>
              <a:t>三位一体</a:t>
            </a:r>
            <a:endParaRPr lang="zh-CN" altLang="en-US" sz="3200" b="1" dirty="0"/>
          </a:p>
        </p:txBody>
      </p:sp>
      <p:cxnSp>
        <p:nvCxnSpPr>
          <p:cNvPr id="58" name="直接连接符 57"/>
          <p:cNvCxnSpPr/>
          <p:nvPr/>
        </p:nvCxnSpPr>
        <p:spPr>
          <a:xfrm>
            <a:off x="428596" y="3857628"/>
            <a:ext cx="5572164" cy="158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3" name="圆柱形 42"/>
          <p:cNvSpPr/>
          <p:nvPr/>
        </p:nvSpPr>
        <p:spPr>
          <a:xfrm>
            <a:off x="1403648" y="1124744"/>
            <a:ext cx="1343072" cy="720080"/>
          </a:xfrm>
          <a:prstGeom prst="can">
            <a:avLst>
              <a:gd name="adj" fmla="val 23644"/>
            </a:avLst>
          </a:prstGeom>
          <a:solidFill>
            <a:srgbClr val="66FF33"/>
          </a:solidFill>
          <a:ln>
            <a:solidFill>
              <a:srgbClr val="FF3300"/>
            </a:soli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a:solidFill>
                  <a:schemeClr val="tx1"/>
                </a:solidFill>
              </a:rPr>
              <a:t>创新</a:t>
            </a:r>
          </a:p>
        </p:txBody>
      </p:sp>
      <p:sp>
        <p:nvSpPr>
          <p:cNvPr id="51" name="矩形 4"/>
          <p:cNvSpPr>
            <a:spLocks noChangeArrowheads="1"/>
          </p:cNvSpPr>
          <p:nvPr/>
        </p:nvSpPr>
        <p:spPr bwMode="auto">
          <a:xfrm>
            <a:off x="4139952" y="1124744"/>
            <a:ext cx="2304256" cy="954107"/>
          </a:xfrm>
          <a:prstGeom prst="rect">
            <a:avLst/>
          </a:prstGeom>
          <a:solidFill>
            <a:srgbClr val="00FF00"/>
          </a:solidFill>
          <a:ln w="9525">
            <a:noFill/>
            <a:miter lim="800000"/>
            <a:headEnd/>
            <a:tailEnd/>
          </a:ln>
          <a:scene3d>
            <a:camera prst="orthographicFront"/>
            <a:lightRig rig="threePt" dir="t"/>
          </a:scene3d>
          <a:sp3d>
            <a:bevelT/>
          </a:sp3d>
        </p:spPr>
        <p:txBody>
          <a:bodyPr wrap="square">
            <a:spAutoFit/>
          </a:bodyPr>
          <a:lstStyle/>
          <a:p>
            <a:pPr algn="ctr">
              <a:defRPr/>
            </a:pPr>
            <a:r>
              <a:rPr lang="zh-CN" altLang="en-US" sz="2800" b="1" dirty="0" smtClean="0">
                <a:latin typeface="Arial Unicode MS" pitchFamily="34" charset="-122"/>
                <a:ea typeface="Arial Unicode MS" pitchFamily="34" charset="-122"/>
                <a:cs typeface="Arial Unicode MS" pitchFamily="34" charset="-122"/>
              </a:rPr>
              <a:t>全面发展：</a:t>
            </a:r>
            <a:endParaRPr lang="en-US" altLang="zh-CN" sz="2800" b="1" dirty="0" smtClean="0">
              <a:latin typeface="Arial Unicode MS" pitchFamily="34" charset="-122"/>
              <a:ea typeface="Arial Unicode MS" pitchFamily="34" charset="-122"/>
              <a:cs typeface="Arial Unicode MS" pitchFamily="34" charset="-122"/>
            </a:endParaRPr>
          </a:p>
          <a:p>
            <a:pPr algn="ctr">
              <a:defRPr/>
            </a:pPr>
            <a:r>
              <a:rPr lang="zh-CN" altLang="en-US" sz="2800" b="1" dirty="0" smtClean="0">
                <a:latin typeface="Arial Unicode MS" pitchFamily="34" charset="-122"/>
                <a:ea typeface="Arial Unicode MS" pitchFamily="34" charset="-122"/>
                <a:cs typeface="Arial Unicode MS" pitchFamily="34" charset="-122"/>
              </a:rPr>
              <a:t>素质教育</a:t>
            </a:r>
            <a:endParaRPr lang="en-US" altLang="zh-CN" sz="2800" b="1" dirty="0">
              <a:latin typeface="Arial Unicode MS" pitchFamily="34" charset="-122"/>
              <a:ea typeface="Arial Unicode MS" pitchFamily="34" charset="-122"/>
              <a:cs typeface="Arial Unicode MS" pitchFamily="34" charset="-122"/>
            </a:endParaRPr>
          </a:p>
        </p:txBody>
      </p:sp>
      <p:pic>
        <p:nvPicPr>
          <p:cNvPr id="87" name="Picture 25" descr="http://www.yuanmaying.com/tupian/image/1754.jpg"/>
          <p:cNvPicPr>
            <a:picLocks noChangeAspect="1" noChangeArrowheads="1"/>
          </p:cNvPicPr>
          <p:nvPr/>
        </p:nvPicPr>
        <p:blipFill>
          <a:blip r:embed="rId4" cstate="print">
            <a:clrChange>
              <a:clrFrom>
                <a:srgbClr val="FEFEFE"/>
              </a:clrFrom>
              <a:clrTo>
                <a:srgbClr val="FEFEFE">
                  <a:alpha val="0"/>
                </a:srgbClr>
              </a:clrTo>
            </a:clrChange>
            <a:duotone>
              <a:schemeClr val="accent2">
                <a:shade val="45000"/>
                <a:satMod val="135000"/>
              </a:schemeClr>
              <a:prstClr val="white"/>
            </a:duotone>
          </a:blip>
          <a:srcRect l="57084" t="9679" r="4416" b="21959"/>
          <a:stretch>
            <a:fillRect/>
          </a:stretch>
        </p:blipFill>
        <p:spPr bwMode="auto">
          <a:xfrm>
            <a:off x="4932040" y="2204864"/>
            <a:ext cx="1687988" cy="2043057"/>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2" name="矩形 17"/>
          <p:cNvSpPr>
            <a:spLocks noChangeArrowheads="1"/>
          </p:cNvSpPr>
          <p:nvPr/>
        </p:nvSpPr>
        <p:spPr bwMode="auto">
          <a:xfrm>
            <a:off x="1403648" y="5589240"/>
            <a:ext cx="503708" cy="904863"/>
          </a:xfrm>
          <a:prstGeom prst="rect">
            <a:avLst/>
          </a:prstGeom>
          <a:solidFill>
            <a:schemeClr val="accent6">
              <a:lumMod val="20000"/>
              <a:lumOff val="80000"/>
            </a:schemeClr>
          </a:solidFill>
          <a:ln w="9525">
            <a:noFill/>
            <a:miter lim="800000"/>
            <a:headEnd/>
            <a:tailEnd/>
          </a:ln>
          <a:scene3d>
            <a:camera prst="orthographicFront"/>
            <a:lightRig rig="threePt" dir="t"/>
          </a:scene3d>
          <a:sp3d>
            <a:bevelT w="114300" prst="artDeco"/>
          </a:sp3d>
        </p:spPr>
        <p:txBody>
          <a:bodyPr wrap="square">
            <a:spAutoFit/>
          </a:bodyPr>
          <a:lstStyle/>
          <a:p>
            <a:pPr>
              <a:lnSpc>
                <a:spcPct val="110000"/>
              </a:lnSpc>
              <a:defRPr/>
            </a:pPr>
            <a:r>
              <a:rPr lang="zh-CN" altLang="en-US" sz="2400" b="1" dirty="0" smtClean="0">
                <a:solidFill>
                  <a:srgbClr val="0000FF"/>
                </a:solidFill>
                <a:latin typeface="Times New Roman" pitchFamily="18" charset="0"/>
                <a:cs typeface="Times New Roman" pitchFamily="18" charset="0"/>
              </a:rPr>
              <a:t>基础</a:t>
            </a:r>
            <a:endParaRPr lang="zh-CN" altLang="en-US" sz="2400" b="1" dirty="0">
              <a:solidFill>
                <a:srgbClr val="0000FF"/>
              </a:solidFill>
              <a:latin typeface="Times New Roman" pitchFamily="18" charset="0"/>
              <a:cs typeface="Times New Roman" pitchFamily="18" charset="0"/>
            </a:endParaRPr>
          </a:p>
        </p:txBody>
      </p:sp>
      <p:sp>
        <p:nvSpPr>
          <p:cNvPr id="53" name="矩形 17"/>
          <p:cNvSpPr>
            <a:spLocks noChangeArrowheads="1"/>
          </p:cNvSpPr>
          <p:nvPr/>
        </p:nvSpPr>
        <p:spPr bwMode="auto">
          <a:xfrm>
            <a:off x="899592" y="4725144"/>
            <a:ext cx="504403" cy="1717393"/>
          </a:xfrm>
          <a:prstGeom prst="rect">
            <a:avLst/>
          </a:prstGeom>
          <a:solidFill>
            <a:schemeClr val="accent2">
              <a:lumMod val="40000"/>
              <a:lumOff val="60000"/>
            </a:schemeClr>
          </a:solidFill>
          <a:ln w="9525">
            <a:noFill/>
            <a:miter lim="800000"/>
            <a:headEnd/>
            <a:tailEnd/>
          </a:ln>
          <a:scene3d>
            <a:camera prst="orthographicFront"/>
            <a:lightRig rig="threePt" dir="t"/>
          </a:scene3d>
          <a:sp3d>
            <a:bevelT w="114300" prst="artDeco"/>
          </a:sp3d>
        </p:spPr>
        <p:txBody>
          <a:bodyPr wrap="square">
            <a:spAutoFit/>
          </a:bodyPr>
          <a:lstStyle/>
          <a:p>
            <a:pPr>
              <a:lnSpc>
                <a:spcPct val="110000"/>
              </a:lnSpc>
              <a:defRPr/>
            </a:pPr>
            <a:endParaRPr lang="en-US" altLang="zh-CN" sz="2400" b="1" dirty="0" smtClean="0">
              <a:latin typeface="Times New Roman" pitchFamily="18" charset="0"/>
              <a:cs typeface="Times New Roman" pitchFamily="18" charset="0"/>
            </a:endParaRPr>
          </a:p>
          <a:p>
            <a:pPr>
              <a:lnSpc>
                <a:spcPct val="110000"/>
              </a:lnSpc>
              <a:defRPr/>
            </a:pPr>
            <a:r>
              <a:rPr lang="zh-CN" altLang="en-US" sz="2400" b="1" dirty="0" smtClean="0">
                <a:latin typeface="Times New Roman" pitchFamily="18" charset="0"/>
                <a:cs typeface="Times New Roman" pitchFamily="18" charset="0"/>
              </a:rPr>
              <a:t>通识</a:t>
            </a:r>
            <a:endParaRPr lang="en-US" altLang="zh-CN" sz="2400" b="1" dirty="0" smtClean="0">
              <a:latin typeface="Times New Roman" pitchFamily="18" charset="0"/>
              <a:cs typeface="Times New Roman" pitchFamily="18" charset="0"/>
            </a:endParaRPr>
          </a:p>
          <a:p>
            <a:pPr>
              <a:lnSpc>
                <a:spcPct val="110000"/>
              </a:lnSpc>
              <a:defRPr/>
            </a:pPr>
            <a:endParaRPr lang="zh-CN" altLang="en-US" sz="2400" b="1" dirty="0">
              <a:latin typeface="Times New Roman" pitchFamily="18" charset="0"/>
              <a:cs typeface="Times New Roman" pitchFamily="18" charset="0"/>
            </a:endParaRPr>
          </a:p>
        </p:txBody>
      </p:sp>
      <p:sp>
        <p:nvSpPr>
          <p:cNvPr id="54" name="矩形 17"/>
          <p:cNvSpPr>
            <a:spLocks noChangeArrowheads="1"/>
          </p:cNvSpPr>
          <p:nvPr/>
        </p:nvSpPr>
        <p:spPr bwMode="auto">
          <a:xfrm>
            <a:off x="1403648" y="4725144"/>
            <a:ext cx="503708" cy="904863"/>
          </a:xfrm>
          <a:prstGeom prst="rect">
            <a:avLst/>
          </a:prstGeom>
          <a:solidFill>
            <a:schemeClr val="accent6">
              <a:lumMod val="20000"/>
              <a:lumOff val="80000"/>
            </a:schemeClr>
          </a:solidFill>
          <a:ln w="9525">
            <a:noFill/>
            <a:miter lim="800000"/>
            <a:headEnd/>
            <a:tailEnd/>
          </a:ln>
          <a:scene3d>
            <a:camera prst="orthographicFront"/>
            <a:lightRig rig="threePt" dir="t"/>
          </a:scene3d>
          <a:sp3d>
            <a:bevelT w="114300" prst="artDeco"/>
          </a:sp3d>
        </p:spPr>
        <p:txBody>
          <a:bodyPr wrap="square">
            <a:spAutoFit/>
          </a:bodyPr>
          <a:lstStyle/>
          <a:p>
            <a:pPr>
              <a:lnSpc>
                <a:spcPct val="110000"/>
              </a:lnSpc>
              <a:defRPr/>
            </a:pPr>
            <a:r>
              <a:rPr lang="zh-CN" altLang="en-US" sz="2400" b="1" dirty="0" smtClean="0">
                <a:latin typeface="Times New Roman" pitchFamily="18" charset="0"/>
                <a:cs typeface="Times New Roman" pitchFamily="18" charset="0"/>
              </a:rPr>
              <a:t>拓展</a:t>
            </a:r>
            <a:endParaRPr lang="zh-CN" altLang="en-US" sz="2400" b="1" dirty="0">
              <a:latin typeface="Times New Roman" pitchFamily="18" charset="0"/>
              <a:cs typeface="Times New Roman" pitchFamily="18" charset="0"/>
            </a:endParaRPr>
          </a:p>
        </p:txBody>
      </p:sp>
      <p:sp>
        <p:nvSpPr>
          <p:cNvPr id="56" name="矩形 31"/>
          <p:cNvSpPr>
            <a:spLocks noChangeArrowheads="1"/>
          </p:cNvSpPr>
          <p:nvPr/>
        </p:nvSpPr>
        <p:spPr bwMode="auto">
          <a:xfrm>
            <a:off x="5939805" y="5589513"/>
            <a:ext cx="1944216" cy="862095"/>
          </a:xfrm>
          <a:prstGeom prst="rect">
            <a:avLst/>
          </a:prstGeom>
          <a:solidFill>
            <a:schemeClr val="accent6">
              <a:lumMod val="20000"/>
              <a:lumOff val="80000"/>
            </a:schemeClr>
          </a:solidFill>
          <a:ln w="38100">
            <a:noFill/>
            <a:miter lim="800000"/>
            <a:headEnd/>
            <a:tailEnd/>
          </a:ln>
          <a:scene3d>
            <a:camera prst="orthographicFront"/>
            <a:lightRig rig="threePt" dir="t"/>
          </a:scene3d>
          <a:sp3d>
            <a:bevelT/>
          </a:sp3d>
        </p:spPr>
        <p:txBody>
          <a:bodyPr>
            <a:spAutoFit/>
          </a:bodyPr>
          <a:lstStyle/>
          <a:p>
            <a:pPr>
              <a:lnSpc>
                <a:spcPct val="110000"/>
              </a:lnSpc>
              <a:defRPr/>
            </a:pPr>
            <a:r>
              <a:rPr lang="en-US" altLang="zh-CN" sz="2400" b="1" dirty="0">
                <a:solidFill>
                  <a:srgbClr val="0000FF"/>
                </a:solidFill>
                <a:latin typeface="Times New Roman" pitchFamily="18" charset="0"/>
                <a:cs typeface="Times New Roman" pitchFamily="18" charset="0"/>
              </a:rPr>
              <a:t>A</a:t>
            </a:r>
            <a:r>
              <a:rPr lang="zh-CN" altLang="en-US" sz="2400" b="1" dirty="0">
                <a:solidFill>
                  <a:srgbClr val="0000FF"/>
                </a:solidFill>
                <a:latin typeface="Times New Roman" pitchFamily="18" charset="0"/>
                <a:cs typeface="Times New Roman" pitchFamily="18" charset="0"/>
              </a:rPr>
              <a:t>校公共必修课</a:t>
            </a:r>
            <a:r>
              <a:rPr lang="en-US" altLang="zh-CN" sz="2000" b="1" dirty="0">
                <a:solidFill>
                  <a:srgbClr val="0000FF"/>
                </a:solidFill>
                <a:latin typeface="Times New Roman" pitchFamily="18" charset="0"/>
                <a:ea typeface="Arial Unicode MS" pitchFamily="34" charset="-122"/>
                <a:cs typeface="Times New Roman" pitchFamily="18" charset="0"/>
              </a:rPr>
              <a:t>(</a:t>
            </a:r>
            <a:r>
              <a:rPr lang="en-US" altLang="zh-CN" sz="2000" b="1" dirty="0" smtClean="0">
                <a:solidFill>
                  <a:srgbClr val="0000FF"/>
                </a:solidFill>
                <a:latin typeface="Times New Roman" pitchFamily="18" charset="0"/>
                <a:ea typeface="Arial Unicode MS" pitchFamily="34" charset="-122"/>
                <a:cs typeface="Times New Roman" pitchFamily="18" charset="0"/>
              </a:rPr>
              <a:t>42-57, 30%</a:t>
            </a:r>
            <a:r>
              <a:rPr lang="en-US" altLang="zh-CN" sz="2000" b="1" dirty="0" smtClean="0">
                <a:solidFill>
                  <a:srgbClr val="0000FF"/>
                </a:solidFill>
                <a:latin typeface="Times New Roman" pitchFamily="18" charset="0"/>
                <a:cs typeface="Times New Roman" pitchFamily="18" charset="0"/>
              </a:rPr>
              <a:t>)</a:t>
            </a:r>
            <a:endParaRPr lang="en-US" altLang="zh-CN" sz="2000" b="1" dirty="0">
              <a:solidFill>
                <a:srgbClr val="0000FF"/>
              </a:solidFill>
              <a:latin typeface="Times New Roman" pitchFamily="18" charset="0"/>
              <a:cs typeface="Times New Roman" pitchFamily="18" charset="0"/>
            </a:endParaRPr>
          </a:p>
        </p:txBody>
      </p:sp>
      <p:sp>
        <p:nvSpPr>
          <p:cNvPr id="59" name="矩形 35"/>
          <p:cNvSpPr>
            <a:spLocks noChangeArrowheads="1"/>
          </p:cNvSpPr>
          <p:nvPr/>
        </p:nvSpPr>
        <p:spPr bwMode="auto">
          <a:xfrm>
            <a:off x="4787677" y="4725417"/>
            <a:ext cx="1872208" cy="837152"/>
          </a:xfrm>
          <a:prstGeom prst="rect">
            <a:avLst/>
          </a:prstGeom>
          <a:solidFill>
            <a:schemeClr val="accent6">
              <a:lumMod val="20000"/>
              <a:lumOff val="80000"/>
            </a:schemeClr>
          </a:solidFill>
          <a:ln w="28575">
            <a:noFill/>
            <a:miter lim="800000"/>
            <a:headEnd/>
            <a:tailEnd/>
          </a:ln>
          <a:scene3d>
            <a:camera prst="orthographicFront"/>
            <a:lightRig rig="threePt" dir="t"/>
          </a:scene3d>
          <a:sp3d>
            <a:bevelT/>
          </a:sp3d>
        </p:spPr>
        <p:txBody>
          <a:bodyPr>
            <a:spAutoFit/>
          </a:bodyPr>
          <a:lstStyle/>
          <a:p>
            <a:pPr>
              <a:lnSpc>
                <a:spcPct val="110000"/>
              </a:lnSpc>
              <a:defRPr/>
            </a:pPr>
            <a:r>
              <a:rPr lang="zh-CN" altLang="en-US" sz="2400" b="1" dirty="0">
                <a:latin typeface="Times New Roman" pitchFamily="18" charset="0"/>
                <a:cs typeface="Times New Roman" pitchFamily="18" charset="0"/>
              </a:rPr>
              <a:t> </a:t>
            </a:r>
            <a:r>
              <a:rPr lang="en-US" altLang="zh-CN" sz="2400" b="1" dirty="0">
                <a:latin typeface="Times New Roman" pitchFamily="18" charset="0"/>
                <a:cs typeface="Times New Roman" pitchFamily="18" charset="0"/>
              </a:rPr>
              <a:t>E</a:t>
            </a:r>
            <a:r>
              <a:rPr lang="zh-CN" altLang="en-US" sz="2400" b="1" dirty="0">
                <a:latin typeface="Times New Roman" pitchFamily="18" charset="0"/>
                <a:cs typeface="Times New Roman" pitchFamily="18" charset="0"/>
              </a:rPr>
              <a:t>  </a:t>
            </a:r>
            <a:r>
              <a:rPr lang="zh-CN" altLang="en-US" sz="2000" b="1" dirty="0">
                <a:latin typeface="Times New Roman" pitchFamily="18" charset="0"/>
                <a:cs typeface="Times New Roman" pitchFamily="18" charset="0"/>
              </a:rPr>
              <a:t>校公</a:t>
            </a:r>
            <a:r>
              <a:rPr lang="en-US" altLang="zh-CN" sz="2000" b="1" dirty="0">
                <a:latin typeface="Times New Roman" pitchFamily="18" charset="0"/>
                <a:cs typeface="Times New Roman" pitchFamily="18" charset="0"/>
              </a:rPr>
              <a:t>(</a:t>
            </a:r>
            <a:r>
              <a:rPr lang="zh-CN" altLang="en-US" sz="2000" b="1" dirty="0">
                <a:latin typeface="Times New Roman" pitchFamily="18" charset="0"/>
                <a:cs typeface="Times New Roman" pitchFamily="18" charset="0"/>
              </a:rPr>
              <a:t>任</a:t>
            </a:r>
            <a:r>
              <a:rPr lang="en-US" altLang="zh-CN" sz="2000" b="1" dirty="0">
                <a:latin typeface="Times New Roman" pitchFamily="18" charset="0"/>
                <a:cs typeface="Times New Roman" pitchFamily="18" charset="0"/>
              </a:rPr>
              <a:t>)</a:t>
            </a:r>
            <a:r>
              <a:rPr lang="zh-CN" altLang="en-US" sz="2000" b="1" dirty="0">
                <a:latin typeface="Times New Roman" pitchFamily="18" charset="0"/>
                <a:cs typeface="Times New Roman" pitchFamily="18" charset="0"/>
              </a:rPr>
              <a:t>选课 </a:t>
            </a:r>
            <a:r>
              <a:rPr lang="en-US" altLang="zh-CN" sz="2000" b="1" dirty="0">
                <a:latin typeface="Times New Roman" pitchFamily="18" charset="0"/>
                <a:ea typeface="Arial Unicode MS" pitchFamily="34" charset="-122"/>
                <a:cs typeface="Times New Roman" pitchFamily="18" charset="0"/>
              </a:rPr>
              <a:t>(~</a:t>
            </a:r>
            <a:r>
              <a:rPr lang="en-US" altLang="zh-CN" sz="2000" b="1" dirty="0" smtClean="0">
                <a:latin typeface="Times New Roman" pitchFamily="18" charset="0"/>
                <a:ea typeface="Arial Unicode MS" pitchFamily="34" charset="-122"/>
                <a:cs typeface="Times New Roman" pitchFamily="18" charset="0"/>
              </a:rPr>
              <a:t>14,10%</a:t>
            </a:r>
            <a:r>
              <a:rPr lang="en-US" altLang="zh-CN" sz="2000" b="1" dirty="0" smtClean="0">
                <a:latin typeface="Times New Roman" pitchFamily="18" charset="0"/>
                <a:cs typeface="Times New Roman" pitchFamily="18" charset="0"/>
              </a:rPr>
              <a:t>)</a:t>
            </a:r>
            <a:endParaRPr lang="en-US" altLang="zh-CN" sz="2000" b="1" dirty="0">
              <a:latin typeface="Times New Roman" pitchFamily="18" charset="0"/>
              <a:cs typeface="Times New Roman" pitchFamily="18" charset="0"/>
            </a:endParaRPr>
          </a:p>
        </p:txBody>
      </p:sp>
      <p:sp>
        <p:nvSpPr>
          <p:cNvPr id="60" name="矩形 36"/>
          <p:cNvSpPr>
            <a:spLocks noChangeArrowheads="1"/>
          </p:cNvSpPr>
          <p:nvPr/>
        </p:nvSpPr>
        <p:spPr bwMode="auto">
          <a:xfrm>
            <a:off x="4139605" y="3857629"/>
            <a:ext cx="1512168" cy="904863"/>
          </a:xfrm>
          <a:prstGeom prst="rect">
            <a:avLst/>
          </a:prstGeom>
          <a:solidFill>
            <a:schemeClr val="accent5">
              <a:lumMod val="40000"/>
              <a:lumOff val="60000"/>
            </a:schemeClr>
          </a:solidFill>
          <a:ln w="28575">
            <a:noFill/>
            <a:miter lim="800000"/>
            <a:headEnd/>
            <a:tailEnd/>
          </a:ln>
          <a:scene3d>
            <a:camera prst="orthographicFront"/>
            <a:lightRig rig="threePt" dir="t"/>
          </a:scene3d>
          <a:sp3d>
            <a:bevelT/>
          </a:sp3d>
        </p:spPr>
        <p:txBody>
          <a:bodyPr wrap="square">
            <a:spAutoFit/>
          </a:bodyPr>
          <a:lstStyle/>
          <a:p>
            <a:pPr algn="ctr">
              <a:lnSpc>
                <a:spcPct val="120000"/>
              </a:lnSpc>
              <a:defRPr/>
            </a:pPr>
            <a:r>
              <a:rPr lang="zh-CN" altLang="en-US" sz="2400" b="1" dirty="0">
                <a:latin typeface="Times New Roman" pitchFamily="18" charset="0"/>
                <a:cs typeface="Times New Roman" pitchFamily="18" charset="0"/>
              </a:rPr>
              <a:t>专业课 </a:t>
            </a:r>
            <a:r>
              <a:rPr lang="en-US" altLang="zh-CN" sz="2000" b="1" dirty="0">
                <a:latin typeface="Times New Roman" pitchFamily="18" charset="0"/>
                <a:ea typeface="Arial Unicode MS" pitchFamily="34" charset="-122"/>
                <a:cs typeface="Times New Roman" pitchFamily="18" charset="0"/>
              </a:rPr>
              <a:t>(</a:t>
            </a:r>
            <a:r>
              <a:rPr lang="en-US" altLang="zh-CN" sz="2000" b="1" dirty="0" smtClean="0">
                <a:latin typeface="Times New Roman" pitchFamily="18" charset="0"/>
                <a:ea typeface="Arial Unicode MS" pitchFamily="34" charset="-122"/>
                <a:cs typeface="Times New Roman" pitchFamily="18" charset="0"/>
              </a:rPr>
              <a:t>80-90, 60%</a:t>
            </a:r>
            <a:r>
              <a:rPr lang="en-US" altLang="zh-CN" sz="2000" b="1" dirty="0" smtClean="0">
                <a:latin typeface="Times New Roman" pitchFamily="18" charset="0"/>
                <a:cs typeface="Times New Roman" pitchFamily="18" charset="0"/>
              </a:rPr>
              <a:t>)</a:t>
            </a:r>
            <a:endParaRPr lang="en-US" altLang="zh-CN" sz="2000" b="1" dirty="0">
              <a:latin typeface="Times New Roman" pitchFamily="18" charset="0"/>
              <a:cs typeface="Times New Roman" pitchFamily="18" charset="0"/>
            </a:endParaRPr>
          </a:p>
        </p:txBody>
      </p:sp>
      <p:sp>
        <p:nvSpPr>
          <p:cNvPr id="61" name="圆柱形 60"/>
          <p:cNvSpPr/>
          <p:nvPr/>
        </p:nvSpPr>
        <p:spPr>
          <a:xfrm>
            <a:off x="3347864" y="2060848"/>
            <a:ext cx="720080" cy="720080"/>
          </a:xfrm>
          <a:prstGeom prst="can">
            <a:avLst>
              <a:gd name="adj" fmla="val 23644"/>
            </a:avLst>
          </a:prstGeom>
          <a:solidFill>
            <a:schemeClr val="accent6">
              <a:lumMod val="20000"/>
              <a:lumOff val="80000"/>
            </a:schemeClr>
          </a:solidFill>
          <a:ln>
            <a:solidFill>
              <a:schemeClr val="accent2">
                <a:lumMod val="60000"/>
                <a:lumOff val="40000"/>
              </a:schemeClr>
            </a:soli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smtClean="0">
                <a:solidFill>
                  <a:schemeClr val="tx1"/>
                </a:solidFill>
              </a:rPr>
              <a:t>就业</a:t>
            </a:r>
            <a:endParaRPr lang="zh-CN" altLang="en-US" sz="2000" b="1" dirty="0">
              <a:solidFill>
                <a:schemeClr val="tx1"/>
              </a:solidFill>
            </a:endParaRPr>
          </a:p>
        </p:txBody>
      </p:sp>
    </p:spTree>
    <p:extLst>
      <p:ext uri="{BB962C8B-B14F-4D97-AF65-F5344CB8AC3E}">
        <p14:creationId xmlns:p14="http://schemas.microsoft.com/office/powerpoint/2010/main" val="75593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8"/>
                                        </p:tgtEl>
                                        <p:attrNameLst>
                                          <p:attrName>ppt_x</p:attrName>
                                        </p:attrNameLst>
                                      </p:cBhvr>
                                      <p:tavLst>
                                        <p:tav tm="0">
                                          <p:val>
                                            <p:strVal val="ppt_x"/>
                                          </p:val>
                                        </p:tav>
                                        <p:tav tm="100000">
                                          <p:val>
                                            <p:strVal val="ppt_x"/>
                                          </p:val>
                                        </p:tav>
                                      </p:tavLst>
                                    </p:anim>
                                    <p:anim calcmode="lin" valueType="num">
                                      <p:cBhvr additive="base">
                                        <p:cTn id="7" dur="500"/>
                                        <p:tgtEl>
                                          <p:spTgt spid="18"/>
                                        </p:tgtEl>
                                        <p:attrNameLst>
                                          <p:attrName>ppt_y</p:attrName>
                                        </p:attrNameLst>
                                      </p:cBhvr>
                                      <p:tavLst>
                                        <p:tav tm="0">
                                          <p:val>
                                            <p:strVal val="ppt_y"/>
                                          </p:val>
                                        </p:tav>
                                        <p:tav tm="100000">
                                          <p:val>
                                            <p:strVal val="1+ppt_h/2"/>
                                          </p:val>
                                        </p:tav>
                                      </p:tavLst>
                                    </p:anim>
                                    <p:set>
                                      <p:cBhvr>
                                        <p:cTn id="8" dur="1" fill="hold">
                                          <p:stCondLst>
                                            <p:cond delay="499"/>
                                          </p:stCondLst>
                                        </p:cTn>
                                        <p:tgtEl>
                                          <p:spTgt spid="18"/>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19"/>
                                        </p:tgtEl>
                                        <p:attrNameLst>
                                          <p:attrName>ppt_x</p:attrName>
                                        </p:attrNameLst>
                                      </p:cBhvr>
                                      <p:tavLst>
                                        <p:tav tm="0">
                                          <p:val>
                                            <p:strVal val="ppt_x"/>
                                          </p:val>
                                        </p:tav>
                                        <p:tav tm="100000">
                                          <p:val>
                                            <p:strVal val="ppt_x"/>
                                          </p:val>
                                        </p:tav>
                                      </p:tavLst>
                                    </p:anim>
                                    <p:anim calcmode="lin" valueType="num">
                                      <p:cBhvr additive="base">
                                        <p:cTn id="11" dur="500"/>
                                        <p:tgtEl>
                                          <p:spTgt spid="19"/>
                                        </p:tgtEl>
                                        <p:attrNameLst>
                                          <p:attrName>ppt_y</p:attrName>
                                        </p:attrNameLst>
                                      </p:cBhvr>
                                      <p:tavLst>
                                        <p:tav tm="0">
                                          <p:val>
                                            <p:strVal val="ppt_y"/>
                                          </p:val>
                                        </p:tav>
                                        <p:tav tm="100000">
                                          <p:val>
                                            <p:strVal val="1+ppt_h/2"/>
                                          </p:val>
                                        </p:tav>
                                      </p:tavLst>
                                    </p:anim>
                                    <p:set>
                                      <p:cBhvr>
                                        <p:cTn id="12" dur="1" fill="hold">
                                          <p:stCondLst>
                                            <p:cond delay="499"/>
                                          </p:stCondLst>
                                        </p:cTn>
                                        <p:tgtEl>
                                          <p:spTgt spid="19"/>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20"/>
                                        </p:tgtEl>
                                        <p:attrNameLst>
                                          <p:attrName>ppt_x</p:attrName>
                                        </p:attrNameLst>
                                      </p:cBhvr>
                                      <p:tavLst>
                                        <p:tav tm="0">
                                          <p:val>
                                            <p:strVal val="ppt_x"/>
                                          </p:val>
                                        </p:tav>
                                        <p:tav tm="100000">
                                          <p:val>
                                            <p:strVal val="ppt_x"/>
                                          </p:val>
                                        </p:tav>
                                      </p:tavLst>
                                    </p:anim>
                                    <p:anim calcmode="lin" valueType="num">
                                      <p:cBhvr additive="base">
                                        <p:cTn id="15" dur="500"/>
                                        <p:tgtEl>
                                          <p:spTgt spid="20"/>
                                        </p:tgtEl>
                                        <p:attrNameLst>
                                          <p:attrName>ppt_y</p:attrName>
                                        </p:attrNameLst>
                                      </p:cBhvr>
                                      <p:tavLst>
                                        <p:tav tm="0">
                                          <p:val>
                                            <p:strVal val="ppt_y"/>
                                          </p:val>
                                        </p:tav>
                                        <p:tav tm="100000">
                                          <p:val>
                                            <p:strVal val="1+ppt_h/2"/>
                                          </p:val>
                                        </p:tav>
                                      </p:tavLst>
                                    </p:anim>
                                    <p:set>
                                      <p:cBhvr>
                                        <p:cTn id="16" dur="1" fill="hold">
                                          <p:stCondLst>
                                            <p:cond delay="499"/>
                                          </p:stCondLst>
                                        </p:cTn>
                                        <p:tgtEl>
                                          <p:spTgt spid="20"/>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21"/>
                                        </p:tgtEl>
                                        <p:attrNameLst>
                                          <p:attrName>ppt_x</p:attrName>
                                        </p:attrNameLst>
                                      </p:cBhvr>
                                      <p:tavLst>
                                        <p:tav tm="0">
                                          <p:val>
                                            <p:strVal val="ppt_x"/>
                                          </p:val>
                                        </p:tav>
                                        <p:tav tm="100000">
                                          <p:val>
                                            <p:strVal val="ppt_x"/>
                                          </p:val>
                                        </p:tav>
                                      </p:tavLst>
                                    </p:anim>
                                    <p:anim calcmode="lin" valueType="num">
                                      <p:cBhvr additive="base">
                                        <p:cTn id="19" dur="500"/>
                                        <p:tgtEl>
                                          <p:spTgt spid="21"/>
                                        </p:tgtEl>
                                        <p:attrNameLst>
                                          <p:attrName>ppt_y</p:attrName>
                                        </p:attrNameLst>
                                      </p:cBhvr>
                                      <p:tavLst>
                                        <p:tav tm="0">
                                          <p:val>
                                            <p:strVal val="ppt_y"/>
                                          </p:val>
                                        </p:tav>
                                        <p:tav tm="100000">
                                          <p:val>
                                            <p:strVal val="1+ppt_h/2"/>
                                          </p:val>
                                        </p:tav>
                                      </p:tavLst>
                                    </p:anim>
                                    <p:set>
                                      <p:cBhvr>
                                        <p:cTn id="20" dur="1" fill="hold">
                                          <p:stCondLst>
                                            <p:cond delay="499"/>
                                          </p:stCondLst>
                                        </p:cTn>
                                        <p:tgtEl>
                                          <p:spTgt spid="21"/>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24"/>
                                        </p:tgtEl>
                                        <p:attrNameLst>
                                          <p:attrName>ppt_x</p:attrName>
                                        </p:attrNameLst>
                                      </p:cBhvr>
                                      <p:tavLst>
                                        <p:tav tm="0">
                                          <p:val>
                                            <p:strVal val="ppt_x"/>
                                          </p:val>
                                        </p:tav>
                                        <p:tav tm="100000">
                                          <p:val>
                                            <p:strVal val="ppt_x"/>
                                          </p:val>
                                        </p:tav>
                                      </p:tavLst>
                                    </p:anim>
                                    <p:anim calcmode="lin" valueType="num">
                                      <p:cBhvr additive="base">
                                        <p:cTn id="23" dur="500"/>
                                        <p:tgtEl>
                                          <p:spTgt spid="24"/>
                                        </p:tgtEl>
                                        <p:attrNameLst>
                                          <p:attrName>ppt_y</p:attrName>
                                        </p:attrNameLst>
                                      </p:cBhvr>
                                      <p:tavLst>
                                        <p:tav tm="0">
                                          <p:val>
                                            <p:strVal val="ppt_y"/>
                                          </p:val>
                                        </p:tav>
                                        <p:tav tm="100000">
                                          <p:val>
                                            <p:strVal val="1+ppt_h/2"/>
                                          </p:val>
                                        </p:tav>
                                      </p:tavLst>
                                    </p:anim>
                                    <p:set>
                                      <p:cBhvr>
                                        <p:cTn id="24" dur="1" fill="hold">
                                          <p:stCondLst>
                                            <p:cond delay="499"/>
                                          </p:stCondLst>
                                        </p:cTn>
                                        <p:tgtEl>
                                          <p:spTgt spid="24"/>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25"/>
                                        </p:tgtEl>
                                        <p:attrNameLst>
                                          <p:attrName>ppt_x</p:attrName>
                                        </p:attrNameLst>
                                      </p:cBhvr>
                                      <p:tavLst>
                                        <p:tav tm="0">
                                          <p:val>
                                            <p:strVal val="ppt_x"/>
                                          </p:val>
                                        </p:tav>
                                        <p:tav tm="100000">
                                          <p:val>
                                            <p:strVal val="ppt_x"/>
                                          </p:val>
                                        </p:tav>
                                      </p:tavLst>
                                    </p:anim>
                                    <p:anim calcmode="lin" valueType="num">
                                      <p:cBhvr additive="base">
                                        <p:cTn id="27" dur="500"/>
                                        <p:tgtEl>
                                          <p:spTgt spid="25"/>
                                        </p:tgtEl>
                                        <p:attrNameLst>
                                          <p:attrName>ppt_y</p:attrName>
                                        </p:attrNameLst>
                                      </p:cBhvr>
                                      <p:tavLst>
                                        <p:tav tm="0">
                                          <p:val>
                                            <p:strVal val="ppt_y"/>
                                          </p:val>
                                        </p:tav>
                                        <p:tav tm="100000">
                                          <p:val>
                                            <p:strVal val="1+ppt_h/2"/>
                                          </p:val>
                                        </p:tav>
                                      </p:tavLst>
                                    </p:anim>
                                    <p:set>
                                      <p:cBhvr>
                                        <p:cTn id="28" dur="1" fill="hold">
                                          <p:stCondLst>
                                            <p:cond delay="499"/>
                                          </p:stCondLst>
                                        </p:cTn>
                                        <p:tgtEl>
                                          <p:spTgt spid="25"/>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26"/>
                                        </p:tgtEl>
                                        <p:attrNameLst>
                                          <p:attrName>ppt_x</p:attrName>
                                        </p:attrNameLst>
                                      </p:cBhvr>
                                      <p:tavLst>
                                        <p:tav tm="0">
                                          <p:val>
                                            <p:strVal val="ppt_x"/>
                                          </p:val>
                                        </p:tav>
                                        <p:tav tm="100000">
                                          <p:val>
                                            <p:strVal val="ppt_x"/>
                                          </p:val>
                                        </p:tav>
                                      </p:tavLst>
                                    </p:anim>
                                    <p:anim calcmode="lin" valueType="num">
                                      <p:cBhvr additive="base">
                                        <p:cTn id="31" dur="500"/>
                                        <p:tgtEl>
                                          <p:spTgt spid="26"/>
                                        </p:tgtEl>
                                        <p:attrNameLst>
                                          <p:attrName>ppt_y</p:attrName>
                                        </p:attrNameLst>
                                      </p:cBhvr>
                                      <p:tavLst>
                                        <p:tav tm="0">
                                          <p:val>
                                            <p:strVal val="ppt_y"/>
                                          </p:val>
                                        </p:tav>
                                        <p:tav tm="100000">
                                          <p:val>
                                            <p:strVal val="1+ppt_h/2"/>
                                          </p:val>
                                        </p:tav>
                                      </p:tavLst>
                                    </p:anim>
                                    <p:set>
                                      <p:cBhvr>
                                        <p:cTn id="32" dur="1" fill="hold">
                                          <p:stCondLst>
                                            <p:cond delay="499"/>
                                          </p:stCondLst>
                                        </p:cTn>
                                        <p:tgtEl>
                                          <p:spTgt spid="26"/>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28"/>
                                        </p:tgtEl>
                                        <p:attrNameLst>
                                          <p:attrName>ppt_x</p:attrName>
                                        </p:attrNameLst>
                                      </p:cBhvr>
                                      <p:tavLst>
                                        <p:tav tm="0">
                                          <p:val>
                                            <p:strVal val="ppt_x"/>
                                          </p:val>
                                        </p:tav>
                                        <p:tav tm="100000">
                                          <p:val>
                                            <p:strVal val="ppt_x"/>
                                          </p:val>
                                        </p:tav>
                                      </p:tavLst>
                                    </p:anim>
                                    <p:anim calcmode="lin" valueType="num">
                                      <p:cBhvr additive="base">
                                        <p:cTn id="35" dur="500"/>
                                        <p:tgtEl>
                                          <p:spTgt spid="28"/>
                                        </p:tgtEl>
                                        <p:attrNameLst>
                                          <p:attrName>ppt_y</p:attrName>
                                        </p:attrNameLst>
                                      </p:cBhvr>
                                      <p:tavLst>
                                        <p:tav tm="0">
                                          <p:val>
                                            <p:strVal val="ppt_y"/>
                                          </p:val>
                                        </p:tav>
                                        <p:tav tm="100000">
                                          <p:val>
                                            <p:strVal val="1+ppt_h/2"/>
                                          </p:val>
                                        </p:tav>
                                      </p:tavLst>
                                    </p:anim>
                                    <p:set>
                                      <p:cBhvr>
                                        <p:cTn id="36" dur="1" fill="hold">
                                          <p:stCondLst>
                                            <p:cond delay="499"/>
                                          </p:stCondLst>
                                        </p:cTn>
                                        <p:tgtEl>
                                          <p:spTgt spid="28"/>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30"/>
                                        </p:tgtEl>
                                        <p:attrNameLst>
                                          <p:attrName>ppt_x</p:attrName>
                                        </p:attrNameLst>
                                      </p:cBhvr>
                                      <p:tavLst>
                                        <p:tav tm="0">
                                          <p:val>
                                            <p:strVal val="ppt_x"/>
                                          </p:val>
                                        </p:tav>
                                        <p:tav tm="100000">
                                          <p:val>
                                            <p:strVal val="ppt_x"/>
                                          </p:val>
                                        </p:tav>
                                      </p:tavLst>
                                    </p:anim>
                                    <p:anim calcmode="lin" valueType="num">
                                      <p:cBhvr additive="base">
                                        <p:cTn id="39" dur="500"/>
                                        <p:tgtEl>
                                          <p:spTgt spid="30"/>
                                        </p:tgtEl>
                                        <p:attrNameLst>
                                          <p:attrName>ppt_y</p:attrName>
                                        </p:attrNameLst>
                                      </p:cBhvr>
                                      <p:tavLst>
                                        <p:tav tm="0">
                                          <p:val>
                                            <p:strVal val="ppt_y"/>
                                          </p:val>
                                        </p:tav>
                                        <p:tav tm="100000">
                                          <p:val>
                                            <p:strVal val="1+ppt_h/2"/>
                                          </p:val>
                                        </p:tav>
                                      </p:tavLst>
                                    </p:anim>
                                    <p:set>
                                      <p:cBhvr>
                                        <p:cTn id="40" dur="1" fill="hold">
                                          <p:stCondLst>
                                            <p:cond delay="499"/>
                                          </p:stCondLst>
                                        </p:cTn>
                                        <p:tgtEl>
                                          <p:spTgt spid="30"/>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31"/>
                                        </p:tgtEl>
                                        <p:attrNameLst>
                                          <p:attrName>ppt_x</p:attrName>
                                        </p:attrNameLst>
                                      </p:cBhvr>
                                      <p:tavLst>
                                        <p:tav tm="0">
                                          <p:val>
                                            <p:strVal val="ppt_x"/>
                                          </p:val>
                                        </p:tav>
                                        <p:tav tm="100000">
                                          <p:val>
                                            <p:strVal val="ppt_x"/>
                                          </p:val>
                                        </p:tav>
                                      </p:tavLst>
                                    </p:anim>
                                    <p:anim calcmode="lin" valueType="num">
                                      <p:cBhvr additive="base">
                                        <p:cTn id="43" dur="500"/>
                                        <p:tgtEl>
                                          <p:spTgt spid="31"/>
                                        </p:tgtEl>
                                        <p:attrNameLst>
                                          <p:attrName>ppt_y</p:attrName>
                                        </p:attrNameLst>
                                      </p:cBhvr>
                                      <p:tavLst>
                                        <p:tav tm="0">
                                          <p:val>
                                            <p:strVal val="ppt_y"/>
                                          </p:val>
                                        </p:tav>
                                        <p:tav tm="100000">
                                          <p:val>
                                            <p:strVal val="1+ppt_h/2"/>
                                          </p:val>
                                        </p:tav>
                                      </p:tavLst>
                                    </p:anim>
                                    <p:set>
                                      <p:cBhvr>
                                        <p:cTn id="44" dur="1" fill="hold">
                                          <p:stCondLst>
                                            <p:cond delay="499"/>
                                          </p:stCondLst>
                                        </p:cTn>
                                        <p:tgtEl>
                                          <p:spTgt spid="31"/>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32"/>
                                        </p:tgtEl>
                                        <p:attrNameLst>
                                          <p:attrName>ppt_x</p:attrName>
                                        </p:attrNameLst>
                                      </p:cBhvr>
                                      <p:tavLst>
                                        <p:tav tm="0">
                                          <p:val>
                                            <p:strVal val="ppt_x"/>
                                          </p:val>
                                        </p:tav>
                                        <p:tav tm="100000">
                                          <p:val>
                                            <p:strVal val="ppt_x"/>
                                          </p:val>
                                        </p:tav>
                                      </p:tavLst>
                                    </p:anim>
                                    <p:anim calcmode="lin" valueType="num">
                                      <p:cBhvr additive="base">
                                        <p:cTn id="47" dur="500"/>
                                        <p:tgtEl>
                                          <p:spTgt spid="32"/>
                                        </p:tgtEl>
                                        <p:attrNameLst>
                                          <p:attrName>ppt_y</p:attrName>
                                        </p:attrNameLst>
                                      </p:cBhvr>
                                      <p:tavLst>
                                        <p:tav tm="0">
                                          <p:val>
                                            <p:strVal val="ppt_y"/>
                                          </p:val>
                                        </p:tav>
                                        <p:tav tm="100000">
                                          <p:val>
                                            <p:strVal val="1+ppt_h/2"/>
                                          </p:val>
                                        </p:tav>
                                      </p:tavLst>
                                    </p:anim>
                                    <p:set>
                                      <p:cBhvr>
                                        <p:cTn id="48" dur="1" fill="hold">
                                          <p:stCondLst>
                                            <p:cond delay="499"/>
                                          </p:stCondLst>
                                        </p:cTn>
                                        <p:tgtEl>
                                          <p:spTgt spid="32"/>
                                        </p:tgtEl>
                                        <p:attrNameLst>
                                          <p:attrName>style.visibility</p:attrName>
                                        </p:attrNameLst>
                                      </p:cBhvr>
                                      <p:to>
                                        <p:strVal val="hidden"/>
                                      </p:to>
                                    </p:set>
                                  </p:childTnLst>
                                </p:cTn>
                              </p:par>
                              <p:par>
                                <p:cTn id="49" presetID="2" presetClass="exit" presetSubtype="4" fill="hold" nodeType="withEffect">
                                  <p:stCondLst>
                                    <p:cond delay="0"/>
                                  </p:stCondLst>
                                  <p:childTnLst>
                                    <p:anim calcmode="lin" valueType="num">
                                      <p:cBhvr additive="base">
                                        <p:cTn id="50" dur="500"/>
                                        <p:tgtEl>
                                          <p:spTgt spid="45"/>
                                        </p:tgtEl>
                                        <p:attrNameLst>
                                          <p:attrName>ppt_x</p:attrName>
                                        </p:attrNameLst>
                                      </p:cBhvr>
                                      <p:tavLst>
                                        <p:tav tm="0">
                                          <p:val>
                                            <p:strVal val="ppt_x"/>
                                          </p:val>
                                        </p:tav>
                                        <p:tav tm="100000">
                                          <p:val>
                                            <p:strVal val="ppt_x"/>
                                          </p:val>
                                        </p:tav>
                                      </p:tavLst>
                                    </p:anim>
                                    <p:anim calcmode="lin" valueType="num">
                                      <p:cBhvr additive="base">
                                        <p:cTn id="51" dur="500"/>
                                        <p:tgtEl>
                                          <p:spTgt spid="45"/>
                                        </p:tgtEl>
                                        <p:attrNameLst>
                                          <p:attrName>ppt_y</p:attrName>
                                        </p:attrNameLst>
                                      </p:cBhvr>
                                      <p:tavLst>
                                        <p:tav tm="0">
                                          <p:val>
                                            <p:strVal val="ppt_y"/>
                                          </p:val>
                                        </p:tav>
                                        <p:tav tm="100000">
                                          <p:val>
                                            <p:strVal val="1+ppt_h/2"/>
                                          </p:val>
                                        </p:tav>
                                      </p:tavLst>
                                    </p:anim>
                                    <p:set>
                                      <p:cBhvr>
                                        <p:cTn id="52" dur="1" fill="hold">
                                          <p:stCondLst>
                                            <p:cond delay="499"/>
                                          </p:stCondLst>
                                        </p:cTn>
                                        <p:tgtEl>
                                          <p:spTgt spid="45"/>
                                        </p:tgtEl>
                                        <p:attrNameLst>
                                          <p:attrName>style.visibility</p:attrName>
                                        </p:attrNameLst>
                                      </p:cBhvr>
                                      <p:to>
                                        <p:strVal val="hidden"/>
                                      </p:to>
                                    </p:set>
                                  </p:childTnLst>
                                </p:cTn>
                              </p:par>
                              <p:par>
                                <p:cTn id="53" presetID="2" presetClass="exit" presetSubtype="4" fill="hold" nodeType="withEffect">
                                  <p:stCondLst>
                                    <p:cond delay="0"/>
                                  </p:stCondLst>
                                  <p:childTnLst>
                                    <p:anim calcmode="lin" valueType="num">
                                      <p:cBhvr additive="base">
                                        <p:cTn id="54" dur="500"/>
                                        <p:tgtEl>
                                          <p:spTgt spid="46"/>
                                        </p:tgtEl>
                                        <p:attrNameLst>
                                          <p:attrName>ppt_x</p:attrName>
                                        </p:attrNameLst>
                                      </p:cBhvr>
                                      <p:tavLst>
                                        <p:tav tm="0">
                                          <p:val>
                                            <p:strVal val="ppt_x"/>
                                          </p:val>
                                        </p:tav>
                                        <p:tav tm="100000">
                                          <p:val>
                                            <p:strVal val="ppt_x"/>
                                          </p:val>
                                        </p:tav>
                                      </p:tavLst>
                                    </p:anim>
                                    <p:anim calcmode="lin" valueType="num">
                                      <p:cBhvr additive="base">
                                        <p:cTn id="55" dur="500"/>
                                        <p:tgtEl>
                                          <p:spTgt spid="46"/>
                                        </p:tgtEl>
                                        <p:attrNameLst>
                                          <p:attrName>ppt_y</p:attrName>
                                        </p:attrNameLst>
                                      </p:cBhvr>
                                      <p:tavLst>
                                        <p:tav tm="0">
                                          <p:val>
                                            <p:strVal val="ppt_y"/>
                                          </p:val>
                                        </p:tav>
                                        <p:tav tm="100000">
                                          <p:val>
                                            <p:strVal val="1+ppt_h/2"/>
                                          </p:val>
                                        </p:tav>
                                      </p:tavLst>
                                    </p:anim>
                                    <p:set>
                                      <p:cBhvr>
                                        <p:cTn id="56" dur="1" fill="hold">
                                          <p:stCondLst>
                                            <p:cond delay="499"/>
                                          </p:stCondLst>
                                        </p:cTn>
                                        <p:tgtEl>
                                          <p:spTgt spid="46"/>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47"/>
                                        </p:tgtEl>
                                        <p:attrNameLst>
                                          <p:attrName>ppt_x</p:attrName>
                                        </p:attrNameLst>
                                      </p:cBhvr>
                                      <p:tavLst>
                                        <p:tav tm="0">
                                          <p:val>
                                            <p:strVal val="ppt_x"/>
                                          </p:val>
                                        </p:tav>
                                        <p:tav tm="100000">
                                          <p:val>
                                            <p:strVal val="ppt_x"/>
                                          </p:val>
                                        </p:tav>
                                      </p:tavLst>
                                    </p:anim>
                                    <p:anim calcmode="lin" valueType="num">
                                      <p:cBhvr additive="base">
                                        <p:cTn id="59" dur="500"/>
                                        <p:tgtEl>
                                          <p:spTgt spid="47"/>
                                        </p:tgtEl>
                                        <p:attrNameLst>
                                          <p:attrName>ppt_y</p:attrName>
                                        </p:attrNameLst>
                                      </p:cBhvr>
                                      <p:tavLst>
                                        <p:tav tm="0">
                                          <p:val>
                                            <p:strVal val="ppt_y"/>
                                          </p:val>
                                        </p:tav>
                                        <p:tav tm="100000">
                                          <p:val>
                                            <p:strVal val="1+ppt_h/2"/>
                                          </p:val>
                                        </p:tav>
                                      </p:tavLst>
                                    </p:anim>
                                    <p:set>
                                      <p:cBhvr>
                                        <p:cTn id="60" dur="1" fill="hold">
                                          <p:stCondLst>
                                            <p:cond delay="499"/>
                                          </p:stCondLst>
                                        </p:cTn>
                                        <p:tgtEl>
                                          <p:spTgt spid="47"/>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48"/>
                                        </p:tgtEl>
                                        <p:attrNameLst>
                                          <p:attrName>ppt_x</p:attrName>
                                        </p:attrNameLst>
                                      </p:cBhvr>
                                      <p:tavLst>
                                        <p:tav tm="0">
                                          <p:val>
                                            <p:strVal val="ppt_x"/>
                                          </p:val>
                                        </p:tav>
                                        <p:tav tm="100000">
                                          <p:val>
                                            <p:strVal val="ppt_x"/>
                                          </p:val>
                                        </p:tav>
                                      </p:tavLst>
                                    </p:anim>
                                    <p:anim calcmode="lin" valueType="num">
                                      <p:cBhvr additive="base">
                                        <p:cTn id="63" dur="500"/>
                                        <p:tgtEl>
                                          <p:spTgt spid="48"/>
                                        </p:tgtEl>
                                        <p:attrNameLst>
                                          <p:attrName>ppt_y</p:attrName>
                                        </p:attrNameLst>
                                      </p:cBhvr>
                                      <p:tavLst>
                                        <p:tav tm="0">
                                          <p:val>
                                            <p:strVal val="ppt_y"/>
                                          </p:val>
                                        </p:tav>
                                        <p:tav tm="100000">
                                          <p:val>
                                            <p:strVal val="1+ppt_h/2"/>
                                          </p:val>
                                        </p:tav>
                                      </p:tavLst>
                                    </p:anim>
                                    <p:set>
                                      <p:cBhvr>
                                        <p:cTn id="64" dur="1" fill="hold">
                                          <p:stCondLst>
                                            <p:cond delay="499"/>
                                          </p:stCondLst>
                                        </p:cTn>
                                        <p:tgtEl>
                                          <p:spTgt spid="48"/>
                                        </p:tgtEl>
                                        <p:attrNameLst>
                                          <p:attrName>style.visibility</p:attrName>
                                        </p:attrNameLst>
                                      </p:cBhvr>
                                      <p:to>
                                        <p:strVal val="hidden"/>
                                      </p:to>
                                    </p:set>
                                  </p:childTnLst>
                                </p:cTn>
                              </p:par>
                              <p:par>
                                <p:cTn id="65" presetID="2" presetClass="exit" presetSubtype="4" fill="hold" nodeType="withEffect">
                                  <p:stCondLst>
                                    <p:cond delay="0"/>
                                  </p:stCondLst>
                                  <p:childTnLst>
                                    <p:anim calcmode="lin" valueType="num">
                                      <p:cBhvr additive="base">
                                        <p:cTn id="66" dur="500"/>
                                        <p:tgtEl>
                                          <p:spTgt spid="49"/>
                                        </p:tgtEl>
                                        <p:attrNameLst>
                                          <p:attrName>ppt_x</p:attrName>
                                        </p:attrNameLst>
                                      </p:cBhvr>
                                      <p:tavLst>
                                        <p:tav tm="0">
                                          <p:val>
                                            <p:strVal val="ppt_x"/>
                                          </p:val>
                                        </p:tav>
                                        <p:tav tm="100000">
                                          <p:val>
                                            <p:strVal val="ppt_x"/>
                                          </p:val>
                                        </p:tav>
                                      </p:tavLst>
                                    </p:anim>
                                    <p:anim calcmode="lin" valueType="num">
                                      <p:cBhvr additive="base">
                                        <p:cTn id="67" dur="500"/>
                                        <p:tgtEl>
                                          <p:spTgt spid="49"/>
                                        </p:tgtEl>
                                        <p:attrNameLst>
                                          <p:attrName>ppt_y</p:attrName>
                                        </p:attrNameLst>
                                      </p:cBhvr>
                                      <p:tavLst>
                                        <p:tav tm="0">
                                          <p:val>
                                            <p:strVal val="ppt_y"/>
                                          </p:val>
                                        </p:tav>
                                        <p:tav tm="100000">
                                          <p:val>
                                            <p:strVal val="1+ppt_h/2"/>
                                          </p:val>
                                        </p:tav>
                                      </p:tavLst>
                                    </p:anim>
                                    <p:set>
                                      <p:cBhvr>
                                        <p:cTn id="68" dur="1" fill="hold">
                                          <p:stCondLst>
                                            <p:cond delay="499"/>
                                          </p:stCondLst>
                                        </p:cTn>
                                        <p:tgtEl>
                                          <p:spTgt spid="49"/>
                                        </p:tgtEl>
                                        <p:attrNameLst>
                                          <p:attrName>style.visibility</p:attrName>
                                        </p:attrNameLst>
                                      </p:cBhvr>
                                      <p:to>
                                        <p:strVal val="hidden"/>
                                      </p:to>
                                    </p:set>
                                  </p:childTnLst>
                                </p:cTn>
                              </p:par>
                              <p:par>
                                <p:cTn id="69" presetID="2" presetClass="exit" presetSubtype="4" fill="hold" nodeType="withEffect">
                                  <p:stCondLst>
                                    <p:cond delay="0"/>
                                  </p:stCondLst>
                                  <p:childTnLst>
                                    <p:anim calcmode="lin" valueType="num">
                                      <p:cBhvr additive="base">
                                        <p:cTn id="70" dur="500"/>
                                        <p:tgtEl>
                                          <p:spTgt spid="50"/>
                                        </p:tgtEl>
                                        <p:attrNameLst>
                                          <p:attrName>ppt_x</p:attrName>
                                        </p:attrNameLst>
                                      </p:cBhvr>
                                      <p:tavLst>
                                        <p:tav tm="0">
                                          <p:val>
                                            <p:strVal val="ppt_x"/>
                                          </p:val>
                                        </p:tav>
                                        <p:tav tm="100000">
                                          <p:val>
                                            <p:strVal val="ppt_x"/>
                                          </p:val>
                                        </p:tav>
                                      </p:tavLst>
                                    </p:anim>
                                    <p:anim calcmode="lin" valueType="num">
                                      <p:cBhvr additive="base">
                                        <p:cTn id="71" dur="500"/>
                                        <p:tgtEl>
                                          <p:spTgt spid="50"/>
                                        </p:tgtEl>
                                        <p:attrNameLst>
                                          <p:attrName>ppt_y</p:attrName>
                                        </p:attrNameLst>
                                      </p:cBhvr>
                                      <p:tavLst>
                                        <p:tav tm="0">
                                          <p:val>
                                            <p:strVal val="ppt_y"/>
                                          </p:val>
                                        </p:tav>
                                        <p:tav tm="100000">
                                          <p:val>
                                            <p:strVal val="1+ppt_h/2"/>
                                          </p:val>
                                        </p:tav>
                                      </p:tavLst>
                                    </p:anim>
                                    <p:set>
                                      <p:cBhvr>
                                        <p:cTn id="72" dur="1" fill="hold">
                                          <p:stCondLst>
                                            <p:cond delay="499"/>
                                          </p:stCondLst>
                                        </p:cTn>
                                        <p:tgtEl>
                                          <p:spTgt spid="50"/>
                                        </p:tgtEl>
                                        <p:attrNameLst>
                                          <p:attrName>style.visibility</p:attrName>
                                        </p:attrNameLst>
                                      </p:cBhvr>
                                      <p:to>
                                        <p:strVal val="hidden"/>
                                      </p:to>
                                    </p:set>
                                  </p:childTnLst>
                                </p:cTn>
                              </p:par>
                              <p:par>
                                <p:cTn id="73" presetID="2" presetClass="exit" presetSubtype="4" fill="hold" nodeType="withEffect">
                                  <p:stCondLst>
                                    <p:cond delay="0"/>
                                  </p:stCondLst>
                                  <p:childTnLst>
                                    <p:anim calcmode="lin" valueType="num">
                                      <p:cBhvr additive="base">
                                        <p:cTn id="74" dur="500"/>
                                        <p:tgtEl>
                                          <p:spTgt spid="58"/>
                                        </p:tgtEl>
                                        <p:attrNameLst>
                                          <p:attrName>ppt_x</p:attrName>
                                        </p:attrNameLst>
                                      </p:cBhvr>
                                      <p:tavLst>
                                        <p:tav tm="0">
                                          <p:val>
                                            <p:strVal val="ppt_x"/>
                                          </p:val>
                                        </p:tav>
                                        <p:tav tm="100000">
                                          <p:val>
                                            <p:strVal val="ppt_x"/>
                                          </p:val>
                                        </p:tav>
                                      </p:tavLst>
                                    </p:anim>
                                    <p:anim calcmode="lin" valueType="num">
                                      <p:cBhvr additive="base">
                                        <p:cTn id="75" dur="500"/>
                                        <p:tgtEl>
                                          <p:spTgt spid="58"/>
                                        </p:tgtEl>
                                        <p:attrNameLst>
                                          <p:attrName>ppt_y</p:attrName>
                                        </p:attrNameLst>
                                      </p:cBhvr>
                                      <p:tavLst>
                                        <p:tav tm="0">
                                          <p:val>
                                            <p:strVal val="ppt_y"/>
                                          </p:val>
                                        </p:tav>
                                        <p:tav tm="100000">
                                          <p:val>
                                            <p:strVal val="1+ppt_h/2"/>
                                          </p:val>
                                        </p:tav>
                                      </p:tavLst>
                                    </p:anim>
                                    <p:set>
                                      <p:cBhvr>
                                        <p:cTn id="76" dur="1" fill="hold">
                                          <p:stCondLst>
                                            <p:cond delay="499"/>
                                          </p:stCondLst>
                                        </p:cTn>
                                        <p:tgtEl>
                                          <p:spTgt spid="58"/>
                                        </p:tgtEl>
                                        <p:attrNameLst>
                                          <p:attrName>style.visibility</p:attrName>
                                        </p:attrNameLst>
                                      </p:cBhvr>
                                      <p:to>
                                        <p:strVal val="hidden"/>
                                      </p:to>
                                    </p:set>
                                  </p:childTnLst>
                                </p:cTn>
                              </p:par>
                              <p:par>
                                <p:cTn id="77" presetID="2" presetClass="exit" presetSubtype="4" fill="hold" grpId="0" nodeType="withEffect">
                                  <p:stCondLst>
                                    <p:cond delay="0"/>
                                  </p:stCondLst>
                                  <p:childTnLst>
                                    <p:anim calcmode="lin" valueType="num">
                                      <p:cBhvr additive="base">
                                        <p:cTn id="78" dur="500"/>
                                        <p:tgtEl>
                                          <p:spTgt spid="55"/>
                                        </p:tgtEl>
                                        <p:attrNameLst>
                                          <p:attrName>ppt_x</p:attrName>
                                        </p:attrNameLst>
                                      </p:cBhvr>
                                      <p:tavLst>
                                        <p:tav tm="0">
                                          <p:val>
                                            <p:strVal val="ppt_x"/>
                                          </p:val>
                                        </p:tav>
                                        <p:tav tm="100000">
                                          <p:val>
                                            <p:strVal val="ppt_x"/>
                                          </p:val>
                                        </p:tav>
                                      </p:tavLst>
                                    </p:anim>
                                    <p:anim calcmode="lin" valueType="num">
                                      <p:cBhvr additive="base">
                                        <p:cTn id="79" dur="500"/>
                                        <p:tgtEl>
                                          <p:spTgt spid="55"/>
                                        </p:tgtEl>
                                        <p:attrNameLst>
                                          <p:attrName>ppt_y</p:attrName>
                                        </p:attrNameLst>
                                      </p:cBhvr>
                                      <p:tavLst>
                                        <p:tav tm="0">
                                          <p:val>
                                            <p:strVal val="ppt_y"/>
                                          </p:val>
                                        </p:tav>
                                        <p:tav tm="100000">
                                          <p:val>
                                            <p:strVal val="1+ppt_h/2"/>
                                          </p:val>
                                        </p:tav>
                                      </p:tavLst>
                                    </p:anim>
                                    <p:set>
                                      <p:cBhvr>
                                        <p:cTn id="80" dur="1" fill="hold">
                                          <p:stCondLst>
                                            <p:cond delay="499"/>
                                          </p:stCondLst>
                                        </p:cTn>
                                        <p:tgtEl>
                                          <p:spTgt spid="55"/>
                                        </p:tgtEl>
                                        <p:attrNameLst>
                                          <p:attrName>style.visibility</p:attrName>
                                        </p:attrNameLst>
                                      </p:cBhvr>
                                      <p:to>
                                        <p:strVal val="hidden"/>
                                      </p:to>
                                    </p:set>
                                  </p:childTnLst>
                                </p:cTn>
                              </p:par>
                              <p:par>
                                <p:cTn id="81" presetID="2" presetClass="exit" presetSubtype="4" fill="hold" grpId="0" nodeType="withEffect">
                                  <p:stCondLst>
                                    <p:cond delay="0"/>
                                  </p:stCondLst>
                                  <p:childTnLst>
                                    <p:anim calcmode="lin" valueType="num">
                                      <p:cBhvr additive="base">
                                        <p:cTn id="82" dur="500"/>
                                        <p:tgtEl>
                                          <p:spTgt spid="51"/>
                                        </p:tgtEl>
                                        <p:attrNameLst>
                                          <p:attrName>ppt_x</p:attrName>
                                        </p:attrNameLst>
                                      </p:cBhvr>
                                      <p:tavLst>
                                        <p:tav tm="0">
                                          <p:val>
                                            <p:strVal val="ppt_x"/>
                                          </p:val>
                                        </p:tav>
                                        <p:tav tm="100000">
                                          <p:val>
                                            <p:strVal val="ppt_x"/>
                                          </p:val>
                                        </p:tav>
                                      </p:tavLst>
                                    </p:anim>
                                    <p:anim calcmode="lin" valueType="num">
                                      <p:cBhvr additive="base">
                                        <p:cTn id="83" dur="500"/>
                                        <p:tgtEl>
                                          <p:spTgt spid="51"/>
                                        </p:tgtEl>
                                        <p:attrNameLst>
                                          <p:attrName>ppt_y</p:attrName>
                                        </p:attrNameLst>
                                      </p:cBhvr>
                                      <p:tavLst>
                                        <p:tav tm="0">
                                          <p:val>
                                            <p:strVal val="ppt_y"/>
                                          </p:val>
                                        </p:tav>
                                        <p:tav tm="100000">
                                          <p:val>
                                            <p:strVal val="1+ppt_h/2"/>
                                          </p:val>
                                        </p:tav>
                                      </p:tavLst>
                                    </p:anim>
                                    <p:set>
                                      <p:cBhvr>
                                        <p:cTn id="84" dur="1" fill="hold">
                                          <p:stCondLst>
                                            <p:cond delay="499"/>
                                          </p:stCondLst>
                                        </p:cTn>
                                        <p:tgtEl>
                                          <p:spTgt spid="51"/>
                                        </p:tgtEl>
                                        <p:attrNameLst>
                                          <p:attrName>style.visibility</p:attrName>
                                        </p:attrNameLst>
                                      </p:cBhvr>
                                      <p:to>
                                        <p:strVal val="hidden"/>
                                      </p:to>
                                    </p:set>
                                  </p:childTnLst>
                                </p:cTn>
                              </p:par>
                              <p:par>
                                <p:cTn id="85" presetID="2" presetClass="exit" presetSubtype="4" fill="hold" grpId="0" nodeType="withEffect">
                                  <p:stCondLst>
                                    <p:cond delay="0"/>
                                  </p:stCondLst>
                                  <p:childTnLst>
                                    <p:anim calcmode="lin" valueType="num">
                                      <p:cBhvr additive="base">
                                        <p:cTn id="86" dur="500"/>
                                        <p:tgtEl>
                                          <p:spTgt spid="60"/>
                                        </p:tgtEl>
                                        <p:attrNameLst>
                                          <p:attrName>ppt_x</p:attrName>
                                        </p:attrNameLst>
                                      </p:cBhvr>
                                      <p:tavLst>
                                        <p:tav tm="0">
                                          <p:val>
                                            <p:strVal val="ppt_x"/>
                                          </p:val>
                                        </p:tav>
                                        <p:tav tm="100000">
                                          <p:val>
                                            <p:strVal val="ppt_x"/>
                                          </p:val>
                                        </p:tav>
                                      </p:tavLst>
                                    </p:anim>
                                    <p:anim calcmode="lin" valueType="num">
                                      <p:cBhvr additive="base">
                                        <p:cTn id="87" dur="500"/>
                                        <p:tgtEl>
                                          <p:spTgt spid="60"/>
                                        </p:tgtEl>
                                        <p:attrNameLst>
                                          <p:attrName>ppt_y</p:attrName>
                                        </p:attrNameLst>
                                      </p:cBhvr>
                                      <p:tavLst>
                                        <p:tav tm="0">
                                          <p:val>
                                            <p:strVal val="ppt_y"/>
                                          </p:val>
                                        </p:tav>
                                        <p:tav tm="100000">
                                          <p:val>
                                            <p:strVal val="1+ppt_h/2"/>
                                          </p:val>
                                        </p:tav>
                                      </p:tavLst>
                                    </p:anim>
                                    <p:set>
                                      <p:cBhvr>
                                        <p:cTn id="88" dur="1" fill="hold">
                                          <p:stCondLst>
                                            <p:cond delay="499"/>
                                          </p:stCondLst>
                                        </p:cTn>
                                        <p:tgtEl>
                                          <p:spTgt spid="60"/>
                                        </p:tgtEl>
                                        <p:attrNameLst>
                                          <p:attrName>style.visibility</p:attrName>
                                        </p:attrNameLst>
                                      </p:cBhvr>
                                      <p:to>
                                        <p:strVal val="hidden"/>
                                      </p:to>
                                    </p:set>
                                  </p:childTnLst>
                                </p:cTn>
                              </p:par>
                              <p:par>
                                <p:cTn id="89" presetID="2" presetClass="exit" presetSubtype="4" fill="hold" grpId="0" nodeType="withEffect">
                                  <p:stCondLst>
                                    <p:cond delay="0"/>
                                  </p:stCondLst>
                                  <p:childTnLst>
                                    <p:anim calcmode="lin" valueType="num">
                                      <p:cBhvr additive="base">
                                        <p:cTn id="90" dur="500"/>
                                        <p:tgtEl>
                                          <p:spTgt spid="59"/>
                                        </p:tgtEl>
                                        <p:attrNameLst>
                                          <p:attrName>ppt_x</p:attrName>
                                        </p:attrNameLst>
                                      </p:cBhvr>
                                      <p:tavLst>
                                        <p:tav tm="0">
                                          <p:val>
                                            <p:strVal val="ppt_x"/>
                                          </p:val>
                                        </p:tav>
                                        <p:tav tm="100000">
                                          <p:val>
                                            <p:strVal val="ppt_x"/>
                                          </p:val>
                                        </p:tav>
                                      </p:tavLst>
                                    </p:anim>
                                    <p:anim calcmode="lin" valueType="num">
                                      <p:cBhvr additive="base">
                                        <p:cTn id="91" dur="500"/>
                                        <p:tgtEl>
                                          <p:spTgt spid="59"/>
                                        </p:tgtEl>
                                        <p:attrNameLst>
                                          <p:attrName>ppt_y</p:attrName>
                                        </p:attrNameLst>
                                      </p:cBhvr>
                                      <p:tavLst>
                                        <p:tav tm="0">
                                          <p:val>
                                            <p:strVal val="ppt_y"/>
                                          </p:val>
                                        </p:tav>
                                        <p:tav tm="100000">
                                          <p:val>
                                            <p:strVal val="1+ppt_h/2"/>
                                          </p:val>
                                        </p:tav>
                                      </p:tavLst>
                                    </p:anim>
                                    <p:set>
                                      <p:cBhvr>
                                        <p:cTn id="92" dur="1" fill="hold">
                                          <p:stCondLst>
                                            <p:cond delay="499"/>
                                          </p:stCondLst>
                                        </p:cTn>
                                        <p:tgtEl>
                                          <p:spTgt spid="59"/>
                                        </p:tgtEl>
                                        <p:attrNameLst>
                                          <p:attrName>style.visibility</p:attrName>
                                        </p:attrNameLst>
                                      </p:cBhvr>
                                      <p:to>
                                        <p:strVal val="hidden"/>
                                      </p:to>
                                    </p:set>
                                  </p:childTnLst>
                                </p:cTn>
                              </p:par>
                              <p:par>
                                <p:cTn id="93" presetID="2" presetClass="exit" presetSubtype="4" fill="hold" grpId="0" nodeType="withEffect">
                                  <p:stCondLst>
                                    <p:cond delay="0"/>
                                  </p:stCondLst>
                                  <p:childTnLst>
                                    <p:anim calcmode="lin" valueType="num">
                                      <p:cBhvr additive="base">
                                        <p:cTn id="94" dur="500"/>
                                        <p:tgtEl>
                                          <p:spTgt spid="56"/>
                                        </p:tgtEl>
                                        <p:attrNameLst>
                                          <p:attrName>ppt_x</p:attrName>
                                        </p:attrNameLst>
                                      </p:cBhvr>
                                      <p:tavLst>
                                        <p:tav tm="0">
                                          <p:val>
                                            <p:strVal val="ppt_x"/>
                                          </p:val>
                                        </p:tav>
                                        <p:tav tm="100000">
                                          <p:val>
                                            <p:strVal val="ppt_x"/>
                                          </p:val>
                                        </p:tav>
                                      </p:tavLst>
                                    </p:anim>
                                    <p:anim calcmode="lin" valueType="num">
                                      <p:cBhvr additive="base">
                                        <p:cTn id="95" dur="500"/>
                                        <p:tgtEl>
                                          <p:spTgt spid="56"/>
                                        </p:tgtEl>
                                        <p:attrNameLst>
                                          <p:attrName>ppt_y</p:attrName>
                                        </p:attrNameLst>
                                      </p:cBhvr>
                                      <p:tavLst>
                                        <p:tav tm="0">
                                          <p:val>
                                            <p:strVal val="ppt_y"/>
                                          </p:val>
                                        </p:tav>
                                        <p:tav tm="100000">
                                          <p:val>
                                            <p:strVal val="1+ppt_h/2"/>
                                          </p:val>
                                        </p:tav>
                                      </p:tavLst>
                                    </p:anim>
                                    <p:set>
                                      <p:cBhvr>
                                        <p:cTn id="96" dur="1" fill="hold">
                                          <p:stCondLst>
                                            <p:cond delay="499"/>
                                          </p:stCondLst>
                                        </p:cTn>
                                        <p:tgtEl>
                                          <p:spTgt spid="56"/>
                                        </p:tgtEl>
                                        <p:attrNameLst>
                                          <p:attrName>style.visibility</p:attrName>
                                        </p:attrNameLst>
                                      </p:cBhvr>
                                      <p:to>
                                        <p:strVal val="hidden"/>
                                      </p:to>
                                    </p:set>
                                  </p:childTnLst>
                                </p:cTn>
                              </p:par>
                              <p:par>
                                <p:cTn id="97" presetID="2" presetClass="exit" presetSubtype="4" fill="hold" grpId="0" nodeType="withEffect">
                                  <p:stCondLst>
                                    <p:cond delay="0"/>
                                  </p:stCondLst>
                                  <p:childTnLst>
                                    <p:anim calcmode="lin" valueType="num">
                                      <p:cBhvr additive="base">
                                        <p:cTn id="98" dur="500"/>
                                        <p:tgtEl>
                                          <p:spTgt spid="53"/>
                                        </p:tgtEl>
                                        <p:attrNameLst>
                                          <p:attrName>ppt_x</p:attrName>
                                        </p:attrNameLst>
                                      </p:cBhvr>
                                      <p:tavLst>
                                        <p:tav tm="0">
                                          <p:val>
                                            <p:strVal val="ppt_x"/>
                                          </p:val>
                                        </p:tav>
                                        <p:tav tm="100000">
                                          <p:val>
                                            <p:strVal val="ppt_x"/>
                                          </p:val>
                                        </p:tav>
                                      </p:tavLst>
                                    </p:anim>
                                    <p:anim calcmode="lin" valueType="num">
                                      <p:cBhvr additive="base">
                                        <p:cTn id="99" dur="500"/>
                                        <p:tgtEl>
                                          <p:spTgt spid="53"/>
                                        </p:tgtEl>
                                        <p:attrNameLst>
                                          <p:attrName>ppt_y</p:attrName>
                                        </p:attrNameLst>
                                      </p:cBhvr>
                                      <p:tavLst>
                                        <p:tav tm="0">
                                          <p:val>
                                            <p:strVal val="ppt_y"/>
                                          </p:val>
                                        </p:tav>
                                        <p:tav tm="100000">
                                          <p:val>
                                            <p:strVal val="1+ppt_h/2"/>
                                          </p:val>
                                        </p:tav>
                                      </p:tavLst>
                                    </p:anim>
                                    <p:set>
                                      <p:cBhvr>
                                        <p:cTn id="100" dur="1" fill="hold">
                                          <p:stCondLst>
                                            <p:cond delay="499"/>
                                          </p:stCondLst>
                                        </p:cTn>
                                        <p:tgtEl>
                                          <p:spTgt spid="53"/>
                                        </p:tgtEl>
                                        <p:attrNameLst>
                                          <p:attrName>style.visibility</p:attrName>
                                        </p:attrNameLst>
                                      </p:cBhvr>
                                      <p:to>
                                        <p:strVal val="hidden"/>
                                      </p:to>
                                    </p:set>
                                  </p:childTnLst>
                                </p:cTn>
                              </p:par>
                              <p:par>
                                <p:cTn id="101" presetID="2" presetClass="exit" presetSubtype="4" fill="hold" grpId="0" nodeType="withEffect">
                                  <p:stCondLst>
                                    <p:cond delay="0"/>
                                  </p:stCondLst>
                                  <p:childTnLst>
                                    <p:anim calcmode="lin" valueType="num">
                                      <p:cBhvr additive="base">
                                        <p:cTn id="102" dur="500"/>
                                        <p:tgtEl>
                                          <p:spTgt spid="52"/>
                                        </p:tgtEl>
                                        <p:attrNameLst>
                                          <p:attrName>ppt_x</p:attrName>
                                        </p:attrNameLst>
                                      </p:cBhvr>
                                      <p:tavLst>
                                        <p:tav tm="0">
                                          <p:val>
                                            <p:strVal val="ppt_x"/>
                                          </p:val>
                                        </p:tav>
                                        <p:tav tm="100000">
                                          <p:val>
                                            <p:strVal val="ppt_x"/>
                                          </p:val>
                                        </p:tav>
                                      </p:tavLst>
                                    </p:anim>
                                    <p:anim calcmode="lin" valueType="num">
                                      <p:cBhvr additive="base">
                                        <p:cTn id="103" dur="500"/>
                                        <p:tgtEl>
                                          <p:spTgt spid="52"/>
                                        </p:tgtEl>
                                        <p:attrNameLst>
                                          <p:attrName>ppt_y</p:attrName>
                                        </p:attrNameLst>
                                      </p:cBhvr>
                                      <p:tavLst>
                                        <p:tav tm="0">
                                          <p:val>
                                            <p:strVal val="ppt_y"/>
                                          </p:val>
                                        </p:tav>
                                        <p:tav tm="100000">
                                          <p:val>
                                            <p:strVal val="1+ppt_h/2"/>
                                          </p:val>
                                        </p:tav>
                                      </p:tavLst>
                                    </p:anim>
                                    <p:set>
                                      <p:cBhvr>
                                        <p:cTn id="104" dur="1" fill="hold">
                                          <p:stCondLst>
                                            <p:cond delay="499"/>
                                          </p:stCondLst>
                                        </p:cTn>
                                        <p:tgtEl>
                                          <p:spTgt spid="52"/>
                                        </p:tgtEl>
                                        <p:attrNameLst>
                                          <p:attrName>style.visibility</p:attrName>
                                        </p:attrNameLst>
                                      </p:cBhvr>
                                      <p:to>
                                        <p:strVal val="hidden"/>
                                      </p:to>
                                    </p:set>
                                  </p:childTnLst>
                                </p:cTn>
                              </p:par>
                              <p:par>
                                <p:cTn id="105" presetID="2" presetClass="exit" presetSubtype="4" fill="hold" grpId="0" nodeType="withEffect">
                                  <p:stCondLst>
                                    <p:cond delay="0"/>
                                  </p:stCondLst>
                                  <p:childTnLst>
                                    <p:anim calcmode="lin" valueType="num">
                                      <p:cBhvr additive="base">
                                        <p:cTn id="106" dur="500"/>
                                        <p:tgtEl>
                                          <p:spTgt spid="54"/>
                                        </p:tgtEl>
                                        <p:attrNameLst>
                                          <p:attrName>ppt_x</p:attrName>
                                        </p:attrNameLst>
                                      </p:cBhvr>
                                      <p:tavLst>
                                        <p:tav tm="0">
                                          <p:val>
                                            <p:strVal val="ppt_x"/>
                                          </p:val>
                                        </p:tav>
                                        <p:tav tm="100000">
                                          <p:val>
                                            <p:strVal val="ppt_x"/>
                                          </p:val>
                                        </p:tav>
                                      </p:tavLst>
                                    </p:anim>
                                    <p:anim calcmode="lin" valueType="num">
                                      <p:cBhvr additive="base">
                                        <p:cTn id="107" dur="500"/>
                                        <p:tgtEl>
                                          <p:spTgt spid="54"/>
                                        </p:tgtEl>
                                        <p:attrNameLst>
                                          <p:attrName>ppt_y</p:attrName>
                                        </p:attrNameLst>
                                      </p:cBhvr>
                                      <p:tavLst>
                                        <p:tav tm="0">
                                          <p:val>
                                            <p:strVal val="ppt_y"/>
                                          </p:val>
                                        </p:tav>
                                        <p:tav tm="100000">
                                          <p:val>
                                            <p:strVal val="1+ppt_h/2"/>
                                          </p:val>
                                        </p:tav>
                                      </p:tavLst>
                                    </p:anim>
                                    <p:set>
                                      <p:cBhvr>
                                        <p:cTn id="108" dur="1" fill="hold">
                                          <p:stCondLst>
                                            <p:cond delay="499"/>
                                          </p:stCondLst>
                                        </p:cTn>
                                        <p:tgtEl>
                                          <p:spTgt spid="54"/>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additive="base">
                                        <p:cTn id="113" dur="500" fill="hold"/>
                                        <p:tgtEl>
                                          <p:spTgt spid="43"/>
                                        </p:tgtEl>
                                        <p:attrNameLst>
                                          <p:attrName>ppt_x</p:attrName>
                                        </p:attrNameLst>
                                      </p:cBhvr>
                                      <p:tavLst>
                                        <p:tav tm="0">
                                          <p:val>
                                            <p:strVal val="#ppt_x"/>
                                          </p:val>
                                        </p:tav>
                                        <p:tav tm="100000">
                                          <p:val>
                                            <p:strVal val="#ppt_x"/>
                                          </p:val>
                                        </p:tav>
                                      </p:tavLst>
                                    </p:anim>
                                    <p:anim calcmode="lin" valueType="num">
                                      <p:cBhvr additive="base">
                                        <p:cTn id="114" dur="500" fill="hold"/>
                                        <p:tgtEl>
                                          <p:spTgt spid="43"/>
                                        </p:tgtEl>
                                        <p:attrNameLst>
                                          <p:attrName>ppt_y</p:attrName>
                                        </p:attrNameLst>
                                      </p:cBhvr>
                                      <p:tavLst>
                                        <p:tav tm="0">
                                          <p:val>
                                            <p:strVal val="1+#ppt_h/2"/>
                                          </p:val>
                                        </p:tav>
                                        <p:tav tm="100000">
                                          <p:val>
                                            <p:strVal val="#ppt_y"/>
                                          </p:val>
                                        </p:tav>
                                      </p:tavLst>
                                    </p:anim>
                                  </p:childTnLst>
                                </p:cTn>
                              </p:par>
                              <p:par>
                                <p:cTn id="115" presetID="0" presetClass="path" presetSubtype="0" accel="50000" decel="50000" fill="hold" nodeType="withEffect">
                                  <p:stCondLst>
                                    <p:cond delay="0"/>
                                  </p:stCondLst>
                                  <p:childTnLst>
                                    <p:animMotion origin="layout" path="M -4.72222E-6 4.81481E-6 L -0.21041 -0.25394 " pathEditMode="relative" rAng="0" ptsTypes="AA">
                                      <p:cBhvr>
                                        <p:cTn id="116" dur="2000" fill="hold"/>
                                        <p:tgtEl>
                                          <p:spTgt spid="87"/>
                                        </p:tgtEl>
                                        <p:attrNameLst>
                                          <p:attrName>ppt_x</p:attrName>
                                          <p:attrName>ppt_y</p:attrName>
                                        </p:attrNameLst>
                                      </p:cBhvr>
                                      <p:rCtr x="-10500" y="-12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43" grpId="0" animBg="1"/>
      <p:bldP spid="51" grpId="0" animBg="1"/>
      <p:bldP spid="52" grpId="0" animBg="1"/>
      <p:bldP spid="53" grpId="0" animBg="1"/>
      <p:bldP spid="54" grpId="0" animBg="1"/>
      <p:bldP spid="56" grpId="0" animBg="1"/>
      <p:bldP spid="59" grpId="0" animBg="1"/>
      <p:bldP spid="6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3" descr="http://pic31.nipic.com/20130717/2095223_174936039301_2.jpg"/>
          <p:cNvPicPr>
            <a:picLocks noChangeAspect="1" noChangeArrowheads="1"/>
          </p:cNvPicPr>
          <p:nvPr/>
        </p:nvPicPr>
        <p:blipFill>
          <a:blip r:embed="rId2" cstate="print">
            <a:clrChange>
              <a:clrFrom>
                <a:srgbClr val="91BABE"/>
              </a:clrFrom>
              <a:clrTo>
                <a:srgbClr val="91BABE">
                  <a:alpha val="0"/>
                </a:srgbClr>
              </a:clrTo>
            </a:clrChange>
            <a:duotone>
              <a:schemeClr val="accent3">
                <a:shade val="45000"/>
                <a:satMod val="135000"/>
              </a:schemeClr>
              <a:prstClr val="white"/>
            </a:duotone>
            <a:lum contrast="20000"/>
          </a:blip>
          <a:srcRect l="54787" t="21445" r="63" b="31195"/>
          <a:stretch>
            <a:fillRect/>
          </a:stretch>
        </p:blipFill>
        <p:spPr bwMode="auto">
          <a:xfrm>
            <a:off x="2411760" y="836712"/>
            <a:ext cx="5112568" cy="3599929"/>
          </a:xfrm>
          <a:prstGeom prst="rect">
            <a:avLst/>
          </a:prstGeom>
          <a:noFill/>
          <a:ln w="9525">
            <a:noFill/>
            <a:miter lim="800000"/>
            <a:headEnd/>
            <a:tailEnd/>
          </a:ln>
        </p:spPr>
      </p:pic>
      <p:pic>
        <p:nvPicPr>
          <p:cNvPr id="24" name="Picture 4" descr="http://www.xj5u.com/xj_admin/xj_bianjiqi/Edit/uploadfile/2010032963242073.jpg"/>
          <p:cNvPicPr>
            <a:picLocks noChangeAspect="1" noChangeArrowheads="1"/>
          </p:cNvPicPr>
          <p:nvPr/>
        </p:nvPicPr>
        <p:blipFill>
          <a:blip r:embed="rId3" cstate="print">
            <a:duotone>
              <a:prstClr val="black"/>
              <a:schemeClr val="accent3">
                <a:tint val="45000"/>
                <a:satMod val="400000"/>
              </a:schemeClr>
            </a:duotone>
          </a:blip>
          <a:srcRect l="11397" t="47563" r="16903" b="21168"/>
          <a:stretch>
            <a:fillRect/>
          </a:stretch>
        </p:blipFill>
        <p:spPr bwMode="auto">
          <a:xfrm>
            <a:off x="539552" y="5733256"/>
            <a:ext cx="8064896" cy="936104"/>
          </a:xfrm>
          <a:prstGeom prst="rect">
            <a:avLst/>
          </a:prstGeom>
          <a:noFill/>
        </p:spPr>
      </p:pic>
      <p:pic>
        <p:nvPicPr>
          <p:cNvPr id="26627" name="Picture 23" descr="http://pic31.nipic.com/20130717/2095223_174936039301_2.jpg"/>
          <p:cNvPicPr>
            <a:picLocks noChangeAspect="1" noChangeArrowheads="1"/>
          </p:cNvPicPr>
          <p:nvPr/>
        </p:nvPicPr>
        <p:blipFill>
          <a:blip r:embed="rId2" cstate="print">
            <a:clrChange>
              <a:clrFrom>
                <a:srgbClr val="B9C2BF"/>
              </a:clrFrom>
              <a:clrTo>
                <a:srgbClr val="B9C2BF">
                  <a:alpha val="0"/>
                </a:srgbClr>
              </a:clrTo>
            </a:clrChange>
          </a:blip>
          <a:srcRect l="2283" t="23463" r="53912" b="26360"/>
          <a:stretch>
            <a:fillRect/>
          </a:stretch>
        </p:blipFill>
        <p:spPr bwMode="auto">
          <a:xfrm>
            <a:off x="1907704" y="764704"/>
            <a:ext cx="5832475" cy="3744913"/>
          </a:xfrm>
          <a:prstGeom prst="rect">
            <a:avLst/>
          </a:prstGeom>
          <a:noFill/>
          <a:ln w="9525">
            <a:noFill/>
            <a:miter lim="800000"/>
            <a:headEnd/>
            <a:tailEnd/>
          </a:ln>
        </p:spPr>
      </p:pic>
      <p:sp>
        <p:nvSpPr>
          <p:cNvPr id="26628" name="矩形 11"/>
          <p:cNvSpPr>
            <a:spLocks noChangeArrowheads="1"/>
          </p:cNvSpPr>
          <p:nvPr/>
        </p:nvSpPr>
        <p:spPr bwMode="auto">
          <a:xfrm>
            <a:off x="468313" y="476250"/>
            <a:ext cx="3240087" cy="523875"/>
          </a:xfrm>
          <a:prstGeom prst="rect">
            <a:avLst/>
          </a:prstGeom>
          <a:solidFill>
            <a:srgbClr val="FFFF00"/>
          </a:solidFill>
          <a:ln w="19050">
            <a:solidFill>
              <a:srgbClr val="FF3300"/>
            </a:solidFill>
            <a:miter lim="800000"/>
            <a:headEnd/>
            <a:tailEnd/>
          </a:ln>
        </p:spPr>
        <p:txBody>
          <a:bodyPr>
            <a:spAutoFit/>
          </a:bodyPr>
          <a:lstStyle/>
          <a:p>
            <a:r>
              <a:rPr lang="zh-CN" altLang="en-US" sz="2800" b="1" dirty="0">
                <a:latin typeface="Arial Unicode MS" pitchFamily="34" charset="-122"/>
                <a:ea typeface="Arial Unicode MS" pitchFamily="34" charset="-122"/>
                <a:cs typeface="Arial Unicode MS" pitchFamily="34" charset="-122"/>
              </a:rPr>
              <a:t>教与学的</a:t>
            </a:r>
            <a:r>
              <a:rPr lang="zh-CN" altLang="en-US" sz="2800" b="1" dirty="0">
                <a:solidFill>
                  <a:srgbClr val="0000FF"/>
                </a:solidFill>
                <a:latin typeface="Arial Unicode MS" pitchFamily="34" charset="-122"/>
                <a:ea typeface="Arial Unicode MS" pitchFamily="34" charset="-122"/>
                <a:cs typeface="Arial Unicode MS" pitchFamily="34" charset="-122"/>
              </a:rPr>
              <a:t>化学</a:t>
            </a:r>
            <a:r>
              <a:rPr lang="zh-CN" altLang="en-US" sz="2800" b="1" dirty="0">
                <a:latin typeface="Arial Unicode MS" pitchFamily="34" charset="-122"/>
                <a:ea typeface="Arial Unicode MS" pitchFamily="34" charset="-122"/>
                <a:cs typeface="Arial Unicode MS" pitchFamily="34" charset="-122"/>
              </a:rPr>
              <a:t>变化</a:t>
            </a:r>
            <a:endParaRPr lang="en-US" altLang="zh-CN" sz="2800" b="1" dirty="0">
              <a:latin typeface="Arial Unicode MS" pitchFamily="34" charset="-122"/>
              <a:ea typeface="Arial Unicode MS" pitchFamily="34" charset="-122"/>
              <a:cs typeface="Arial Unicode MS" pitchFamily="34" charset="-122"/>
            </a:endParaRPr>
          </a:p>
        </p:txBody>
      </p:sp>
      <p:pic>
        <p:nvPicPr>
          <p:cNvPr id="26629" name="Picture 16" descr="http://t04.pic.sogou.com/0844e63db202d50b.jpg"/>
          <p:cNvPicPr>
            <a:picLocks noChangeAspect="1" noChangeArrowheads="1"/>
          </p:cNvPicPr>
          <p:nvPr/>
        </p:nvPicPr>
        <p:blipFill>
          <a:blip r:embed="rId4" cstate="print">
            <a:clrChange>
              <a:clrFrom>
                <a:srgbClr val="FFFFFF"/>
              </a:clrFrom>
              <a:clrTo>
                <a:srgbClr val="FFFFFF">
                  <a:alpha val="0"/>
                </a:srgbClr>
              </a:clrTo>
            </a:clrChange>
          </a:blip>
          <a:srcRect l="6049" r="54642" b="48813"/>
          <a:stretch>
            <a:fillRect/>
          </a:stretch>
        </p:blipFill>
        <p:spPr bwMode="auto">
          <a:xfrm>
            <a:off x="7308304" y="908720"/>
            <a:ext cx="935038" cy="936625"/>
          </a:xfrm>
          <a:prstGeom prst="rect">
            <a:avLst/>
          </a:prstGeom>
          <a:noFill/>
          <a:ln w="9525">
            <a:noFill/>
            <a:miter lim="800000"/>
            <a:headEnd/>
            <a:tailEnd/>
          </a:ln>
        </p:spPr>
      </p:pic>
      <p:pic>
        <p:nvPicPr>
          <p:cNvPr id="26636" name="Picture 23" descr="http://pic31.nipic.com/20130717/2095223_174936039301_2.jpg"/>
          <p:cNvPicPr>
            <a:picLocks noChangeAspect="1" noChangeArrowheads="1"/>
          </p:cNvPicPr>
          <p:nvPr/>
        </p:nvPicPr>
        <p:blipFill>
          <a:blip r:embed="rId2" cstate="print">
            <a:clrChange>
              <a:clrFrom>
                <a:srgbClr val="B9C2BF"/>
              </a:clrFrom>
              <a:clrTo>
                <a:srgbClr val="B9C2BF">
                  <a:alpha val="0"/>
                </a:srgbClr>
              </a:clrTo>
            </a:clrChange>
          </a:blip>
          <a:srcRect l="20671" t="71701" r="72572" b="10921"/>
          <a:stretch>
            <a:fillRect/>
          </a:stretch>
        </p:blipFill>
        <p:spPr bwMode="auto">
          <a:xfrm>
            <a:off x="4356100" y="4437062"/>
            <a:ext cx="900113" cy="1296194"/>
          </a:xfrm>
          <a:prstGeom prst="rect">
            <a:avLst/>
          </a:prstGeom>
          <a:noFill/>
          <a:ln w="9525">
            <a:noFill/>
            <a:miter lim="800000"/>
            <a:headEnd/>
            <a:tailEnd/>
          </a:ln>
        </p:spPr>
      </p:pic>
      <p:sp>
        <p:nvSpPr>
          <p:cNvPr id="28" name="椭圆 27"/>
          <p:cNvSpPr/>
          <p:nvPr/>
        </p:nvSpPr>
        <p:spPr>
          <a:xfrm>
            <a:off x="3995936" y="5157192"/>
            <a:ext cx="1584325" cy="647700"/>
          </a:xfrm>
          <a:prstGeom prst="ellips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b="1" dirty="0">
                <a:solidFill>
                  <a:schemeClr val="tx1"/>
                </a:solidFill>
              </a:rPr>
              <a:t>吸收</a:t>
            </a:r>
            <a:endParaRPr lang="zh-CN" altLang="en-US" sz="3200" dirty="0">
              <a:solidFill>
                <a:schemeClr val="tx1"/>
              </a:solidFill>
            </a:endParaRPr>
          </a:p>
        </p:txBody>
      </p:sp>
      <p:sp>
        <p:nvSpPr>
          <p:cNvPr id="29" name="上箭头 28"/>
          <p:cNvSpPr/>
          <p:nvPr/>
        </p:nvSpPr>
        <p:spPr>
          <a:xfrm>
            <a:off x="4283968" y="3356992"/>
            <a:ext cx="898525" cy="1368152"/>
          </a:xfrm>
          <a:prstGeom prst="up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a:solidFill>
                  <a:schemeClr val="bg1"/>
                </a:solidFill>
              </a:rPr>
              <a:t>转化</a:t>
            </a:r>
            <a:endParaRPr lang="zh-CN" altLang="en-US" sz="2800" b="1" dirty="0"/>
          </a:p>
          <a:p>
            <a:pPr algn="ctr">
              <a:defRPr/>
            </a:pPr>
            <a:endParaRPr lang="zh-CN" altLang="en-US" dirty="0"/>
          </a:p>
        </p:txBody>
      </p:sp>
      <p:pic>
        <p:nvPicPr>
          <p:cNvPr id="26640" name="Picture 6" descr="http://cdn.thumbr.it/32424a307a2cb8cb9395691cbabf721b/KhPZbWboUluRxv8PG87L/i.istockimg.com/file_thumbview_approve/5165690/3/stock-illustration-5165690-watering-can.jpg/150/thumb.jpg"/>
          <p:cNvPicPr>
            <a:picLocks noChangeAspect="1" noChangeArrowheads="1"/>
          </p:cNvPicPr>
          <p:nvPr/>
        </p:nvPicPr>
        <p:blipFill>
          <a:blip r:embed="rId5" cstate="print">
            <a:clrChange>
              <a:clrFrom>
                <a:srgbClr val="FFFFFF"/>
              </a:clrFrom>
              <a:clrTo>
                <a:srgbClr val="FFFFFF">
                  <a:alpha val="0"/>
                </a:srgbClr>
              </a:clrTo>
            </a:clrChange>
          </a:blip>
          <a:srcRect l="6250" t="1527" b="10341"/>
          <a:stretch>
            <a:fillRect/>
          </a:stretch>
        </p:blipFill>
        <p:spPr bwMode="auto">
          <a:xfrm rot="-330886">
            <a:off x="5263950" y="3642080"/>
            <a:ext cx="3059113" cy="2559050"/>
          </a:xfrm>
          <a:prstGeom prst="rect">
            <a:avLst/>
          </a:prstGeom>
          <a:noFill/>
          <a:ln w="9525">
            <a:noFill/>
            <a:miter lim="800000"/>
            <a:headEnd/>
            <a:tailEnd/>
          </a:ln>
        </p:spPr>
      </p:pic>
      <p:pic>
        <p:nvPicPr>
          <p:cNvPr id="26642" name="Picture 8" descr="http://tn02.pic.sogou.com/ac75323d6b6de243-a64c13df65384a75-603c0ca5e009104d178ec82def8f0292.jpg"/>
          <p:cNvPicPr>
            <a:picLocks noChangeAspect="1" noChangeArrowheads="1"/>
          </p:cNvPicPr>
          <p:nvPr/>
        </p:nvPicPr>
        <p:blipFill>
          <a:blip r:embed="rId6" cstate="print">
            <a:clrChange>
              <a:clrFrom>
                <a:srgbClr val="FFFFFF"/>
              </a:clrFrom>
              <a:clrTo>
                <a:srgbClr val="FFFFFF">
                  <a:alpha val="0"/>
                </a:srgbClr>
              </a:clrTo>
            </a:clrChange>
          </a:blip>
          <a:srcRect l="17123" b="40904"/>
          <a:stretch>
            <a:fillRect/>
          </a:stretch>
        </p:blipFill>
        <p:spPr bwMode="auto">
          <a:xfrm rot="20652220" flipH="1">
            <a:off x="2112762" y="4467921"/>
            <a:ext cx="2137022" cy="2332085"/>
          </a:xfrm>
          <a:prstGeom prst="rect">
            <a:avLst/>
          </a:prstGeom>
          <a:noFill/>
          <a:ln w="9525">
            <a:noFill/>
            <a:miter lim="800000"/>
            <a:headEnd/>
            <a:tailEnd/>
          </a:ln>
        </p:spPr>
      </p:pic>
      <p:sp>
        <p:nvSpPr>
          <p:cNvPr id="26643" name="矩形 17"/>
          <p:cNvSpPr>
            <a:spLocks noChangeArrowheads="1"/>
          </p:cNvSpPr>
          <p:nvPr/>
        </p:nvSpPr>
        <p:spPr bwMode="auto">
          <a:xfrm rot="1100946">
            <a:off x="2208021" y="5139032"/>
            <a:ext cx="515937" cy="1076325"/>
          </a:xfrm>
          <a:prstGeom prst="rect">
            <a:avLst/>
          </a:prstGeom>
          <a:noFill/>
          <a:ln w="9525">
            <a:noFill/>
            <a:miter lim="800000"/>
            <a:headEnd/>
            <a:tailEnd/>
          </a:ln>
        </p:spPr>
        <p:txBody>
          <a:bodyPr>
            <a:spAutoFit/>
          </a:bodyPr>
          <a:lstStyle/>
          <a:p>
            <a:r>
              <a:rPr lang="zh-CN" altLang="en-US" sz="3200" b="1" dirty="0">
                <a:latin typeface="Arial Unicode MS" pitchFamily="34" charset="-122"/>
                <a:ea typeface="Arial Unicode MS" pitchFamily="34" charset="-122"/>
                <a:cs typeface="Arial Unicode MS" pitchFamily="34" charset="-122"/>
              </a:rPr>
              <a:t>通识</a:t>
            </a:r>
          </a:p>
        </p:txBody>
      </p:sp>
      <p:pic>
        <p:nvPicPr>
          <p:cNvPr id="26644" name="Picture 4" descr="喷壶向量"/>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flipH="1">
            <a:off x="3059832" y="4437112"/>
            <a:ext cx="1396416" cy="1058860"/>
          </a:xfrm>
          <a:prstGeom prst="rect">
            <a:avLst/>
          </a:prstGeom>
          <a:noFill/>
          <a:ln w="9525">
            <a:noFill/>
            <a:miter lim="800000"/>
            <a:headEnd/>
            <a:tailEnd/>
          </a:ln>
        </p:spPr>
      </p:pic>
      <p:sp>
        <p:nvSpPr>
          <p:cNvPr id="26645" name="矩形 40"/>
          <p:cNvSpPr>
            <a:spLocks noChangeArrowheads="1"/>
          </p:cNvSpPr>
          <p:nvPr/>
        </p:nvSpPr>
        <p:spPr bwMode="auto">
          <a:xfrm rot="19200709">
            <a:off x="7564384" y="4320296"/>
            <a:ext cx="431800" cy="954088"/>
          </a:xfrm>
          <a:prstGeom prst="rect">
            <a:avLst/>
          </a:prstGeom>
          <a:noFill/>
          <a:ln w="9525">
            <a:noFill/>
            <a:miter lim="800000"/>
            <a:headEnd/>
            <a:tailEnd/>
          </a:ln>
        </p:spPr>
        <p:txBody>
          <a:bodyPr>
            <a:spAutoFit/>
          </a:bodyPr>
          <a:lstStyle/>
          <a:p>
            <a:r>
              <a:rPr lang="zh-CN" altLang="en-US" sz="2800" b="1" dirty="0">
                <a:solidFill>
                  <a:schemeClr val="bg1"/>
                </a:solidFill>
                <a:latin typeface="Arial Unicode MS" pitchFamily="34" charset="-122"/>
                <a:ea typeface="Arial Unicode MS" pitchFamily="34" charset="-122"/>
                <a:cs typeface="Arial Unicode MS" pitchFamily="34" charset="-122"/>
              </a:rPr>
              <a:t>专业</a:t>
            </a:r>
            <a:endParaRPr lang="zh-CN" altLang="en-US" sz="2800" dirty="0">
              <a:solidFill>
                <a:schemeClr val="bg1"/>
              </a:solidFill>
              <a:latin typeface="Arial Unicode MS" pitchFamily="34" charset="-122"/>
              <a:ea typeface="Arial Unicode MS" pitchFamily="34" charset="-122"/>
              <a:cs typeface="Arial Unicode MS" pitchFamily="34" charset="-122"/>
            </a:endParaRPr>
          </a:p>
        </p:txBody>
      </p:sp>
      <p:sp>
        <p:nvSpPr>
          <p:cNvPr id="23" name="矩形 11"/>
          <p:cNvSpPr>
            <a:spLocks noChangeArrowheads="1"/>
          </p:cNvSpPr>
          <p:nvPr/>
        </p:nvSpPr>
        <p:spPr bwMode="auto">
          <a:xfrm>
            <a:off x="4355976" y="4725144"/>
            <a:ext cx="864096" cy="461665"/>
          </a:xfrm>
          <a:prstGeom prst="rect">
            <a:avLst/>
          </a:prstGeom>
          <a:solidFill>
            <a:srgbClr val="FFFF00"/>
          </a:solidFill>
          <a:ln w="19050">
            <a:solidFill>
              <a:srgbClr val="FF3300"/>
            </a:solidFill>
            <a:miter lim="800000"/>
            <a:headEnd/>
            <a:tailEnd/>
          </a:ln>
        </p:spPr>
        <p:txBody>
          <a:bodyPr wrap="square">
            <a:spAutoFit/>
          </a:bodyPr>
          <a:lstStyle/>
          <a:p>
            <a:r>
              <a:rPr lang="zh-CN" altLang="en-US" sz="2400" b="1" dirty="0" smtClean="0">
                <a:latin typeface="Arial Unicode MS" pitchFamily="34" charset="-122"/>
                <a:ea typeface="Arial Unicode MS" pitchFamily="34" charset="-122"/>
                <a:cs typeface="Arial Unicode MS" pitchFamily="34" charset="-122"/>
              </a:rPr>
              <a:t>主动</a:t>
            </a:r>
            <a:endParaRPr lang="en-US" altLang="zh-CN" sz="2400" b="1" dirty="0">
              <a:latin typeface="Arial Unicode MS" pitchFamily="34" charset="-122"/>
              <a:ea typeface="Arial Unicode MS" pitchFamily="34" charset="-122"/>
              <a:cs typeface="Arial Unicode MS" pitchFamily="34" charset="-122"/>
            </a:endParaRPr>
          </a:p>
        </p:txBody>
      </p:sp>
      <p:sp>
        <p:nvSpPr>
          <p:cNvPr id="30" name="矩形 32"/>
          <p:cNvSpPr>
            <a:spLocks noChangeArrowheads="1"/>
          </p:cNvSpPr>
          <p:nvPr/>
        </p:nvSpPr>
        <p:spPr bwMode="auto">
          <a:xfrm rot="2771036">
            <a:off x="3246275" y="4509068"/>
            <a:ext cx="268860" cy="769441"/>
          </a:xfrm>
          <a:prstGeom prst="rect">
            <a:avLst/>
          </a:prstGeom>
          <a:noFill/>
          <a:ln w="9525">
            <a:noFill/>
            <a:miter lim="800000"/>
            <a:headEnd/>
            <a:tailEnd/>
          </a:ln>
        </p:spPr>
        <p:txBody>
          <a:bodyPr wrap="square">
            <a:spAutoFit/>
          </a:bodyPr>
          <a:lstStyle/>
          <a:p>
            <a:r>
              <a:rPr lang="zh-CN" altLang="en-US" sz="2200" b="1" dirty="0">
                <a:latin typeface="Arial Unicode MS" pitchFamily="34" charset="-122"/>
                <a:ea typeface="Arial Unicode MS" pitchFamily="34" charset="-122"/>
                <a:cs typeface="Arial Unicode MS" pitchFamily="34" charset="-122"/>
              </a:rPr>
              <a:t>实践</a:t>
            </a:r>
            <a:endParaRPr lang="zh-CN" altLang="en-US" sz="2200" dirty="0">
              <a:latin typeface="Arial Unicode MS" pitchFamily="34" charset="-122"/>
              <a:ea typeface="Arial Unicode MS" pitchFamily="34" charset="-122"/>
              <a:cs typeface="Arial Unicode MS" pitchFamily="34" charset="-122"/>
            </a:endParaRPr>
          </a:p>
        </p:txBody>
      </p:sp>
      <p:sp>
        <p:nvSpPr>
          <p:cNvPr id="31" name="心形 30"/>
          <p:cNvSpPr/>
          <p:nvPr/>
        </p:nvSpPr>
        <p:spPr>
          <a:xfrm>
            <a:off x="539552" y="1268760"/>
            <a:ext cx="1944216" cy="2160240"/>
          </a:xfrm>
          <a:prstGeom prst="heart">
            <a:avLst/>
          </a:prstGeom>
          <a:solidFill>
            <a:srgbClr val="FF0000"/>
          </a:solidFill>
          <a:scene3d>
            <a:camera prst="isometricOffAxis2Lef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b="1" dirty="0" smtClean="0">
              <a:solidFill>
                <a:srgbClr val="FFFF00"/>
              </a:solidFill>
              <a:latin typeface="Arial Unicode MS" pitchFamily="34" charset="-122"/>
              <a:ea typeface="Arial Unicode MS" pitchFamily="34" charset="-122"/>
              <a:cs typeface="Arial Unicode MS" pitchFamily="34" charset="-122"/>
            </a:endParaRPr>
          </a:p>
          <a:p>
            <a:pPr algn="ctr"/>
            <a:r>
              <a:rPr lang="zh-CN" altLang="en-US" sz="2800" b="1" dirty="0" smtClean="0">
                <a:solidFill>
                  <a:srgbClr val="FFFF00"/>
                </a:solidFill>
                <a:latin typeface="Arial Unicode MS" pitchFamily="34" charset="-122"/>
                <a:ea typeface="Arial Unicode MS" pitchFamily="34" charset="-122"/>
                <a:cs typeface="Arial Unicode MS" pitchFamily="34" charset="-122"/>
              </a:rPr>
              <a:t>创新</a:t>
            </a:r>
            <a:endParaRPr lang="en-US" altLang="zh-CN" sz="2800" b="1" dirty="0" smtClean="0">
              <a:solidFill>
                <a:srgbClr val="FFFF00"/>
              </a:solidFill>
              <a:latin typeface="Arial Unicode MS" pitchFamily="34" charset="-122"/>
              <a:ea typeface="Arial Unicode MS" pitchFamily="34" charset="-122"/>
              <a:cs typeface="Arial Unicode MS" pitchFamily="34" charset="-122"/>
            </a:endParaRPr>
          </a:p>
          <a:p>
            <a:pPr algn="ctr"/>
            <a:r>
              <a:rPr lang="zh-CN" altLang="en-US" sz="2800" b="1" dirty="0" smtClean="0">
                <a:solidFill>
                  <a:srgbClr val="FFFF00"/>
                </a:solidFill>
                <a:latin typeface="Arial Unicode MS" pitchFamily="34" charset="-122"/>
                <a:ea typeface="Arial Unicode MS" pitchFamily="34" charset="-122"/>
                <a:cs typeface="Arial Unicode MS" pitchFamily="34" charset="-122"/>
              </a:rPr>
              <a:t>能力</a:t>
            </a:r>
            <a:endParaRPr lang="en-US" altLang="zh-CN" sz="2800" b="1" dirty="0" smtClean="0">
              <a:solidFill>
                <a:srgbClr val="FFFF00"/>
              </a:solidFill>
              <a:latin typeface="Arial Unicode MS" pitchFamily="34" charset="-122"/>
              <a:ea typeface="Arial Unicode MS" pitchFamily="34" charset="-122"/>
              <a:cs typeface="Arial Unicode MS" pitchFamily="34" charset="-122"/>
            </a:endParaRPr>
          </a:p>
          <a:p>
            <a:pPr algn="ctr"/>
            <a:r>
              <a:rPr lang="zh-CN" altLang="en-US" sz="2800" b="1" dirty="0" smtClean="0">
                <a:solidFill>
                  <a:srgbClr val="FFFF00"/>
                </a:solidFill>
                <a:latin typeface="Arial Unicode MS" pitchFamily="34" charset="-122"/>
                <a:ea typeface="Arial Unicode MS" pitchFamily="34" charset="-122"/>
                <a:cs typeface="Arial Unicode MS" pitchFamily="34" charset="-122"/>
              </a:rPr>
              <a:t>成果</a:t>
            </a:r>
            <a:endParaRPr lang="zh-CN" altLang="en-US" sz="2800" dirty="0">
              <a:solidFill>
                <a:srgbClr val="FFFF00"/>
              </a:solidFill>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194937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6627"/>
                                        </p:tgtEl>
                                        <p:attrNameLst>
                                          <p:attrName>style.visibility</p:attrName>
                                        </p:attrNameLst>
                                      </p:cBhvr>
                                      <p:to>
                                        <p:strVal val="visible"/>
                                      </p:to>
                                    </p:set>
                                    <p:animEffect transition="in" filter="slide(fromBottom)">
                                      <p:cBhvr>
                                        <p:cTn id="25" dur="500"/>
                                        <p:tgtEl>
                                          <p:spTgt spid="26627"/>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800" decel="100000"/>
                                        <p:tgtEl>
                                          <p:spTgt spid="31"/>
                                        </p:tgtEl>
                                      </p:cBhvr>
                                    </p:animEffect>
                                    <p:anim calcmode="lin" valueType="num">
                                      <p:cBhvr>
                                        <p:cTn id="31" dur="800" decel="100000" fill="hold"/>
                                        <p:tgtEl>
                                          <p:spTgt spid="31"/>
                                        </p:tgtEl>
                                        <p:attrNameLst>
                                          <p:attrName>style.rotation</p:attrName>
                                        </p:attrNameLst>
                                      </p:cBhvr>
                                      <p:tavLst>
                                        <p:tav tm="0">
                                          <p:val>
                                            <p:fltVal val="-90"/>
                                          </p:val>
                                        </p:tav>
                                        <p:tav tm="100000">
                                          <p:val>
                                            <p:fltVal val="0"/>
                                          </p:val>
                                        </p:tav>
                                      </p:tavLst>
                                    </p:anim>
                                    <p:anim calcmode="lin" valueType="num">
                                      <p:cBhvr>
                                        <p:cTn id="32" dur="800" decel="100000" fill="hold"/>
                                        <p:tgtEl>
                                          <p:spTgt spid="31"/>
                                        </p:tgtEl>
                                        <p:attrNameLst>
                                          <p:attrName>ppt_x</p:attrName>
                                        </p:attrNameLst>
                                      </p:cBhvr>
                                      <p:tavLst>
                                        <p:tav tm="0">
                                          <p:val>
                                            <p:strVal val="#ppt_x+0.4"/>
                                          </p:val>
                                        </p:tav>
                                        <p:tav tm="100000">
                                          <p:val>
                                            <p:strVal val="#ppt_x-0.05"/>
                                          </p:val>
                                        </p:tav>
                                      </p:tavLst>
                                    </p:anim>
                                    <p:anim calcmode="lin" valueType="num">
                                      <p:cBhvr>
                                        <p:cTn id="33" dur="800" decel="100000" fill="hold"/>
                                        <p:tgtEl>
                                          <p:spTgt spid="3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23" grpId="0" animBg="1"/>
      <p:bldP spid="3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ChangeArrowheads="1"/>
          </p:cNvSpPr>
          <p:nvPr/>
        </p:nvSpPr>
        <p:spPr bwMode="auto">
          <a:xfrm flipH="1">
            <a:off x="611560" y="1700808"/>
            <a:ext cx="4032448" cy="4524315"/>
          </a:xfrm>
          <a:prstGeom prst="rect">
            <a:avLst/>
          </a:prstGeom>
          <a:solidFill>
            <a:schemeClr val="bg1">
              <a:lumMod val="95000"/>
            </a:schemeClr>
          </a:solidFill>
          <a:ln w="9525">
            <a:noFill/>
            <a:miter lim="800000"/>
            <a:headEnd/>
            <a:tailEnd/>
          </a:ln>
          <a:scene3d>
            <a:camera prst="orthographicFront"/>
            <a:lightRig rig="threePt" dir="t"/>
          </a:scene3d>
          <a:sp3d>
            <a:bevelT/>
          </a:sp3d>
        </p:spPr>
        <p:txBody>
          <a:bodyPr wrap="square" anchor="ctr">
            <a:spAutoFit/>
          </a:bodyPr>
          <a:lstStyle/>
          <a:p>
            <a:pPr eaLnBrk="0" hangingPunct="0">
              <a:lnSpc>
                <a:spcPct val="120000"/>
              </a:lnSpc>
            </a:pPr>
            <a:r>
              <a:rPr lang="zh-CN" altLang="en-US" sz="2400" b="1" dirty="0" smtClean="0"/>
              <a:t>经济的</a:t>
            </a:r>
            <a:r>
              <a:rPr lang="zh-CN" altLang="en-US" sz="2400" b="1" dirty="0"/>
              <a:t>供给体系</a:t>
            </a:r>
            <a:r>
              <a:rPr lang="zh-CN" altLang="en-US" sz="2400" b="1" dirty="0" smtClean="0"/>
              <a:t>：</a:t>
            </a:r>
            <a:endParaRPr lang="en-US" altLang="zh-CN" sz="2400" b="1" dirty="0" smtClean="0"/>
          </a:p>
          <a:p>
            <a:pPr eaLnBrk="0" hangingPunct="0">
              <a:lnSpc>
                <a:spcPct val="120000"/>
              </a:lnSpc>
            </a:pPr>
            <a:r>
              <a:rPr lang="en-US" altLang="zh-CN" sz="2400" b="1" dirty="0" smtClean="0">
                <a:solidFill>
                  <a:srgbClr val="FF0000"/>
                </a:solidFill>
              </a:rPr>
              <a:t>1</a:t>
            </a:r>
            <a:r>
              <a:rPr lang="zh-CN" altLang="en-US" sz="2400" b="1" dirty="0" smtClean="0">
                <a:solidFill>
                  <a:srgbClr val="FF0000"/>
                </a:solidFill>
              </a:rPr>
              <a:t>、中</a:t>
            </a:r>
            <a:r>
              <a:rPr lang="zh-CN" altLang="en-US" sz="2400" b="1" dirty="0">
                <a:solidFill>
                  <a:srgbClr val="FF0000"/>
                </a:solidFill>
              </a:rPr>
              <a:t>低端产品</a:t>
            </a:r>
            <a:r>
              <a:rPr lang="zh-CN" altLang="en-US" sz="2400" b="1" dirty="0" smtClean="0">
                <a:solidFill>
                  <a:srgbClr val="FF0000"/>
                </a:solidFill>
              </a:rPr>
              <a:t>过剩</a:t>
            </a:r>
            <a:r>
              <a:rPr lang="en-US" altLang="zh-CN" sz="2400" b="1" dirty="0" smtClean="0"/>
              <a:t>——</a:t>
            </a:r>
            <a:r>
              <a:rPr lang="zh-CN" altLang="en-US" sz="2400" b="1" dirty="0" smtClean="0"/>
              <a:t>钢铁</a:t>
            </a:r>
            <a:r>
              <a:rPr lang="zh-CN" altLang="en-US" sz="2400" b="1" dirty="0"/>
              <a:t>、煤炭、水泥、玻璃、石油、石化、铁矿石、有色金属</a:t>
            </a:r>
            <a:r>
              <a:rPr lang="zh-CN" altLang="en-US" sz="2400" b="1" dirty="0" smtClean="0"/>
              <a:t>等行业（</a:t>
            </a:r>
            <a:r>
              <a:rPr lang="zh-CN" altLang="en-US" sz="2400" b="1" dirty="0"/>
              <a:t>粮食</a:t>
            </a:r>
            <a:r>
              <a:rPr lang="zh-CN" altLang="en-US" sz="2400" b="1" dirty="0" smtClean="0"/>
              <a:t>），</a:t>
            </a:r>
            <a:r>
              <a:rPr lang="zh-CN" altLang="en-US" sz="2400" b="1" dirty="0" smtClean="0">
                <a:solidFill>
                  <a:srgbClr val="0000FF"/>
                </a:solidFill>
              </a:rPr>
              <a:t>产</a:t>
            </a:r>
            <a:r>
              <a:rPr lang="zh-CN" altLang="en-US" sz="2400" b="1" dirty="0">
                <a:solidFill>
                  <a:srgbClr val="0000FF"/>
                </a:solidFill>
              </a:rPr>
              <a:t>能</a:t>
            </a:r>
            <a:r>
              <a:rPr lang="zh-CN" altLang="en-US" sz="2400" b="1" dirty="0" smtClean="0">
                <a:solidFill>
                  <a:srgbClr val="0000FF"/>
                </a:solidFill>
              </a:rPr>
              <a:t>过剩</a:t>
            </a:r>
            <a:r>
              <a:rPr lang="zh-CN" altLang="en-US" sz="2400" b="1" dirty="0" smtClean="0"/>
              <a:t>严重。企业</a:t>
            </a:r>
            <a:r>
              <a:rPr lang="zh-CN" altLang="en-US" sz="2400" b="1" dirty="0"/>
              <a:t>占据着大量人力、资金、土地资源</a:t>
            </a:r>
            <a:r>
              <a:rPr lang="zh-CN" altLang="en-US" sz="2400" b="1" dirty="0" smtClean="0"/>
              <a:t>，生产运营</a:t>
            </a:r>
            <a:r>
              <a:rPr lang="zh-CN" altLang="en-US" sz="2400" b="1" dirty="0"/>
              <a:t>成本居高不下，制约了</a:t>
            </a:r>
            <a:r>
              <a:rPr lang="zh-CN" altLang="en-US" sz="2400" b="1" dirty="0" smtClean="0"/>
              <a:t>新经济发展</a:t>
            </a:r>
            <a:r>
              <a:rPr lang="zh-CN" altLang="en-US" sz="2400" b="1" dirty="0"/>
              <a:t>的一大包袱</a:t>
            </a:r>
            <a:r>
              <a:rPr lang="zh-CN" altLang="en-US" sz="2400" b="1" dirty="0" smtClean="0"/>
              <a:t>。</a:t>
            </a:r>
            <a:endParaRPr lang="en-US" altLang="zh-CN" sz="2400" b="1" dirty="0" smtClean="0"/>
          </a:p>
          <a:p>
            <a:pPr eaLnBrk="0" hangingPunct="0">
              <a:lnSpc>
                <a:spcPct val="120000"/>
              </a:lnSpc>
            </a:pPr>
            <a:r>
              <a:rPr lang="en-US" altLang="zh-CN" sz="2400" b="1" dirty="0" smtClean="0">
                <a:solidFill>
                  <a:srgbClr val="FF0000"/>
                </a:solidFill>
              </a:rPr>
              <a:t>2</a:t>
            </a:r>
            <a:r>
              <a:rPr lang="zh-CN" altLang="en-US" sz="2400" b="1" dirty="0" smtClean="0">
                <a:solidFill>
                  <a:srgbClr val="FF0000"/>
                </a:solidFill>
              </a:rPr>
              <a:t>、高端</a:t>
            </a:r>
            <a:r>
              <a:rPr lang="zh-CN" altLang="en-US" sz="2400" b="1" dirty="0">
                <a:solidFill>
                  <a:srgbClr val="FF0000"/>
                </a:solidFill>
              </a:rPr>
              <a:t>产品供给不足</a:t>
            </a:r>
            <a:r>
              <a:rPr lang="zh-CN" altLang="en-US" sz="2400" b="1" dirty="0" smtClean="0"/>
              <a:t>。</a:t>
            </a:r>
            <a:endParaRPr lang="en-US" altLang="zh-CN" sz="2400" b="1" dirty="0" smtClean="0"/>
          </a:p>
        </p:txBody>
      </p:sp>
      <p:sp>
        <p:nvSpPr>
          <p:cNvPr id="4" name="Rectangle 12"/>
          <p:cNvSpPr>
            <a:spLocks noChangeArrowheads="1"/>
          </p:cNvSpPr>
          <p:nvPr/>
        </p:nvSpPr>
        <p:spPr bwMode="auto">
          <a:xfrm flipH="1">
            <a:off x="5292080" y="1159249"/>
            <a:ext cx="2808312" cy="523220"/>
          </a:xfrm>
          <a:prstGeom prst="rect">
            <a:avLst/>
          </a:prstGeom>
          <a:solidFill>
            <a:schemeClr val="bg1">
              <a:lumMod val="95000"/>
            </a:schemeClr>
          </a:solidFill>
          <a:ln w="9525">
            <a:noFill/>
            <a:miter lim="800000"/>
            <a:headEnd/>
            <a:tailEnd/>
          </a:ln>
          <a:scene3d>
            <a:camera prst="orthographicFront"/>
            <a:lightRig rig="threePt" dir="t"/>
          </a:scene3d>
          <a:sp3d>
            <a:bevelT/>
          </a:sp3d>
        </p:spPr>
        <p:txBody>
          <a:bodyPr wrap="square" anchor="ctr">
            <a:spAutoFit/>
          </a:bodyPr>
          <a:lstStyle/>
          <a:p>
            <a:pPr marL="742950" indent="-742950" algn="ctr" eaLnBrk="0" hangingPunct="0"/>
            <a:r>
              <a:rPr lang="zh-CN" altLang="en-US" sz="2800" b="1" dirty="0" smtClean="0">
                <a:latin typeface="Arial Unicode MS" pitchFamily="34" charset="-122"/>
                <a:ea typeface="Arial Unicode MS" pitchFamily="34" charset="-122"/>
                <a:cs typeface="Arial Unicode MS" pitchFamily="34" charset="-122"/>
              </a:rPr>
              <a:t>国内高教形势？ </a:t>
            </a:r>
            <a:endParaRPr lang="zh-CN" altLang="en-US" sz="2800" b="1" dirty="0">
              <a:latin typeface="Arial Unicode MS" pitchFamily="34" charset="-122"/>
              <a:ea typeface="Arial Unicode MS" pitchFamily="34" charset="-122"/>
              <a:cs typeface="Arial Unicode MS" pitchFamily="34" charset="-122"/>
            </a:endParaRPr>
          </a:p>
        </p:txBody>
      </p:sp>
      <p:sp>
        <p:nvSpPr>
          <p:cNvPr id="5" name="Rectangle 12"/>
          <p:cNvSpPr>
            <a:spLocks noChangeArrowheads="1"/>
          </p:cNvSpPr>
          <p:nvPr/>
        </p:nvSpPr>
        <p:spPr bwMode="auto">
          <a:xfrm flipH="1">
            <a:off x="4932040" y="1700808"/>
            <a:ext cx="3528392" cy="4524315"/>
          </a:xfrm>
          <a:prstGeom prst="rect">
            <a:avLst/>
          </a:prstGeom>
          <a:solidFill>
            <a:schemeClr val="bg1">
              <a:lumMod val="95000"/>
            </a:schemeClr>
          </a:solidFill>
          <a:ln w="9525">
            <a:noFill/>
            <a:miter lim="800000"/>
            <a:headEnd/>
            <a:tailEnd/>
          </a:ln>
          <a:scene3d>
            <a:camera prst="orthographicFront"/>
            <a:lightRig rig="threePt" dir="t"/>
          </a:scene3d>
          <a:sp3d>
            <a:bevelT/>
          </a:sp3d>
        </p:spPr>
        <p:txBody>
          <a:bodyPr wrap="square" anchor="ctr">
            <a:spAutoFit/>
          </a:bodyPr>
          <a:lstStyle/>
          <a:p>
            <a:pPr eaLnBrk="0" hangingPunct="0">
              <a:lnSpc>
                <a:spcPct val="120000"/>
              </a:lnSpc>
            </a:pPr>
            <a:r>
              <a:rPr lang="zh-CN" altLang="en-US" sz="2400" b="1" dirty="0" smtClean="0"/>
              <a:t>人才的</a:t>
            </a:r>
            <a:r>
              <a:rPr lang="zh-CN" altLang="en-US" sz="2400" b="1" dirty="0"/>
              <a:t>供给体系</a:t>
            </a:r>
            <a:r>
              <a:rPr lang="zh-CN" altLang="en-US" sz="2400" b="1" dirty="0" smtClean="0"/>
              <a:t>：</a:t>
            </a:r>
            <a:endParaRPr lang="en-US" altLang="zh-CN" sz="2400" b="1" dirty="0" smtClean="0"/>
          </a:p>
          <a:p>
            <a:pPr eaLnBrk="0" hangingPunct="0">
              <a:lnSpc>
                <a:spcPct val="120000"/>
              </a:lnSpc>
            </a:pPr>
            <a:r>
              <a:rPr lang="en-US" altLang="zh-CN" sz="2400" b="1" dirty="0" smtClean="0">
                <a:solidFill>
                  <a:srgbClr val="FF0000"/>
                </a:solidFill>
              </a:rPr>
              <a:t>1</a:t>
            </a:r>
            <a:r>
              <a:rPr lang="zh-CN" altLang="en-US" sz="2400" b="1" dirty="0" smtClean="0">
                <a:solidFill>
                  <a:srgbClr val="FF0000"/>
                </a:solidFill>
              </a:rPr>
              <a:t>、中端人才过剩</a:t>
            </a:r>
            <a:r>
              <a:rPr lang="en-US" altLang="zh-CN" sz="2400" b="1" dirty="0" smtClean="0"/>
              <a:t>——</a:t>
            </a:r>
            <a:r>
              <a:rPr lang="zh-CN" altLang="en-US" sz="2400" b="1" dirty="0" smtClean="0"/>
              <a:t>大学生就业难，高中生上大学难，科研论文占比过大，产</a:t>
            </a:r>
            <a:r>
              <a:rPr lang="zh-CN" altLang="en-US" sz="2400" b="1" dirty="0"/>
              <a:t>能</a:t>
            </a:r>
            <a:r>
              <a:rPr lang="zh-CN" altLang="en-US" sz="2400" b="1" dirty="0" smtClean="0"/>
              <a:t>过剩严重。占据</a:t>
            </a:r>
            <a:r>
              <a:rPr lang="zh-CN" altLang="en-US" sz="2400" b="1" dirty="0"/>
              <a:t>着大量人力、资金</a:t>
            </a:r>
            <a:r>
              <a:rPr lang="zh-CN" altLang="en-US" sz="2400" b="1" dirty="0" smtClean="0"/>
              <a:t>、资源，教育成本</a:t>
            </a:r>
            <a:r>
              <a:rPr lang="zh-CN" altLang="en-US" sz="2400" b="1" dirty="0"/>
              <a:t>居</a:t>
            </a:r>
            <a:r>
              <a:rPr lang="zh-CN" altLang="en-US" sz="2400" b="1" dirty="0" smtClean="0"/>
              <a:t>高，成为社会发展</a:t>
            </a:r>
            <a:r>
              <a:rPr lang="zh-CN" altLang="en-US" sz="2400" b="1" dirty="0"/>
              <a:t>的一大包袱</a:t>
            </a:r>
            <a:r>
              <a:rPr lang="zh-CN" altLang="en-US" sz="2400" b="1" dirty="0" smtClean="0"/>
              <a:t>。</a:t>
            </a:r>
            <a:endParaRPr lang="en-US" altLang="zh-CN" sz="2400" b="1" dirty="0" smtClean="0"/>
          </a:p>
          <a:p>
            <a:pPr eaLnBrk="0" hangingPunct="0">
              <a:lnSpc>
                <a:spcPct val="120000"/>
              </a:lnSpc>
            </a:pPr>
            <a:r>
              <a:rPr lang="en-US" altLang="zh-CN" sz="2400" b="1" dirty="0" smtClean="0">
                <a:solidFill>
                  <a:srgbClr val="FF0000"/>
                </a:solidFill>
              </a:rPr>
              <a:t>2</a:t>
            </a:r>
            <a:r>
              <a:rPr lang="zh-CN" altLang="en-US" sz="2400" b="1" dirty="0" smtClean="0">
                <a:solidFill>
                  <a:srgbClr val="FF0000"/>
                </a:solidFill>
              </a:rPr>
              <a:t>、高端人才供给</a:t>
            </a:r>
            <a:r>
              <a:rPr lang="zh-CN" altLang="en-US" sz="2400" b="1" dirty="0">
                <a:solidFill>
                  <a:srgbClr val="FF0000"/>
                </a:solidFill>
              </a:rPr>
              <a:t>不足</a:t>
            </a:r>
            <a:r>
              <a:rPr lang="zh-CN" altLang="en-US" sz="2400" b="1" dirty="0" smtClean="0">
                <a:solidFill>
                  <a:srgbClr val="FF0000"/>
                </a:solidFill>
              </a:rPr>
              <a:t>。</a:t>
            </a:r>
            <a:endParaRPr lang="en-US" altLang="zh-CN" sz="2400" b="1" dirty="0" smtClean="0">
              <a:solidFill>
                <a:srgbClr val="FF0000"/>
              </a:solidFill>
            </a:endParaRPr>
          </a:p>
        </p:txBody>
      </p:sp>
      <p:pic>
        <p:nvPicPr>
          <p:cNvPr id="152578" name="Picture 2" descr="http://www.leawo.cn/attachment/201504/13/138176_1428898488378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8384" y="2852936"/>
            <a:ext cx="2023733" cy="267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95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ChangeArrowheads="1"/>
          </p:cNvSpPr>
          <p:nvPr/>
        </p:nvSpPr>
        <p:spPr bwMode="auto">
          <a:xfrm flipH="1">
            <a:off x="836223" y="4365104"/>
            <a:ext cx="7416824" cy="1865126"/>
          </a:xfrm>
          <a:prstGeom prst="rect">
            <a:avLst/>
          </a:prstGeom>
          <a:solidFill>
            <a:schemeClr val="bg1">
              <a:lumMod val="95000"/>
            </a:schemeClr>
          </a:solidFill>
          <a:ln w="9525">
            <a:noFill/>
            <a:miter lim="800000"/>
            <a:headEnd/>
            <a:tailEnd/>
          </a:ln>
          <a:scene3d>
            <a:camera prst="orthographicFront"/>
            <a:lightRig rig="threePt" dir="t"/>
          </a:scene3d>
          <a:sp3d>
            <a:bevelT/>
          </a:sp3d>
        </p:spPr>
        <p:txBody>
          <a:bodyPr wrap="square" anchor="ctr">
            <a:spAutoFit/>
          </a:bodyPr>
          <a:lstStyle/>
          <a:p>
            <a:pPr eaLnBrk="0" hangingPunct="0">
              <a:lnSpc>
                <a:spcPct val="120000"/>
              </a:lnSpc>
            </a:pPr>
            <a:r>
              <a:rPr lang="en-US" altLang="zh-CN" sz="2400" b="1" dirty="0"/>
              <a:t>2015</a:t>
            </a:r>
            <a:r>
              <a:rPr lang="zh-CN" altLang="en-US" sz="2400" b="1" dirty="0"/>
              <a:t>年</a:t>
            </a:r>
            <a:r>
              <a:rPr lang="en-US" altLang="zh-CN" sz="2400" b="1" dirty="0"/>
              <a:t>11</a:t>
            </a:r>
            <a:r>
              <a:rPr lang="zh-CN" altLang="en-US" sz="2400" b="1" dirty="0"/>
              <a:t>月</a:t>
            </a:r>
            <a:r>
              <a:rPr lang="en-US" altLang="zh-CN" sz="2400" b="1" dirty="0"/>
              <a:t>10</a:t>
            </a:r>
            <a:r>
              <a:rPr lang="zh-CN" altLang="en-US" sz="2400" b="1" dirty="0" smtClean="0"/>
              <a:t>日中央</a:t>
            </a:r>
            <a:r>
              <a:rPr lang="zh-CN" altLang="en-US" sz="2400" b="1" dirty="0"/>
              <a:t>财经领导小组第十一次会议上，习近平总书记</a:t>
            </a:r>
            <a:r>
              <a:rPr lang="zh-CN" altLang="en-US" sz="2400" b="1" dirty="0" smtClean="0"/>
              <a:t>提出：</a:t>
            </a:r>
            <a:r>
              <a:rPr lang="zh-CN" altLang="en-US" sz="2400" b="1" dirty="0"/>
              <a:t>“在适度扩大总需求的同时，着力加强</a:t>
            </a:r>
            <a:r>
              <a:rPr lang="zh-CN" altLang="en-US" sz="2400" b="1" dirty="0">
                <a:solidFill>
                  <a:srgbClr val="FF0000"/>
                </a:solidFill>
              </a:rPr>
              <a:t>供给侧结构性改革</a:t>
            </a:r>
            <a:r>
              <a:rPr lang="zh-CN" altLang="en-US" sz="2400" b="1" dirty="0"/>
              <a:t>，着力提高供给体系</a:t>
            </a:r>
            <a:r>
              <a:rPr lang="zh-CN" altLang="en-US" sz="2400" b="1" dirty="0">
                <a:solidFill>
                  <a:srgbClr val="FF0000"/>
                </a:solidFill>
              </a:rPr>
              <a:t>质量</a:t>
            </a:r>
            <a:r>
              <a:rPr lang="zh-CN" altLang="en-US" sz="2400" b="1" dirty="0"/>
              <a:t>和</a:t>
            </a:r>
            <a:r>
              <a:rPr lang="zh-CN" altLang="en-US" sz="2400" b="1" dirty="0">
                <a:solidFill>
                  <a:srgbClr val="FF0000"/>
                </a:solidFill>
              </a:rPr>
              <a:t>效率</a:t>
            </a:r>
            <a:r>
              <a:rPr lang="zh-CN" altLang="en-US" sz="2400" b="1" dirty="0"/>
              <a:t>，增强经济持续增长动力。</a:t>
            </a:r>
            <a:r>
              <a:rPr lang="zh-CN" altLang="en-US" sz="2400" b="1" dirty="0" smtClean="0"/>
              <a:t>”</a:t>
            </a:r>
            <a:endParaRPr lang="zh-CN" altLang="en-US" sz="2400" b="1" dirty="0">
              <a:latin typeface="Arial Unicode MS" pitchFamily="34" charset="-122"/>
              <a:ea typeface="Arial Unicode MS" pitchFamily="34" charset="-122"/>
              <a:cs typeface="Arial Unicode MS" pitchFamily="34" charset="-122"/>
            </a:endParaRPr>
          </a:p>
        </p:txBody>
      </p:sp>
      <p:pic>
        <p:nvPicPr>
          <p:cNvPr id="152580" name="Picture 4" descr="http://www.zhicheng.com/uploadfile/2016/0309/2016030909202637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8898"/>
          <a:stretch/>
        </p:blipFill>
        <p:spPr bwMode="auto">
          <a:xfrm>
            <a:off x="2829191" y="1268760"/>
            <a:ext cx="5409048" cy="2919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5389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8766" y="1268760"/>
            <a:ext cx="7277146" cy="1938992"/>
          </a:xfrm>
          <a:prstGeom prst="rect">
            <a:avLst/>
          </a:prstGeom>
          <a:solidFill>
            <a:srgbClr val="FFFF00"/>
          </a:solidFill>
        </p:spPr>
        <p:txBody>
          <a:bodyPr wrap="square">
            <a:spAutoFit/>
          </a:bodyPr>
          <a:lstStyle/>
          <a:p>
            <a:r>
              <a:rPr lang="zh-CN" altLang="en-US" sz="2400" b="1" dirty="0" smtClean="0"/>
              <a:t>“</a:t>
            </a:r>
            <a:r>
              <a:rPr lang="zh-CN" altLang="en-US" sz="2400" b="1" dirty="0" smtClean="0">
                <a:solidFill>
                  <a:srgbClr val="FF0000"/>
                </a:solidFill>
              </a:rPr>
              <a:t>加减乘除</a:t>
            </a:r>
            <a:r>
              <a:rPr lang="zh-CN" altLang="en-US" sz="2400" b="1" dirty="0" smtClean="0"/>
              <a:t>”式的调结构</a:t>
            </a:r>
            <a:r>
              <a:rPr lang="en-US" altLang="zh-CN" sz="2400" b="1" dirty="0" smtClean="0"/>
              <a:t>——</a:t>
            </a:r>
            <a:r>
              <a:rPr lang="zh-CN" altLang="en-US" sz="2400" b="1" dirty="0">
                <a:solidFill>
                  <a:srgbClr val="0000FF"/>
                </a:solidFill>
              </a:rPr>
              <a:t>经济</a:t>
            </a:r>
            <a:endParaRPr lang="en-US" altLang="zh-CN" sz="2400" b="1" dirty="0" smtClean="0">
              <a:solidFill>
                <a:srgbClr val="0000FF"/>
              </a:solidFill>
            </a:endParaRPr>
          </a:p>
          <a:p>
            <a:r>
              <a:rPr lang="zh-CN" altLang="en-US" sz="2400" b="1" dirty="0" smtClean="0"/>
              <a:t>加：补</a:t>
            </a:r>
            <a:r>
              <a:rPr lang="zh-CN" altLang="en-US" sz="2400" b="1" dirty="0"/>
              <a:t>短</a:t>
            </a:r>
            <a:r>
              <a:rPr lang="zh-CN" altLang="en-US" sz="2400" b="1" dirty="0" smtClean="0"/>
              <a:t>板（教育</a:t>
            </a:r>
            <a:r>
              <a:rPr lang="zh-CN" altLang="en-US" sz="2400" b="1" dirty="0"/>
              <a:t>医疗等民生</a:t>
            </a:r>
            <a:r>
              <a:rPr lang="zh-CN" altLang="en-US" sz="2400" b="1" dirty="0" smtClean="0"/>
              <a:t>领域）；</a:t>
            </a:r>
            <a:endParaRPr lang="en-US" altLang="zh-CN" sz="2400" b="1" dirty="0" smtClean="0"/>
          </a:p>
          <a:p>
            <a:r>
              <a:rPr lang="zh-CN" altLang="en-US" sz="2400" b="1" dirty="0" smtClean="0"/>
              <a:t>减：去</a:t>
            </a:r>
            <a:r>
              <a:rPr lang="zh-CN" altLang="en-US" sz="2400" b="1" dirty="0"/>
              <a:t>产</a:t>
            </a:r>
            <a:r>
              <a:rPr lang="zh-CN" altLang="en-US" sz="2400" b="1" dirty="0" smtClean="0"/>
              <a:t>能（钢材</a:t>
            </a:r>
            <a:r>
              <a:rPr lang="zh-CN" altLang="en-US" sz="2400" b="1" dirty="0"/>
              <a:t>、水泥、玻璃、电解铝</a:t>
            </a:r>
            <a:r>
              <a:rPr lang="zh-CN" altLang="en-US" sz="2400" b="1" dirty="0" smtClean="0"/>
              <a:t>等行业）；</a:t>
            </a:r>
            <a:endParaRPr lang="en-US" altLang="zh-CN" sz="2400" b="1" dirty="0" smtClean="0"/>
          </a:p>
          <a:p>
            <a:r>
              <a:rPr lang="zh-CN" altLang="en-US" sz="2400" b="1" dirty="0" smtClean="0"/>
              <a:t>乘：发挥技术</a:t>
            </a:r>
            <a:r>
              <a:rPr lang="zh-CN" altLang="en-US" sz="2400" b="1" dirty="0"/>
              <a:t>、管理、制度等各领域的</a:t>
            </a:r>
            <a:r>
              <a:rPr lang="zh-CN" altLang="en-US" sz="2400" b="1" dirty="0" smtClean="0"/>
              <a:t>创新；</a:t>
            </a:r>
            <a:endParaRPr lang="en-US" altLang="zh-CN" sz="2400" b="1" dirty="0" smtClean="0"/>
          </a:p>
          <a:p>
            <a:r>
              <a:rPr lang="zh-CN" altLang="en-US" sz="2400" b="1" dirty="0" smtClean="0"/>
              <a:t>除：</a:t>
            </a:r>
            <a:r>
              <a:rPr lang="zh-CN" altLang="en-US" sz="2400" b="1" dirty="0"/>
              <a:t>去产</a:t>
            </a:r>
            <a:r>
              <a:rPr lang="zh-CN" altLang="en-US" sz="2400" b="1" dirty="0" smtClean="0"/>
              <a:t>能的同时，强化环境保护，节约资源。</a:t>
            </a:r>
            <a:endParaRPr lang="zh-CN" altLang="en-US" sz="2400" b="1" dirty="0"/>
          </a:p>
        </p:txBody>
      </p:sp>
      <p:sp>
        <p:nvSpPr>
          <p:cNvPr id="4" name="矩形 3"/>
          <p:cNvSpPr/>
          <p:nvPr/>
        </p:nvSpPr>
        <p:spPr>
          <a:xfrm>
            <a:off x="759181" y="4365104"/>
            <a:ext cx="5957283" cy="1938992"/>
          </a:xfrm>
          <a:prstGeom prst="rect">
            <a:avLst/>
          </a:prstGeom>
          <a:solidFill>
            <a:srgbClr val="00FFFF"/>
          </a:solidFill>
        </p:spPr>
        <p:txBody>
          <a:bodyPr wrap="square">
            <a:spAutoFit/>
          </a:bodyPr>
          <a:lstStyle/>
          <a:p>
            <a:r>
              <a:rPr lang="zh-CN" altLang="en-US" sz="2400" b="1" dirty="0" smtClean="0"/>
              <a:t>“</a:t>
            </a:r>
            <a:r>
              <a:rPr lang="zh-CN" altLang="en-US" sz="2400" b="1" dirty="0" smtClean="0">
                <a:solidFill>
                  <a:srgbClr val="FF0000"/>
                </a:solidFill>
              </a:rPr>
              <a:t>加减乘除</a:t>
            </a:r>
            <a:r>
              <a:rPr lang="zh-CN" altLang="en-US" sz="2400" b="1" dirty="0" smtClean="0"/>
              <a:t>”式的调结构</a:t>
            </a:r>
            <a:r>
              <a:rPr lang="en-US" altLang="zh-CN" sz="2400" b="1" dirty="0" smtClean="0"/>
              <a:t>——</a:t>
            </a:r>
            <a:r>
              <a:rPr lang="zh-CN" altLang="en-US" sz="2400" b="1" dirty="0" smtClean="0">
                <a:solidFill>
                  <a:srgbClr val="0000FF"/>
                </a:solidFill>
              </a:rPr>
              <a:t>高教</a:t>
            </a:r>
            <a:endParaRPr lang="en-US" altLang="zh-CN" sz="2400" b="1" dirty="0" smtClean="0">
              <a:solidFill>
                <a:srgbClr val="0000FF"/>
              </a:solidFill>
            </a:endParaRPr>
          </a:p>
          <a:p>
            <a:r>
              <a:rPr lang="zh-CN" altLang="en-US" sz="2400" b="1" dirty="0" smtClean="0"/>
              <a:t>加：补</a:t>
            </a:r>
            <a:r>
              <a:rPr lang="zh-CN" altLang="en-US" sz="2400" b="1" dirty="0"/>
              <a:t>短</a:t>
            </a:r>
            <a:r>
              <a:rPr lang="zh-CN" altLang="en-US" sz="2400" b="1" dirty="0" smtClean="0"/>
              <a:t>板（双一流）；</a:t>
            </a:r>
            <a:endParaRPr lang="en-US" altLang="zh-CN" sz="2400" b="1" dirty="0" smtClean="0"/>
          </a:p>
          <a:p>
            <a:r>
              <a:rPr lang="zh-CN" altLang="en-US" sz="2400" b="1" dirty="0" smtClean="0"/>
              <a:t>减：去</a:t>
            </a:r>
            <a:r>
              <a:rPr lang="zh-CN" altLang="en-US" sz="2400" b="1" dirty="0"/>
              <a:t>产</a:t>
            </a:r>
            <a:r>
              <a:rPr lang="zh-CN" altLang="en-US" sz="2400" b="1" dirty="0" smtClean="0"/>
              <a:t>能（转型）；</a:t>
            </a:r>
            <a:endParaRPr lang="en-US" altLang="zh-CN" sz="2400" b="1" dirty="0" smtClean="0"/>
          </a:p>
          <a:p>
            <a:r>
              <a:rPr lang="zh-CN" altLang="en-US" sz="2400" b="1" dirty="0" smtClean="0"/>
              <a:t>乘：教学手段改革与创新；</a:t>
            </a:r>
            <a:endParaRPr lang="en-US" altLang="zh-CN" sz="2400" b="1" dirty="0" smtClean="0"/>
          </a:p>
          <a:p>
            <a:r>
              <a:rPr lang="zh-CN" altLang="en-US" sz="2400" b="1" dirty="0" smtClean="0"/>
              <a:t>除：强化素质和价值观教育。</a:t>
            </a:r>
            <a:endParaRPr lang="zh-CN" altLang="en-US" sz="2400" b="1" dirty="0"/>
          </a:p>
        </p:txBody>
      </p:sp>
      <p:sp>
        <p:nvSpPr>
          <p:cNvPr id="3" name="矩形 2"/>
          <p:cNvSpPr/>
          <p:nvPr/>
        </p:nvSpPr>
        <p:spPr>
          <a:xfrm>
            <a:off x="3015027" y="3198171"/>
            <a:ext cx="5548560" cy="646331"/>
          </a:xfrm>
          <a:prstGeom prst="rect">
            <a:avLst/>
          </a:prstGeom>
          <a:solidFill>
            <a:srgbClr val="FFFF00"/>
          </a:solidFill>
        </p:spPr>
        <p:txBody>
          <a:bodyPr wrap="square">
            <a:spAutoFit/>
          </a:bodyPr>
          <a:lstStyle/>
          <a:p>
            <a:r>
              <a:rPr lang="en-US" altLang="zh-CN" b="1" dirty="0"/>
              <a:t>2016</a:t>
            </a:r>
            <a:r>
              <a:rPr lang="zh-CN" altLang="en-US" b="1" dirty="0"/>
              <a:t>年</a:t>
            </a:r>
            <a:r>
              <a:rPr lang="en-US" altLang="zh-CN" b="1" dirty="0"/>
              <a:t>08</a:t>
            </a:r>
            <a:r>
              <a:rPr lang="zh-CN" altLang="en-US" b="1" dirty="0"/>
              <a:t>月</a:t>
            </a:r>
            <a:r>
              <a:rPr lang="en-US" altLang="zh-CN" b="1" dirty="0"/>
              <a:t>22</a:t>
            </a:r>
            <a:r>
              <a:rPr lang="zh-CN" altLang="en-US" b="1" dirty="0" smtClean="0"/>
              <a:t>日</a:t>
            </a:r>
            <a:r>
              <a:rPr lang="zh-CN" altLang="en-US" b="1" dirty="0"/>
              <a:t>第一财经</a:t>
            </a:r>
            <a:r>
              <a:rPr lang="zh-CN" altLang="en-US" b="1" dirty="0" smtClean="0"/>
              <a:t>网</a:t>
            </a:r>
            <a:r>
              <a:rPr lang="en-US" altLang="zh-CN" b="1" dirty="0" smtClean="0"/>
              <a:t>:</a:t>
            </a:r>
            <a:r>
              <a:rPr lang="zh-CN" altLang="en-US" b="1" dirty="0" smtClean="0"/>
              <a:t>“</a:t>
            </a:r>
            <a:r>
              <a:rPr lang="zh-CN" altLang="en-US" b="1" dirty="0"/>
              <a:t>一些地方去产能不积极，要靠中央督查的‘鞭子’去抽它，才能推动。” </a:t>
            </a:r>
          </a:p>
        </p:txBody>
      </p:sp>
    </p:spTree>
    <p:extLst>
      <p:ext uri="{BB962C8B-B14F-4D97-AF65-F5344CB8AC3E}">
        <p14:creationId xmlns:p14="http://schemas.microsoft.com/office/powerpoint/2010/main" val="26852521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4797" y="1772816"/>
            <a:ext cx="4739096" cy="1938992"/>
          </a:xfrm>
          <a:prstGeom prst="rect">
            <a:avLst/>
          </a:prstGeom>
          <a:solidFill>
            <a:srgbClr val="00FFFF"/>
          </a:solidFill>
        </p:spPr>
        <p:txBody>
          <a:bodyPr wrap="square">
            <a:spAutoFit/>
          </a:bodyPr>
          <a:lstStyle/>
          <a:p>
            <a:r>
              <a:rPr lang="zh-CN" altLang="en-US" sz="2400" b="1" dirty="0" smtClean="0"/>
              <a:t>“加减乘除”式的调结构</a:t>
            </a:r>
            <a:r>
              <a:rPr lang="en-US" altLang="zh-CN" sz="2400" b="1" dirty="0" smtClean="0"/>
              <a:t>——</a:t>
            </a:r>
            <a:r>
              <a:rPr lang="zh-CN" altLang="en-US" sz="2400" b="1" dirty="0" smtClean="0"/>
              <a:t>高教</a:t>
            </a:r>
            <a:endParaRPr lang="en-US" altLang="zh-CN" sz="2400" b="1" dirty="0" smtClean="0"/>
          </a:p>
          <a:p>
            <a:r>
              <a:rPr lang="zh-CN" altLang="en-US" sz="2400" b="1" dirty="0" smtClean="0">
                <a:solidFill>
                  <a:srgbClr val="FF0000"/>
                </a:solidFill>
              </a:rPr>
              <a:t>加：补</a:t>
            </a:r>
            <a:r>
              <a:rPr lang="zh-CN" altLang="en-US" sz="2400" b="1" dirty="0">
                <a:solidFill>
                  <a:srgbClr val="FF0000"/>
                </a:solidFill>
              </a:rPr>
              <a:t>短</a:t>
            </a:r>
            <a:r>
              <a:rPr lang="zh-CN" altLang="en-US" sz="2400" b="1" dirty="0" smtClean="0">
                <a:solidFill>
                  <a:srgbClr val="FF0000"/>
                </a:solidFill>
              </a:rPr>
              <a:t>板（双一流）</a:t>
            </a:r>
            <a:r>
              <a:rPr lang="zh-CN" altLang="en-US" sz="2400" b="1" dirty="0" smtClean="0"/>
              <a:t>；</a:t>
            </a:r>
            <a:endParaRPr lang="en-US" altLang="zh-CN" sz="2400" b="1" dirty="0" smtClean="0"/>
          </a:p>
          <a:p>
            <a:r>
              <a:rPr lang="zh-CN" altLang="en-US" sz="2400" b="1" dirty="0" smtClean="0"/>
              <a:t>减：去</a:t>
            </a:r>
            <a:r>
              <a:rPr lang="zh-CN" altLang="en-US" sz="2400" b="1" dirty="0"/>
              <a:t>产</a:t>
            </a:r>
            <a:r>
              <a:rPr lang="zh-CN" altLang="en-US" sz="2400" b="1" dirty="0" smtClean="0"/>
              <a:t>能（转型）；</a:t>
            </a:r>
            <a:endParaRPr lang="en-US" altLang="zh-CN" sz="2400" b="1" dirty="0" smtClean="0"/>
          </a:p>
          <a:p>
            <a:r>
              <a:rPr lang="zh-CN" altLang="en-US" sz="2400" b="1" dirty="0" smtClean="0"/>
              <a:t>乘：教学手段改革与创新；</a:t>
            </a:r>
            <a:endParaRPr lang="en-US" altLang="zh-CN" sz="2400" b="1" dirty="0" smtClean="0"/>
          </a:p>
          <a:p>
            <a:r>
              <a:rPr lang="zh-CN" altLang="en-US" sz="2400" b="1" dirty="0" smtClean="0"/>
              <a:t>除：强化素质和价值观教育。</a:t>
            </a:r>
            <a:endParaRPr lang="zh-CN" altLang="en-US" sz="2400" b="1" dirty="0"/>
          </a:p>
        </p:txBody>
      </p:sp>
      <p:sp>
        <p:nvSpPr>
          <p:cNvPr id="6" name="矩形 5"/>
          <p:cNvSpPr/>
          <p:nvPr/>
        </p:nvSpPr>
        <p:spPr>
          <a:xfrm>
            <a:off x="524797" y="3907137"/>
            <a:ext cx="4894861" cy="2308324"/>
          </a:xfrm>
          <a:prstGeom prst="rect">
            <a:avLst/>
          </a:prstGeom>
          <a:ln>
            <a:solidFill>
              <a:srgbClr val="0000FF"/>
            </a:solidFill>
          </a:ln>
        </p:spPr>
        <p:txBody>
          <a:bodyPr wrap="square">
            <a:spAutoFit/>
          </a:bodyPr>
          <a:lstStyle/>
          <a:p>
            <a:r>
              <a:rPr lang="en-US" altLang="zh-CN" sz="2400" b="1" dirty="0"/>
              <a:t>2015</a:t>
            </a:r>
            <a:r>
              <a:rPr lang="zh-CN" altLang="en-US" sz="2400" b="1" dirty="0"/>
              <a:t>年</a:t>
            </a:r>
            <a:r>
              <a:rPr lang="en-US" altLang="zh-CN" sz="2400" b="1" dirty="0"/>
              <a:t>10</a:t>
            </a:r>
            <a:r>
              <a:rPr lang="zh-CN" altLang="en-US" sz="2400" b="1" dirty="0"/>
              <a:t>月</a:t>
            </a:r>
            <a:r>
              <a:rPr lang="en-US" altLang="zh-CN" sz="2400" b="1" dirty="0"/>
              <a:t>24</a:t>
            </a:r>
            <a:r>
              <a:rPr lang="zh-CN" altLang="en-US" sz="2400" b="1" dirty="0"/>
              <a:t>日，国务院发布</a:t>
            </a:r>
            <a:r>
              <a:rPr lang="en-US" altLang="zh-CN" sz="2400" b="1" dirty="0"/>
              <a:t>《</a:t>
            </a:r>
            <a:r>
              <a:rPr lang="zh-CN" altLang="en-US" sz="2400" b="1" dirty="0"/>
              <a:t>统筹推进世界</a:t>
            </a:r>
            <a:r>
              <a:rPr lang="zh-CN" altLang="en-US" sz="2400" b="1" dirty="0">
                <a:solidFill>
                  <a:srgbClr val="0000FF"/>
                </a:solidFill>
              </a:rPr>
              <a:t>一流</a:t>
            </a:r>
            <a:r>
              <a:rPr lang="zh-CN" altLang="en-US" sz="2400" b="1" dirty="0"/>
              <a:t>大学和</a:t>
            </a:r>
            <a:r>
              <a:rPr lang="zh-CN" altLang="en-US" sz="2400" b="1" dirty="0">
                <a:solidFill>
                  <a:srgbClr val="0000FF"/>
                </a:solidFill>
              </a:rPr>
              <a:t>一流</a:t>
            </a:r>
            <a:r>
              <a:rPr lang="zh-CN" altLang="en-US" sz="2400" b="1" dirty="0"/>
              <a:t>学科建设总体方案</a:t>
            </a:r>
            <a:r>
              <a:rPr lang="en-US" altLang="zh-CN" sz="2400" b="1" dirty="0" smtClean="0"/>
              <a:t>》(</a:t>
            </a:r>
            <a:r>
              <a:rPr lang="zh-CN" altLang="en-US" sz="2400" b="1" dirty="0" smtClean="0">
                <a:latin typeface="Times New Roman" pitchFamily="18" charset="0"/>
                <a:cs typeface="Times New Roman" pitchFamily="18" charset="0"/>
              </a:rPr>
              <a:t>国发</a:t>
            </a:r>
            <a:r>
              <a:rPr lang="en-US" altLang="zh-CN" sz="2400" b="1" dirty="0" smtClean="0">
                <a:latin typeface="Times New Roman" pitchFamily="18" charset="0"/>
                <a:cs typeface="Times New Roman" pitchFamily="18" charset="0"/>
              </a:rPr>
              <a:t>[2015]64</a:t>
            </a:r>
            <a:r>
              <a:rPr lang="zh-CN" altLang="en-US" sz="2400" b="1" dirty="0" smtClean="0">
                <a:latin typeface="Times New Roman" pitchFamily="18" charset="0"/>
                <a:cs typeface="Times New Roman" pitchFamily="18" charset="0"/>
              </a:rPr>
              <a:t>号</a:t>
            </a:r>
            <a:r>
              <a:rPr lang="en-US" altLang="zh-CN" sz="2400" b="1" dirty="0" smtClean="0"/>
              <a:t>)</a:t>
            </a:r>
          </a:p>
          <a:p>
            <a:r>
              <a:rPr lang="en-US" altLang="zh-CN" sz="2400" b="1" dirty="0" smtClean="0"/>
              <a:t>2016</a:t>
            </a:r>
            <a:r>
              <a:rPr lang="zh-CN" altLang="en-US" sz="2400" b="1" dirty="0" smtClean="0"/>
              <a:t>年</a:t>
            </a:r>
            <a:r>
              <a:rPr lang="en-US" altLang="zh-CN" sz="2400" b="1" dirty="0" smtClean="0"/>
              <a:t>8</a:t>
            </a:r>
            <a:r>
              <a:rPr lang="zh-CN" altLang="en-US" sz="2400" b="1" dirty="0" smtClean="0"/>
              <a:t>月</a:t>
            </a:r>
            <a:r>
              <a:rPr lang="en-US" altLang="zh-CN" sz="2400" b="1" dirty="0" smtClean="0"/>
              <a:t>29</a:t>
            </a:r>
            <a:r>
              <a:rPr lang="zh-CN" altLang="en-US" sz="2400" b="1" dirty="0" smtClean="0"/>
              <a:t>日</a:t>
            </a:r>
            <a:r>
              <a:rPr lang="zh-CN" altLang="zh-CN" sz="2400" b="1" dirty="0" smtClean="0"/>
              <a:t>《教育部关于深化高校</a:t>
            </a:r>
            <a:r>
              <a:rPr lang="zh-CN" altLang="zh-CN" sz="2400" b="1" dirty="0" smtClean="0">
                <a:solidFill>
                  <a:srgbClr val="0000FF"/>
                </a:solidFill>
              </a:rPr>
              <a:t>教师考核评价</a:t>
            </a:r>
            <a:r>
              <a:rPr lang="zh-CN" altLang="zh-CN" sz="2400" b="1" dirty="0" smtClean="0"/>
              <a:t>制度改革的指导意见》</a:t>
            </a:r>
            <a:r>
              <a:rPr lang="zh-CN" altLang="zh-CN" sz="2400" b="1" dirty="0"/>
              <a:t>（教师</a:t>
            </a:r>
            <a:r>
              <a:rPr lang="en-US" altLang="zh-CN" sz="2400" b="1" dirty="0"/>
              <a:t>[2016]7</a:t>
            </a:r>
            <a:r>
              <a:rPr lang="zh-CN" altLang="zh-CN" sz="2400" b="1" dirty="0"/>
              <a:t>号）</a:t>
            </a:r>
            <a:endParaRPr lang="zh-CN" altLang="en-US" sz="2400" b="1" dirty="0"/>
          </a:p>
        </p:txBody>
      </p:sp>
      <p:pic>
        <p:nvPicPr>
          <p:cNvPr id="151554" name="Picture 2" descr="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111342"/>
            <a:ext cx="3024337" cy="1826700"/>
          </a:xfrm>
          <a:prstGeom prst="rect">
            <a:avLst/>
          </a:prstGeom>
          <a:noFill/>
          <a:extLst>
            <a:ext uri="{909E8E84-426E-40DD-AFC4-6F175D3DCCD1}">
              <a14:hiddenFill xmlns:a14="http://schemas.microsoft.com/office/drawing/2010/main">
                <a:solidFill>
                  <a:srgbClr val="FFFFFF"/>
                </a:solidFill>
              </a14:hiddenFill>
            </a:ext>
          </a:extLst>
        </p:spPr>
      </p:pic>
      <p:pic>
        <p:nvPicPr>
          <p:cNvPr id="151556" name="Picture 4" desc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3479" y="2938042"/>
            <a:ext cx="3109570" cy="1878181"/>
          </a:xfrm>
          <a:prstGeom prst="rect">
            <a:avLst/>
          </a:prstGeom>
          <a:noFill/>
          <a:extLst>
            <a:ext uri="{909E8E84-426E-40DD-AFC4-6F175D3DCCD1}">
              <a14:hiddenFill xmlns:a14="http://schemas.microsoft.com/office/drawing/2010/main">
                <a:solidFill>
                  <a:srgbClr val="FFFFFF"/>
                </a:solidFill>
              </a14:hiddenFill>
            </a:ext>
          </a:extLst>
        </p:spPr>
      </p:pic>
      <p:pic>
        <p:nvPicPr>
          <p:cNvPr id="151558" name="Picture 6" descr="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4816223"/>
            <a:ext cx="3047529" cy="1913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49995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3248" y="1836915"/>
            <a:ext cx="4938872" cy="1938992"/>
          </a:xfrm>
          <a:prstGeom prst="rect">
            <a:avLst/>
          </a:prstGeom>
          <a:solidFill>
            <a:srgbClr val="00FFFF"/>
          </a:solidFill>
        </p:spPr>
        <p:txBody>
          <a:bodyPr wrap="square">
            <a:spAutoFit/>
          </a:bodyPr>
          <a:lstStyle/>
          <a:p>
            <a:r>
              <a:rPr lang="zh-CN" altLang="en-US" sz="2400" b="1" dirty="0" smtClean="0"/>
              <a:t>“加减乘除”式的调结构</a:t>
            </a:r>
            <a:r>
              <a:rPr lang="en-US" altLang="zh-CN" sz="2400" b="1" dirty="0" smtClean="0"/>
              <a:t>——</a:t>
            </a:r>
            <a:r>
              <a:rPr lang="zh-CN" altLang="en-US" sz="2400" b="1" dirty="0" smtClean="0"/>
              <a:t>高教</a:t>
            </a:r>
            <a:endParaRPr lang="en-US" altLang="zh-CN" sz="2400" b="1" dirty="0" smtClean="0"/>
          </a:p>
          <a:p>
            <a:r>
              <a:rPr lang="zh-CN" altLang="en-US" sz="2400" b="1" dirty="0" smtClean="0"/>
              <a:t>加：补</a:t>
            </a:r>
            <a:r>
              <a:rPr lang="zh-CN" altLang="en-US" sz="2400" b="1" dirty="0"/>
              <a:t>短</a:t>
            </a:r>
            <a:r>
              <a:rPr lang="zh-CN" altLang="en-US" sz="2400" b="1" dirty="0" smtClean="0"/>
              <a:t>板（双一流）；</a:t>
            </a:r>
            <a:endParaRPr lang="en-US" altLang="zh-CN" sz="2400" b="1" dirty="0" smtClean="0"/>
          </a:p>
          <a:p>
            <a:r>
              <a:rPr lang="zh-CN" altLang="en-US" sz="2400" b="1" dirty="0" smtClean="0">
                <a:solidFill>
                  <a:srgbClr val="FF0000"/>
                </a:solidFill>
              </a:rPr>
              <a:t>减：去</a:t>
            </a:r>
            <a:r>
              <a:rPr lang="zh-CN" altLang="en-US" sz="2400" b="1" dirty="0">
                <a:solidFill>
                  <a:srgbClr val="FF0000"/>
                </a:solidFill>
              </a:rPr>
              <a:t>产</a:t>
            </a:r>
            <a:r>
              <a:rPr lang="zh-CN" altLang="en-US" sz="2400" b="1" dirty="0" smtClean="0">
                <a:solidFill>
                  <a:srgbClr val="FF0000"/>
                </a:solidFill>
              </a:rPr>
              <a:t>能（转型）；</a:t>
            </a:r>
            <a:endParaRPr lang="en-US" altLang="zh-CN" sz="2400" b="1" dirty="0" smtClean="0">
              <a:solidFill>
                <a:srgbClr val="FF0000"/>
              </a:solidFill>
            </a:endParaRPr>
          </a:p>
          <a:p>
            <a:r>
              <a:rPr lang="zh-CN" altLang="en-US" sz="2400" b="1" dirty="0" smtClean="0"/>
              <a:t>乘：教学手段改革与创新；</a:t>
            </a:r>
            <a:endParaRPr lang="en-US" altLang="zh-CN" sz="2400" b="1" dirty="0" smtClean="0"/>
          </a:p>
          <a:p>
            <a:r>
              <a:rPr lang="zh-CN" altLang="en-US" sz="2400" b="1" dirty="0" smtClean="0"/>
              <a:t>除：强化素质和价值观教育。</a:t>
            </a:r>
            <a:endParaRPr lang="zh-CN" altLang="en-US" sz="2400" b="1" dirty="0"/>
          </a:p>
        </p:txBody>
      </p:sp>
      <p:sp>
        <p:nvSpPr>
          <p:cNvPr id="6" name="矩形 5"/>
          <p:cNvSpPr/>
          <p:nvPr/>
        </p:nvSpPr>
        <p:spPr>
          <a:xfrm>
            <a:off x="713248" y="3933056"/>
            <a:ext cx="7818283" cy="2308324"/>
          </a:xfrm>
          <a:prstGeom prst="rect">
            <a:avLst/>
          </a:prstGeom>
          <a:ln>
            <a:solidFill>
              <a:srgbClr val="0000FF"/>
            </a:solidFill>
          </a:ln>
        </p:spPr>
        <p:txBody>
          <a:bodyPr wrap="square">
            <a:spAutoFit/>
          </a:bodyPr>
          <a:lstStyle/>
          <a:p>
            <a:r>
              <a:rPr lang="en-US" altLang="zh-CN" sz="2400" b="1" dirty="0"/>
              <a:t>2014</a:t>
            </a:r>
            <a:r>
              <a:rPr lang="zh-CN" altLang="en-US" sz="2400" b="1" dirty="0"/>
              <a:t>年</a:t>
            </a:r>
            <a:r>
              <a:rPr lang="en-US" altLang="zh-CN" sz="2400" b="1" dirty="0"/>
              <a:t>5</a:t>
            </a:r>
            <a:r>
              <a:rPr lang="zh-CN" altLang="en-US" sz="2400" b="1" dirty="0"/>
              <a:t>月</a:t>
            </a:r>
            <a:r>
              <a:rPr lang="en-US" altLang="zh-CN" sz="2400" b="1" dirty="0"/>
              <a:t>2</a:t>
            </a:r>
            <a:r>
              <a:rPr lang="zh-CN" altLang="en-US" sz="2400" b="1" dirty="0"/>
              <a:t>日，国务院出台</a:t>
            </a:r>
            <a:r>
              <a:rPr lang="en-US" altLang="zh-CN" sz="2400" b="1" dirty="0"/>
              <a:t>《</a:t>
            </a:r>
            <a:r>
              <a:rPr lang="zh-CN" altLang="en-US" sz="2400" b="1" dirty="0"/>
              <a:t>关于加快发展现代职业教育的决定</a:t>
            </a:r>
            <a:r>
              <a:rPr lang="en-US" altLang="zh-CN" sz="2400" b="1" dirty="0"/>
              <a:t>》 (</a:t>
            </a:r>
            <a:r>
              <a:rPr lang="zh-CN" altLang="en-US" sz="2400" b="1" dirty="0"/>
              <a:t>国发</a:t>
            </a:r>
            <a:r>
              <a:rPr lang="en-US" altLang="zh-CN" sz="2400" b="1" dirty="0"/>
              <a:t>[2014]19</a:t>
            </a:r>
            <a:r>
              <a:rPr lang="zh-CN" altLang="en-US" sz="2400" b="1" dirty="0"/>
              <a:t>号</a:t>
            </a:r>
            <a:r>
              <a:rPr lang="en-US" altLang="zh-CN" sz="2400" b="1" dirty="0"/>
              <a:t>) </a:t>
            </a:r>
            <a:r>
              <a:rPr lang="zh-CN" altLang="en-US" sz="2400" b="1" dirty="0" smtClean="0"/>
              <a:t>，</a:t>
            </a:r>
            <a:r>
              <a:rPr lang="zh-CN" altLang="en-US" sz="2400" b="1" dirty="0"/>
              <a:t>提出引导一批</a:t>
            </a:r>
            <a:r>
              <a:rPr lang="zh-CN" altLang="en-US" sz="2400" b="1" dirty="0">
                <a:solidFill>
                  <a:srgbClr val="FF0000"/>
                </a:solidFill>
              </a:rPr>
              <a:t>普通本科</a:t>
            </a:r>
            <a:r>
              <a:rPr lang="zh-CN" altLang="en-US" sz="2400" b="1" dirty="0"/>
              <a:t>高校向应用技术类型高校</a:t>
            </a:r>
            <a:r>
              <a:rPr lang="zh-CN" altLang="en-US" sz="2400" b="1" dirty="0">
                <a:solidFill>
                  <a:srgbClr val="FF0000"/>
                </a:solidFill>
              </a:rPr>
              <a:t>转型</a:t>
            </a:r>
            <a:r>
              <a:rPr lang="zh-CN" altLang="en-US" sz="2400" b="1" dirty="0"/>
              <a:t>，重点举办本科职业教育。</a:t>
            </a:r>
            <a:r>
              <a:rPr lang="en-US" altLang="zh-CN" sz="2400" b="1" dirty="0"/>
              <a:t>2015</a:t>
            </a:r>
            <a:r>
              <a:rPr lang="zh-CN" altLang="en-US" sz="2400" b="1" dirty="0" smtClean="0"/>
              <a:t>年，政府工</a:t>
            </a:r>
            <a:r>
              <a:rPr lang="zh-CN" altLang="en-US" sz="2400" b="1" dirty="0"/>
              <a:t>作报告中提出“引导部分地方本科高校向应用型</a:t>
            </a:r>
            <a:r>
              <a:rPr lang="zh-CN" altLang="en-US" sz="2400" b="1" dirty="0">
                <a:solidFill>
                  <a:srgbClr val="0000FF"/>
                </a:solidFill>
              </a:rPr>
              <a:t>转变</a:t>
            </a:r>
            <a:r>
              <a:rPr lang="zh-CN" altLang="en-US" sz="2400" b="1" dirty="0"/>
              <a:t>”。</a:t>
            </a:r>
            <a:r>
              <a:rPr lang="en-US" altLang="zh-CN" sz="2400" b="1" dirty="0"/>
              <a:t>2016</a:t>
            </a:r>
            <a:r>
              <a:rPr lang="zh-CN" altLang="en-US" sz="2400" b="1" dirty="0" smtClean="0"/>
              <a:t>年，</a:t>
            </a:r>
            <a:r>
              <a:rPr lang="zh-CN" altLang="en-US" sz="2400" b="1" dirty="0"/>
              <a:t>政府工作报告明确提出“推动具备条件的普通本科高校向应用型转变”。</a:t>
            </a:r>
          </a:p>
        </p:txBody>
      </p:sp>
    </p:spTree>
    <p:extLst>
      <p:ext uri="{BB962C8B-B14F-4D97-AF65-F5344CB8AC3E}">
        <p14:creationId xmlns:p14="http://schemas.microsoft.com/office/powerpoint/2010/main" val="21019803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6681" y="1239143"/>
            <a:ext cx="4559375" cy="1938992"/>
          </a:xfrm>
          <a:prstGeom prst="rect">
            <a:avLst/>
          </a:prstGeom>
          <a:solidFill>
            <a:srgbClr val="00FFFF"/>
          </a:solidFill>
        </p:spPr>
        <p:txBody>
          <a:bodyPr wrap="square">
            <a:spAutoFit/>
          </a:bodyPr>
          <a:lstStyle/>
          <a:p>
            <a:r>
              <a:rPr lang="zh-CN" altLang="en-US" sz="2400" b="1" dirty="0" smtClean="0"/>
              <a:t>“加减乘除”式的调结构</a:t>
            </a:r>
            <a:r>
              <a:rPr lang="en-US" altLang="zh-CN" sz="2400" b="1" dirty="0" smtClean="0"/>
              <a:t>—</a:t>
            </a:r>
            <a:r>
              <a:rPr lang="zh-CN" altLang="en-US" sz="2400" b="1" dirty="0" smtClean="0"/>
              <a:t>高教</a:t>
            </a:r>
            <a:endParaRPr lang="en-US" altLang="zh-CN" sz="2400" b="1" dirty="0" smtClean="0"/>
          </a:p>
          <a:p>
            <a:r>
              <a:rPr lang="zh-CN" altLang="en-US" sz="2400" b="1" dirty="0" smtClean="0"/>
              <a:t>加：补</a:t>
            </a:r>
            <a:r>
              <a:rPr lang="zh-CN" altLang="en-US" sz="2400" b="1" dirty="0"/>
              <a:t>短</a:t>
            </a:r>
            <a:r>
              <a:rPr lang="zh-CN" altLang="en-US" sz="2400" b="1" dirty="0" smtClean="0"/>
              <a:t>板（双一流）；</a:t>
            </a:r>
            <a:endParaRPr lang="en-US" altLang="zh-CN" sz="2400" b="1" dirty="0" smtClean="0"/>
          </a:p>
          <a:p>
            <a:r>
              <a:rPr lang="zh-CN" altLang="en-US" sz="2400" b="1" dirty="0" smtClean="0"/>
              <a:t>减：去</a:t>
            </a:r>
            <a:r>
              <a:rPr lang="zh-CN" altLang="en-US" sz="2400" b="1" dirty="0"/>
              <a:t>产</a:t>
            </a:r>
            <a:r>
              <a:rPr lang="zh-CN" altLang="en-US" sz="2400" b="1" dirty="0" smtClean="0"/>
              <a:t>能（转型）；</a:t>
            </a:r>
            <a:endParaRPr lang="en-US" altLang="zh-CN" sz="2400" b="1" dirty="0" smtClean="0"/>
          </a:p>
          <a:p>
            <a:r>
              <a:rPr lang="zh-CN" altLang="en-US" sz="2400" b="1" dirty="0" smtClean="0">
                <a:solidFill>
                  <a:srgbClr val="FF0000"/>
                </a:solidFill>
              </a:rPr>
              <a:t>乘：教学手段改革与创新；</a:t>
            </a:r>
            <a:endParaRPr lang="en-US" altLang="zh-CN" sz="2400" b="1" dirty="0" smtClean="0">
              <a:solidFill>
                <a:srgbClr val="FF0000"/>
              </a:solidFill>
            </a:endParaRPr>
          </a:p>
          <a:p>
            <a:r>
              <a:rPr lang="zh-CN" altLang="en-US" sz="2400" b="1" dirty="0" smtClean="0"/>
              <a:t>除：强化素质和价值观教育。</a:t>
            </a:r>
            <a:endParaRPr lang="zh-CN" altLang="en-US" sz="2400" b="1" dirty="0"/>
          </a:p>
        </p:txBody>
      </p:sp>
      <p:sp>
        <p:nvSpPr>
          <p:cNvPr id="2" name="矩形 1"/>
          <p:cNvSpPr/>
          <p:nvPr/>
        </p:nvSpPr>
        <p:spPr>
          <a:xfrm>
            <a:off x="516682" y="3501008"/>
            <a:ext cx="8074464" cy="2862322"/>
          </a:xfrm>
          <a:prstGeom prst="rect">
            <a:avLst/>
          </a:prstGeom>
          <a:ln>
            <a:solidFill>
              <a:srgbClr val="0000FF"/>
            </a:solidFill>
          </a:ln>
        </p:spPr>
        <p:txBody>
          <a:bodyPr wrap="square">
            <a:spAutoFit/>
          </a:bodyPr>
          <a:lstStyle/>
          <a:p>
            <a:r>
              <a:rPr lang="en-US" altLang="zh-CN" b="1" dirty="0" smtClean="0"/>
              <a:t>《</a:t>
            </a:r>
            <a:r>
              <a:rPr lang="zh-CN" altLang="en-US" b="1" dirty="0"/>
              <a:t>国务院办公厅关于深化高等学校创新创业教育改革的实施意见</a:t>
            </a:r>
            <a:r>
              <a:rPr lang="en-US" altLang="zh-CN" b="1" dirty="0" smtClean="0"/>
              <a:t>》</a:t>
            </a:r>
            <a:r>
              <a:rPr lang="zh-CN" altLang="en-US" b="1" dirty="0" smtClean="0"/>
              <a:t>（</a:t>
            </a:r>
            <a:r>
              <a:rPr lang="zh-CN" altLang="en-US" b="1" dirty="0"/>
              <a:t>国办发</a:t>
            </a:r>
            <a:r>
              <a:rPr lang="en-US" altLang="zh-CN" b="1" dirty="0"/>
              <a:t>[2015]36</a:t>
            </a:r>
            <a:r>
              <a:rPr lang="zh-CN" altLang="en-US" b="1" dirty="0" smtClean="0"/>
              <a:t>号）</a:t>
            </a:r>
            <a:endParaRPr lang="en-US" altLang="zh-CN" b="1" dirty="0" smtClean="0"/>
          </a:p>
          <a:p>
            <a:r>
              <a:rPr lang="en-US" altLang="zh-CN" b="1" dirty="0"/>
              <a:t> </a:t>
            </a:r>
            <a:r>
              <a:rPr lang="en-US" altLang="zh-CN" b="1" dirty="0" smtClean="0"/>
              <a:t>   </a:t>
            </a:r>
            <a:r>
              <a:rPr lang="zh-CN" altLang="en-US" b="1" dirty="0" smtClean="0"/>
              <a:t>坚持</a:t>
            </a:r>
            <a:r>
              <a:rPr lang="zh-CN" altLang="en-US" b="1" dirty="0"/>
              <a:t>育人为本，提高培养质量。把深化高校</a:t>
            </a:r>
            <a:r>
              <a:rPr lang="zh-CN" altLang="en-US" b="1" dirty="0">
                <a:solidFill>
                  <a:srgbClr val="0000FF"/>
                </a:solidFill>
              </a:rPr>
              <a:t>创新创业</a:t>
            </a:r>
            <a:r>
              <a:rPr lang="zh-CN" altLang="en-US" b="1" dirty="0"/>
              <a:t>教育改革作为推进高等教育</a:t>
            </a:r>
            <a:r>
              <a:rPr lang="zh-CN" altLang="en-US" b="1" dirty="0">
                <a:solidFill>
                  <a:srgbClr val="FF0000"/>
                </a:solidFill>
              </a:rPr>
              <a:t>综合改革的突破口</a:t>
            </a:r>
            <a:r>
              <a:rPr lang="zh-CN" altLang="en-US" b="1" dirty="0" smtClean="0"/>
              <a:t>，面向</a:t>
            </a:r>
            <a:r>
              <a:rPr lang="zh-CN" altLang="en-US" b="1" dirty="0"/>
              <a:t>全体、分类施教、结合专业、强化实践，促进学生全面发展，提升人力资本素质，努力造就大众创业、万众创新的生力军</a:t>
            </a:r>
            <a:r>
              <a:rPr lang="zh-CN" altLang="en-US" b="1" dirty="0" smtClean="0"/>
              <a:t>。</a:t>
            </a:r>
            <a:endParaRPr lang="en-US" altLang="zh-CN" b="1" dirty="0" smtClean="0"/>
          </a:p>
          <a:p>
            <a:r>
              <a:rPr lang="zh-CN" altLang="en-US" b="1" dirty="0" smtClean="0"/>
              <a:t>    广泛</a:t>
            </a:r>
            <a:r>
              <a:rPr lang="zh-CN" altLang="en-US" b="1" dirty="0"/>
              <a:t>开展</a:t>
            </a:r>
            <a:r>
              <a:rPr lang="zh-CN" altLang="en-US" b="1" dirty="0">
                <a:solidFill>
                  <a:srgbClr val="FF0000"/>
                </a:solidFill>
              </a:rPr>
              <a:t>启发式、讨论式、参与式教学</a:t>
            </a:r>
            <a:r>
              <a:rPr lang="zh-CN" altLang="en-US" b="1" dirty="0"/>
              <a:t>，扩大小班化教学覆盖面，推动教师把国际前沿学术发展、最新研究成果和实践经验融入课堂教学，注重培养学生的批判性和创造性思维，激发创新创业灵感</a:t>
            </a:r>
            <a:r>
              <a:rPr lang="zh-CN" altLang="en-US" b="1" dirty="0" smtClean="0"/>
              <a:t>。改革</a:t>
            </a:r>
            <a:r>
              <a:rPr lang="zh-CN" altLang="en-US" b="1" dirty="0">
                <a:solidFill>
                  <a:srgbClr val="FF0000"/>
                </a:solidFill>
              </a:rPr>
              <a:t>考试考核内容和方式</a:t>
            </a:r>
            <a:r>
              <a:rPr lang="zh-CN" altLang="en-US" b="1" dirty="0"/>
              <a:t>，注重考查学生运用知识分析、解决问题的能力，探索非标准答案考试，破除“高分低能”积弊。</a:t>
            </a:r>
          </a:p>
        </p:txBody>
      </p:sp>
      <p:sp>
        <p:nvSpPr>
          <p:cNvPr id="3" name="矩形 2"/>
          <p:cNvSpPr/>
          <p:nvPr/>
        </p:nvSpPr>
        <p:spPr>
          <a:xfrm>
            <a:off x="5076056" y="1239143"/>
            <a:ext cx="3491004" cy="923330"/>
          </a:xfrm>
          <a:prstGeom prst="rect">
            <a:avLst/>
          </a:prstGeom>
          <a:ln>
            <a:solidFill>
              <a:srgbClr val="0000FF"/>
            </a:solidFill>
          </a:ln>
        </p:spPr>
        <p:txBody>
          <a:bodyPr wrap="square">
            <a:spAutoFit/>
          </a:bodyPr>
          <a:lstStyle/>
          <a:p>
            <a:r>
              <a:rPr lang="en-US" altLang="zh-CN" b="1" dirty="0" smtClean="0"/>
              <a:t>《</a:t>
            </a:r>
            <a:r>
              <a:rPr lang="zh-CN" altLang="en-US" b="1" dirty="0" smtClean="0"/>
              <a:t>教育部关于中央部门所属高校深化教育教学改革的指导意见教</a:t>
            </a:r>
            <a:r>
              <a:rPr lang="en-US" altLang="zh-CN" b="1" dirty="0" smtClean="0"/>
              <a:t>》</a:t>
            </a:r>
            <a:r>
              <a:rPr lang="zh-CN" altLang="en-US" b="1" dirty="0" smtClean="0"/>
              <a:t>（</a:t>
            </a:r>
            <a:r>
              <a:rPr lang="zh-CN" altLang="en-US" b="1" dirty="0"/>
              <a:t>高</a:t>
            </a:r>
            <a:r>
              <a:rPr lang="en-US" altLang="zh-CN" b="1" dirty="0"/>
              <a:t>[2016]2</a:t>
            </a:r>
            <a:r>
              <a:rPr lang="zh-CN" altLang="en-US" b="1" dirty="0" smtClean="0"/>
              <a:t>号）</a:t>
            </a:r>
            <a:endParaRPr lang="zh-CN" altLang="en-US" b="1" dirty="0"/>
          </a:p>
        </p:txBody>
      </p:sp>
      <p:sp>
        <p:nvSpPr>
          <p:cNvPr id="5" name="矩形 4"/>
          <p:cNvSpPr/>
          <p:nvPr/>
        </p:nvSpPr>
        <p:spPr>
          <a:xfrm>
            <a:off x="5076056" y="2420888"/>
            <a:ext cx="3473392" cy="923330"/>
          </a:xfrm>
          <a:prstGeom prst="rect">
            <a:avLst/>
          </a:prstGeom>
          <a:ln>
            <a:solidFill>
              <a:srgbClr val="0000FF"/>
            </a:solidFill>
          </a:ln>
        </p:spPr>
        <p:txBody>
          <a:bodyPr wrap="square">
            <a:spAutoFit/>
          </a:bodyPr>
          <a:lstStyle/>
          <a:p>
            <a:r>
              <a:rPr lang="zh-CN" altLang="en-US" b="1" dirty="0"/>
              <a:t>教育部关于加强高等学校在线开放课程建设应用与管理的</a:t>
            </a:r>
            <a:r>
              <a:rPr lang="zh-CN" altLang="en-US" b="1" dirty="0" smtClean="0"/>
              <a:t>意见</a:t>
            </a:r>
            <a:endParaRPr lang="en-US" altLang="zh-CN" b="1" dirty="0" smtClean="0"/>
          </a:p>
          <a:p>
            <a:r>
              <a:rPr lang="en-US" altLang="zh-CN" b="1" dirty="0" smtClean="0"/>
              <a:t>(</a:t>
            </a:r>
            <a:r>
              <a:rPr lang="zh-CN" altLang="en-US" b="1" dirty="0" smtClean="0"/>
              <a:t>教</a:t>
            </a:r>
            <a:r>
              <a:rPr lang="zh-CN" altLang="en-US" b="1" dirty="0"/>
              <a:t>高</a:t>
            </a:r>
            <a:r>
              <a:rPr lang="en-US" altLang="zh-CN" b="1" dirty="0"/>
              <a:t>[2015]3</a:t>
            </a:r>
            <a:r>
              <a:rPr lang="zh-CN" altLang="en-US" b="1" dirty="0" smtClean="0"/>
              <a:t>号</a:t>
            </a:r>
            <a:r>
              <a:rPr lang="en-US" altLang="zh-CN" b="1" dirty="0" smtClean="0"/>
              <a:t>)</a:t>
            </a:r>
            <a:endParaRPr lang="zh-CN" altLang="en-US" b="1" dirty="0"/>
          </a:p>
        </p:txBody>
      </p:sp>
    </p:spTree>
    <p:extLst>
      <p:ext uri="{BB962C8B-B14F-4D97-AF65-F5344CB8AC3E}">
        <p14:creationId xmlns:p14="http://schemas.microsoft.com/office/powerpoint/2010/main" val="12733182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04202" y="1782108"/>
            <a:ext cx="4947918" cy="1938992"/>
          </a:xfrm>
          <a:prstGeom prst="rect">
            <a:avLst/>
          </a:prstGeom>
          <a:solidFill>
            <a:srgbClr val="00FFFF"/>
          </a:solidFill>
        </p:spPr>
        <p:txBody>
          <a:bodyPr wrap="square">
            <a:spAutoFit/>
          </a:bodyPr>
          <a:lstStyle/>
          <a:p>
            <a:r>
              <a:rPr lang="zh-CN" altLang="en-US" sz="2400" b="1" dirty="0" smtClean="0"/>
              <a:t>“加减乘除”式的调结构</a:t>
            </a:r>
            <a:r>
              <a:rPr lang="en-US" altLang="zh-CN" sz="2400" b="1" dirty="0" smtClean="0"/>
              <a:t>——</a:t>
            </a:r>
            <a:r>
              <a:rPr lang="zh-CN" altLang="en-US" sz="2400" b="1" dirty="0" smtClean="0"/>
              <a:t>高教</a:t>
            </a:r>
            <a:endParaRPr lang="en-US" altLang="zh-CN" sz="2400" b="1" dirty="0" smtClean="0"/>
          </a:p>
          <a:p>
            <a:r>
              <a:rPr lang="zh-CN" altLang="en-US" sz="2400" b="1" dirty="0" smtClean="0"/>
              <a:t>加：补</a:t>
            </a:r>
            <a:r>
              <a:rPr lang="zh-CN" altLang="en-US" sz="2400" b="1" dirty="0"/>
              <a:t>短</a:t>
            </a:r>
            <a:r>
              <a:rPr lang="zh-CN" altLang="en-US" sz="2400" b="1" dirty="0" smtClean="0"/>
              <a:t>板（双一流）；</a:t>
            </a:r>
            <a:endParaRPr lang="en-US" altLang="zh-CN" sz="2400" b="1" dirty="0" smtClean="0"/>
          </a:p>
          <a:p>
            <a:r>
              <a:rPr lang="zh-CN" altLang="en-US" sz="2400" b="1" dirty="0" smtClean="0"/>
              <a:t>减：去</a:t>
            </a:r>
            <a:r>
              <a:rPr lang="zh-CN" altLang="en-US" sz="2400" b="1" dirty="0"/>
              <a:t>产</a:t>
            </a:r>
            <a:r>
              <a:rPr lang="zh-CN" altLang="en-US" sz="2400" b="1" dirty="0" smtClean="0"/>
              <a:t>能（转型）；</a:t>
            </a:r>
            <a:endParaRPr lang="en-US" altLang="zh-CN" sz="2400" b="1" dirty="0" smtClean="0"/>
          </a:p>
          <a:p>
            <a:r>
              <a:rPr lang="zh-CN" altLang="en-US" sz="2400" b="1" dirty="0" smtClean="0"/>
              <a:t>乘：教学手段改革与创新；</a:t>
            </a:r>
            <a:endParaRPr lang="en-US" altLang="zh-CN" sz="2400" b="1" dirty="0" smtClean="0"/>
          </a:p>
          <a:p>
            <a:r>
              <a:rPr lang="zh-CN" altLang="en-US" sz="2400" b="1" dirty="0" smtClean="0">
                <a:solidFill>
                  <a:srgbClr val="FF0000"/>
                </a:solidFill>
              </a:rPr>
              <a:t>除：强化素质和价值观教育。</a:t>
            </a:r>
            <a:endParaRPr lang="zh-CN" altLang="en-US" sz="2400" b="1" dirty="0">
              <a:solidFill>
                <a:srgbClr val="FF0000"/>
              </a:solidFill>
            </a:endParaRPr>
          </a:p>
        </p:txBody>
      </p:sp>
      <p:sp>
        <p:nvSpPr>
          <p:cNvPr id="6" name="矩形 5"/>
          <p:cNvSpPr/>
          <p:nvPr/>
        </p:nvSpPr>
        <p:spPr>
          <a:xfrm>
            <a:off x="689418" y="4293096"/>
            <a:ext cx="7818283" cy="1938992"/>
          </a:xfrm>
          <a:prstGeom prst="rect">
            <a:avLst/>
          </a:prstGeom>
          <a:ln>
            <a:solidFill>
              <a:srgbClr val="0000FF"/>
            </a:solidFill>
          </a:ln>
        </p:spPr>
        <p:txBody>
          <a:bodyPr wrap="square">
            <a:spAutoFit/>
          </a:bodyPr>
          <a:lstStyle/>
          <a:p>
            <a:r>
              <a:rPr lang="en-US" altLang="zh-CN" sz="2000" b="1" dirty="0" smtClean="0"/>
              <a:t>《</a:t>
            </a:r>
            <a:r>
              <a:rPr lang="zh-CN" altLang="en-US" sz="2000" b="1" dirty="0" smtClean="0"/>
              <a:t>国务院办公厅关于全面加强和改进学校美育工作的意见</a:t>
            </a:r>
            <a:r>
              <a:rPr lang="en-US" altLang="zh-CN" sz="2000" b="1" dirty="0" smtClean="0"/>
              <a:t>》</a:t>
            </a:r>
          </a:p>
          <a:p>
            <a:r>
              <a:rPr lang="zh-CN" altLang="en-US" sz="2000" b="1" dirty="0" smtClean="0"/>
              <a:t>（</a:t>
            </a:r>
            <a:r>
              <a:rPr lang="zh-CN" altLang="en-US" sz="2000" b="1" dirty="0"/>
              <a:t>国办发</a:t>
            </a:r>
            <a:r>
              <a:rPr lang="en-US" altLang="zh-CN" sz="2000" b="1" dirty="0"/>
              <a:t>[2015]71</a:t>
            </a:r>
            <a:r>
              <a:rPr lang="zh-CN" altLang="en-US" sz="2000" b="1" dirty="0"/>
              <a:t>号</a:t>
            </a:r>
            <a:r>
              <a:rPr lang="zh-CN" altLang="en-US" sz="2000" b="1" dirty="0" smtClean="0"/>
              <a:t>）</a:t>
            </a:r>
            <a:endParaRPr lang="en-US" altLang="zh-CN" sz="2000" b="1" dirty="0" smtClean="0"/>
          </a:p>
          <a:p>
            <a:r>
              <a:rPr lang="zh-CN" altLang="en-US" sz="2000" b="1" dirty="0" smtClean="0"/>
              <a:t>科技</a:t>
            </a:r>
            <a:r>
              <a:rPr lang="zh-CN" altLang="en-US" sz="2000" b="1" dirty="0"/>
              <a:t>部 中央宣传部关于印发</a:t>
            </a:r>
            <a:r>
              <a:rPr lang="en-US" altLang="zh-CN" sz="2000" b="1" dirty="0"/>
              <a:t>《</a:t>
            </a:r>
            <a:r>
              <a:rPr lang="zh-CN" altLang="en-US" sz="2000" b="1" dirty="0"/>
              <a:t>中国公民科学素质基准</a:t>
            </a:r>
            <a:r>
              <a:rPr lang="en-US" altLang="zh-CN" sz="2000" b="1" dirty="0"/>
              <a:t>》</a:t>
            </a:r>
            <a:r>
              <a:rPr lang="zh-CN" altLang="en-US" sz="2000" b="1" dirty="0"/>
              <a:t>的通知</a:t>
            </a:r>
          </a:p>
          <a:p>
            <a:r>
              <a:rPr lang="zh-CN" altLang="en-US" sz="2000" b="1" dirty="0" smtClean="0"/>
              <a:t>（</a:t>
            </a:r>
            <a:r>
              <a:rPr lang="zh-CN" altLang="en-US" sz="2000" b="1" dirty="0"/>
              <a:t>国科发政</a:t>
            </a:r>
            <a:r>
              <a:rPr lang="en-US" altLang="zh-CN" sz="2000" b="1" dirty="0"/>
              <a:t>[2016]112</a:t>
            </a:r>
            <a:r>
              <a:rPr lang="zh-CN" altLang="en-US" sz="2000" b="1" dirty="0" smtClean="0"/>
              <a:t>号）</a:t>
            </a:r>
            <a:endParaRPr lang="en-US" altLang="zh-CN" sz="2000" b="1" dirty="0" smtClean="0"/>
          </a:p>
          <a:p>
            <a:r>
              <a:rPr lang="en-US" altLang="zh-CN" sz="2000" b="1" dirty="0" smtClean="0"/>
              <a:t>《</a:t>
            </a:r>
            <a:r>
              <a:rPr lang="zh-CN" altLang="en-US" sz="2000" b="1" dirty="0"/>
              <a:t>关于进一步加强和改进新形势下高校宣传思想工作的意见</a:t>
            </a:r>
            <a:r>
              <a:rPr lang="en-US" altLang="zh-CN" sz="2000" b="1" dirty="0" smtClean="0"/>
              <a:t>》(</a:t>
            </a:r>
            <a:r>
              <a:rPr lang="zh-CN" altLang="en-US" sz="2000" b="1" dirty="0" smtClean="0"/>
              <a:t>中</a:t>
            </a:r>
            <a:r>
              <a:rPr lang="zh-CN" altLang="en-US" sz="2000" b="1" dirty="0"/>
              <a:t>办发 </a:t>
            </a:r>
            <a:r>
              <a:rPr lang="en-US" altLang="zh-CN" sz="2000" b="1" dirty="0"/>
              <a:t>59</a:t>
            </a:r>
            <a:r>
              <a:rPr lang="zh-CN" altLang="en-US" sz="2000" b="1" dirty="0" smtClean="0"/>
              <a:t>号</a:t>
            </a:r>
            <a:r>
              <a:rPr lang="en-US" altLang="zh-CN" sz="2000" b="1" dirty="0" smtClean="0"/>
              <a:t>)</a:t>
            </a:r>
            <a:endParaRPr lang="zh-CN" altLang="en-US" sz="2000" b="1" dirty="0"/>
          </a:p>
        </p:txBody>
      </p:sp>
      <p:sp>
        <p:nvSpPr>
          <p:cNvPr id="5" name="矩形 4"/>
          <p:cNvSpPr/>
          <p:nvPr/>
        </p:nvSpPr>
        <p:spPr>
          <a:xfrm>
            <a:off x="6012159" y="1412776"/>
            <a:ext cx="2350323" cy="2677656"/>
          </a:xfrm>
          <a:prstGeom prst="rect">
            <a:avLst/>
          </a:prstGeom>
          <a:solidFill>
            <a:srgbClr val="00FF00"/>
          </a:solidFill>
          <a:scene3d>
            <a:camera prst="orthographicFront"/>
            <a:lightRig rig="threePt" dir="t"/>
          </a:scene3d>
          <a:sp3d>
            <a:bevelT/>
          </a:sp3d>
        </p:spPr>
        <p:txBody>
          <a:bodyPr wrap="none">
            <a:spAutoFit/>
          </a:bodyPr>
          <a:lstStyle/>
          <a:p>
            <a:r>
              <a:rPr lang="zh-CN" altLang="en-US" sz="2400" b="1" dirty="0" smtClean="0"/>
              <a:t>对学生的担心：</a:t>
            </a:r>
            <a:endParaRPr lang="en-US" altLang="zh-CN" sz="2400" b="1" dirty="0" smtClean="0"/>
          </a:p>
          <a:p>
            <a:r>
              <a:rPr lang="en-US" altLang="zh-CN" sz="2400" b="1" dirty="0" smtClean="0"/>
              <a:t>1</a:t>
            </a:r>
            <a:r>
              <a:rPr lang="zh-CN" altLang="en-US" sz="2400" b="1" dirty="0" smtClean="0"/>
              <a:t>、不明目的</a:t>
            </a:r>
            <a:endParaRPr lang="en-US" altLang="zh-CN" sz="2400" b="1" dirty="0" smtClean="0"/>
          </a:p>
          <a:p>
            <a:r>
              <a:rPr lang="en-US" altLang="zh-CN" sz="2400" b="1" dirty="0" smtClean="0"/>
              <a:t>2</a:t>
            </a:r>
            <a:r>
              <a:rPr lang="zh-CN" altLang="en-US" sz="2400" b="1" dirty="0" smtClean="0"/>
              <a:t>、不知不足</a:t>
            </a:r>
            <a:endParaRPr lang="en-US" altLang="zh-CN" sz="2400" b="1" dirty="0" smtClean="0"/>
          </a:p>
          <a:p>
            <a:r>
              <a:rPr lang="en-US" altLang="zh-CN" sz="2400" b="1" dirty="0" smtClean="0"/>
              <a:t>3</a:t>
            </a:r>
            <a:r>
              <a:rPr lang="zh-CN" altLang="en-US" sz="2400" b="1" dirty="0" smtClean="0"/>
              <a:t>、不善提问</a:t>
            </a:r>
            <a:endParaRPr lang="en-US" altLang="zh-CN" sz="2400" b="1" dirty="0" smtClean="0"/>
          </a:p>
          <a:p>
            <a:r>
              <a:rPr lang="en-US" altLang="zh-CN" sz="2400" b="1" dirty="0" smtClean="0"/>
              <a:t>4</a:t>
            </a:r>
            <a:r>
              <a:rPr lang="zh-CN" altLang="en-US" sz="2400" b="1" dirty="0" smtClean="0"/>
              <a:t>、不会合作</a:t>
            </a:r>
            <a:endParaRPr lang="en-US" altLang="zh-CN" sz="2400" b="1" dirty="0" smtClean="0"/>
          </a:p>
          <a:p>
            <a:r>
              <a:rPr lang="en-US" altLang="zh-CN" sz="2400" b="1" dirty="0" smtClean="0"/>
              <a:t>5</a:t>
            </a:r>
            <a:r>
              <a:rPr lang="zh-CN" altLang="en-US" sz="2400" b="1" dirty="0" smtClean="0"/>
              <a:t>、不重身心</a:t>
            </a:r>
            <a:endParaRPr lang="en-US" altLang="zh-CN" sz="2400" b="1" dirty="0" smtClean="0"/>
          </a:p>
          <a:p>
            <a:r>
              <a:rPr lang="en-US" altLang="zh-CN" sz="2400" b="1" dirty="0" smtClean="0"/>
              <a:t>6、</a:t>
            </a:r>
            <a:r>
              <a:rPr lang="zh-CN" altLang="en-US" sz="2400" b="1" dirty="0" smtClean="0"/>
              <a:t>不能守拙</a:t>
            </a:r>
            <a:endParaRPr lang="zh-CN" altLang="en-US" sz="2400" b="1" dirty="0"/>
          </a:p>
        </p:txBody>
      </p:sp>
    </p:spTree>
    <p:extLst>
      <p:ext uri="{BB962C8B-B14F-4D97-AF65-F5344CB8AC3E}">
        <p14:creationId xmlns:p14="http://schemas.microsoft.com/office/powerpoint/2010/main" val="2057567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4"/>
          <p:cNvSpPr>
            <a:spLocks noChangeArrowheads="1"/>
          </p:cNvSpPr>
          <p:nvPr/>
        </p:nvSpPr>
        <p:spPr bwMode="auto">
          <a:xfrm>
            <a:off x="1043608" y="2852936"/>
            <a:ext cx="3096344" cy="2751522"/>
          </a:xfrm>
          <a:prstGeom prst="rect">
            <a:avLst/>
          </a:prstGeom>
          <a:solidFill>
            <a:srgbClr val="002060"/>
          </a:solidFill>
          <a:ln w="9525">
            <a:noFill/>
            <a:miter lim="800000"/>
            <a:headEnd/>
            <a:tailEnd/>
          </a:ln>
          <a:effectLst>
            <a:outerShdw blurRad="190500" dist="228600" dir="2700000" algn="ctr">
              <a:srgbClr val="000000">
                <a:alpha val="30000"/>
              </a:srgbClr>
            </a:outerShdw>
          </a:effectLst>
          <a:scene3d>
            <a:camera prst="perspectiveContrastingLeftFacing"/>
            <a:lightRig rig="glow" dir="t">
              <a:rot lat="0" lon="0" rev="4800000"/>
            </a:lightRig>
          </a:scene3d>
          <a:sp3d prstMaterial="matte">
            <a:bevelT w="127000" h="63500"/>
          </a:sp3d>
        </p:spPr>
        <p:txBody>
          <a:bodyPr wrap="square">
            <a:spAutoFit/>
          </a:bodyPr>
          <a:lstStyle/>
          <a:p>
            <a:pPr>
              <a:lnSpc>
                <a:spcPct val="120000"/>
              </a:lnSpc>
            </a:pPr>
            <a:r>
              <a:rPr lang="zh-CN" altLang="en-US" sz="4800" b="1" dirty="0" smtClean="0">
                <a:solidFill>
                  <a:srgbClr val="FFFF00"/>
                </a:solidFill>
                <a:latin typeface="Arial Unicode MS" pitchFamily="34" charset="-122"/>
                <a:ea typeface="Arial Unicode MS" pitchFamily="34" charset="-122"/>
                <a:cs typeface="Arial Unicode MS" pitchFamily="34" charset="-122"/>
              </a:rPr>
              <a:t>一、认识</a:t>
            </a:r>
            <a:endParaRPr lang="en-US" altLang="zh-CN" sz="4800" b="1" dirty="0" smtClean="0">
              <a:solidFill>
                <a:srgbClr val="FFFF00"/>
              </a:solidFill>
              <a:latin typeface="Arial Unicode MS" pitchFamily="34" charset="-122"/>
              <a:ea typeface="Arial Unicode MS" pitchFamily="34" charset="-122"/>
              <a:cs typeface="Arial Unicode MS" pitchFamily="34" charset="-122"/>
            </a:endParaRPr>
          </a:p>
          <a:p>
            <a:pPr>
              <a:lnSpc>
                <a:spcPct val="120000"/>
              </a:lnSpc>
            </a:pPr>
            <a:r>
              <a:rPr lang="zh-CN" altLang="en-US" sz="4800" b="1" dirty="0" smtClean="0">
                <a:solidFill>
                  <a:schemeClr val="bg1"/>
                </a:solidFill>
                <a:latin typeface="Arial Unicode MS" pitchFamily="34" charset="-122"/>
                <a:ea typeface="Arial Unicode MS" pitchFamily="34" charset="-122"/>
                <a:cs typeface="Arial Unicode MS" pitchFamily="34" charset="-122"/>
              </a:rPr>
              <a:t>二、准备</a:t>
            </a:r>
            <a:endParaRPr lang="en-US" altLang="zh-CN" sz="4800" b="1" dirty="0" smtClean="0">
              <a:solidFill>
                <a:schemeClr val="bg1"/>
              </a:solidFill>
              <a:latin typeface="Arial Unicode MS" pitchFamily="34" charset="-122"/>
              <a:ea typeface="Arial Unicode MS" pitchFamily="34" charset="-122"/>
              <a:cs typeface="Arial Unicode MS" pitchFamily="34" charset="-122"/>
            </a:endParaRPr>
          </a:p>
          <a:p>
            <a:pPr>
              <a:lnSpc>
                <a:spcPct val="120000"/>
              </a:lnSpc>
            </a:pPr>
            <a:r>
              <a:rPr lang="zh-CN" altLang="en-US" sz="4800" b="1" dirty="0" smtClean="0">
                <a:solidFill>
                  <a:schemeClr val="bg1"/>
                </a:solidFill>
                <a:latin typeface="Arial Unicode MS" pitchFamily="34" charset="-122"/>
                <a:ea typeface="Arial Unicode MS" pitchFamily="34" charset="-122"/>
                <a:cs typeface="Arial Unicode MS" pitchFamily="34" charset="-122"/>
              </a:rPr>
              <a:t>三、现场</a:t>
            </a:r>
            <a:endParaRPr lang="en-US" altLang="zh-CN" sz="4800" b="1" dirty="0">
              <a:solidFill>
                <a:schemeClr val="bg1"/>
              </a:solidFill>
              <a:latin typeface="Arial Unicode MS" pitchFamily="34" charset="-122"/>
              <a:ea typeface="Arial Unicode MS" pitchFamily="34" charset="-122"/>
              <a:cs typeface="Arial Unicode MS" pitchFamily="34" charset="-122"/>
            </a:endParaRPr>
          </a:p>
        </p:txBody>
      </p:sp>
      <p:pic>
        <p:nvPicPr>
          <p:cNvPr id="3" name="Picture 4" descr="c:\users\user\appdata\roaming\360se6\User Data\temp\23575680-1_w_1.jpg"/>
          <p:cNvPicPr>
            <a:picLocks noChangeAspect="1" noChangeArrowheads="1"/>
          </p:cNvPicPr>
          <p:nvPr/>
        </p:nvPicPr>
        <p:blipFill>
          <a:blip r:embed="rId2" cstate="print">
            <a:lum bright="-10000"/>
          </a:blip>
          <a:srcRect l="8640" r="20081"/>
          <a:stretch>
            <a:fillRect/>
          </a:stretch>
        </p:blipFill>
        <p:spPr bwMode="auto">
          <a:xfrm>
            <a:off x="4860032" y="1268760"/>
            <a:ext cx="3600400" cy="4863069"/>
          </a:xfrm>
          <a:prstGeom prst="rect">
            <a:avLst/>
          </a:prstGeom>
          <a:noFill/>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584" y="1391651"/>
            <a:ext cx="7488832" cy="4862870"/>
          </a:xfrm>
          <a:prstGeom prst="rect">
            <a:avLst/>
          </a:prstGeom>
          <a:solidFill>
            <a:srgbClr val="66FF33"/>
          </a:solidFill>
          <a:scene3d>
            <a:camera prst="orthographicFront"/>
            <a:lightRig rig="threePt" dir="t"/>
          </a:scene3d>
          <a:sp3d>
            <a:bevelT/>
          </a:sp3d>
        </p:spPr>
        <p:txBody>
          <a:bodyPr wrap="square">
            <a:spAutoFit/>
          </a:bodyPr>
          <a:lstStyle/>
          <a:p>
            <a:r>
              <a:rPr lang="zh-CN" altLang="en-US" sz="2400" b="1" dirty="0" smtClean="0"/>
              <a:t>提升</a:t>
            </a:r>
            <a:r>
              <a:rPr lang="zh-CN" altLang="en-US" sz="2400" b="1" dirty="0"/>
              <a:t>全民教育和健康</a:t>
            </a:r>
            <a:r>
              <a:rPr lang="zh-CN" altLang="en-US" sz="2400" b="1" dirty="0" smtClean="0"/>
              <a:t>水平</a:t>
            </a:r>
            <a:endParaRPr lang="en-US" altLang="zh-CN" sz="2400" b="1" dirty="0" smtClean="0"/>
          </a:p>
          <a:p>
            <a:r>
              <a:rPr lang="zh-CN" altLang="en-US" sz="2400" b="1" dirty="0"/>
              <a:t>第五十九章 推进教育现代化</a:t>
            </a:r>
            <a:endParaRPr lang="en-US" altLang="zh-CN" sz="2400" b="1" dirty="0"/>
          </a:p>
          <a:p>
            <a:r>
              <a:rPr lang="zh-CN" altLang="en-US" sz="2400" b="1" dirty="0"/>
              <a:t>第三节 提升</a:t>
            </a:r>
            <a:r>
              <a:rPr lang="zh-CN" altLang="en-US" sz="2400" b="1" dirty="0">
                <a:solidFill>
                  <a:srgbClr val="FF0000"/>
                </a:solidFill>
              </a:rPr>
              <a:t>大学</a:t>
            </a:r>
            <a:r>
              <a:rPr lang="zh-CN" altLang="en-US" sz="2400" b="1" dirty="0"/>
              <a:t>创新人才培养</a:t>
            </a:r>
            <a:r>
              <a:rPr lang="zh-CN" altLang="en-US" sz="2400" b="1" dirty="0" smtClean="0"/>
              <a:t>能力</a:t>
            </a:r>
            <a:endParaRPr lang="en-US" altLang="zh-CN" sz="2400" b="1" dirty="0" smtClean="0"/>
          </a:p>
          <a:p>
            <a:endParaRPr lang="zh-CN" altLang="en-US" sz="2400" b="1" dirty="0"/>
          </a:p>
          <a:p>
            <a:r>
              <a:rPr lang="zh-CN" altLang="en-US" sz="2400" b="1" dirty="0" smtClean="0"/>
              <a:t>    </a:t>
            </a:r>
            <a:r>
              <a:rPr lang="zh-CN" altLang="en-US" sz="2000" b="1" dirty="0" smtClean="0"/>
              <a:t>推进</a:t>
            </a:r>
            <a:r>
              <a:rPr lang="zh-CN" altLang="en-US" sz="2000" b="1" dirty="0"/>
              <a:t>现代大学制度建设，完善学校内部治理结构。建设</a:t>
            </a:r>
            <a:r>
              <a:rPr lang="zh-CN" altLang="en-US" sz="2200" b="1" dirty="0">
                <a:solidFill>
                  <a:srgbClr val="FF0000"/>
                </a:solidFill>
              </a:rPr>
              <a:t>一流师资队伍</a:t>
            </a:r>
            <a:r>
              <a:rPr lang="zh-CN" altLang="en-US" sz="2200" b="1" dirty="0"/>
              <a:t>，</a:t>
            </a:r>
            <a:r>
              <a:rPr lang="zh-CN" altLang="en-US" sz="2000" b="1" dirty="0"/>
              <a:t>用新理论、新知识、新技术更新教学内容。完善高等教育质量保障体系。</a:t>
            </a:r>
            <a:r>
              <a:rPr lang="zh-CN" altLang="en-US" sz="2400" b="1" dirty="0"/>
              <a:t>推进高等教育</a:t>
            </a:r>
            <a:r>
              <a:rPr lang="zh-CN" altLang="en-US" sz="2400" b="1" dirty="0">
                <a:solidFill>
                  <a:srgbClr val="FF0000"/>
                </a:solidFill>
              </a:rPr>
              <a:t>分类</a:t>
            </a:r>
            <a:r>
              <a:rPr lang="zh-CN" altLang="en-US" sz="2400" b="1" dirty="0"/>
              <a:t>管理和高等学校</a:t>
            </a:r>
            <a:r>
              <a:rPr lang="zh-CN" altLang="en-US" sz="2400" b="1" dirty="0">
                <a:solidFill>
                  <a:srgbClr val="0000FF"/>
                </a:solidFill>
              </a:rPr>
              <a:t>综合</a:t>
            </a:r>
            <a:r>
              <a:rPr lang="zh-CN" altLang="en-US" sz="2400" b="1" dirty="0"/>
              <a:t>改革，</a:t>
            </a:r>
            <a:r>
              <a:rPr lang="zh-CN" altLang="en-US" sz="2000" b="1" dirty="0"/>
              <a:t>优化学科专业布局，改革人才培养机制，</a:t>
            </a:r>
            <a:r>
              <a:rPr lang="zh-CN" altLang="en-US" sz="2400" b="1" dirty="0"/>
              <a:t>实行</a:t>
            </a:r>
            <a:r>
              <a:rPr lang="zh-CN" altLang="en-US" sz="2400" b="1" dirty="0">
                <a:solidFill>
                  <a:srgbClr val="FF0000"/>
                </a:solidFill>
              </a:rPr>
              <a:t>学术</a:t>
            </a:r>
            <a:r>
              <a:rPr lang="zh-CN" altLang="en-US" sz="2400" b="1" dirty="0"/>
              <a:t>人才和</a:t>
            </a:r>
            <a:r>
              <a:rPr lang="zh-CN" altLang="en-US" sz="2400" b="1" dirty="0">
                <a:solidFill>
                  <a:srgbClr val="FF0000"/>
                </a:solidFill>
              </a:rPr>
              <a:t>应用</a:t>
            </a:r>
            <a:r>
              <a:rPr lang="zh-CN" altLang="en-US" sz="2400" b="1" dirty="0"/>
              <a:t>人才</a:t>
            </a:r>
            <a:r>
              <a:rPr lang="zh-CN" altLang="en-US" sz="2400" b="1" dirty="0">
                <a:solidFill>
                  <a:srgbClr val="FF0000"/>
                </a:solidFill>
              </a:rPr>
              <a:t>分类</a:t>
            </a:r>
            <a:r>
              <a:rPr lang="zh-CN" altLang="en-US" sz="2400" b="1" dirty="0"/>
              <a:t>、</a:t>
            </a:r>
            <a:r>
              <a:rPr lang="zh-CN" altLang="en-US" sz="2800" b="1" dirty="0">
                <a:solidFill>
                  <a:srgbClr val="0000FF"/>
                </a:solidFill>
              </a:rPr>
              <a:t>通识</a:t>
            </a:r>
            <a:r>
              <a:rPr lang="zh-CN" altLang="en-US" sz="2400" b="1" dirty="0"/>
              <a:t>教育和</a:t>
            </a:r>
            <a:r>
              <a:rPr lang="zh-CN" altLang="en-US" sz="2800" b="1" dirty="0">
                <a:solidFill>
                  <a:srgbClr val="0000FF"/>
                </a:solidFill>
              </a:rPr>
              <a:t>专业</a:t>
            </a:r>
            <a:r>
              <a:rPr lang="zh-CN" altLang="en-US" sz="2400" b="1" dirty="0"/>
              <a:t>教育相结合的</a:t>
            </a:r>
            <a:r>
              <a:rPr lang="zh-CN" altLang="en-US" sz="2400" b="1" dirty="0">
                <a:solidFill>
                  <a:srgbClr val="0000FF"/>
                </a:solidFill>
              </a:rPr>
              <a:t>培养制度</a:t>
            </a:r>
            <a:r>
              <a:rPr lang="zh-CN" altLang="en-US" sz="2400" b="1" dirty="0"/>
              <a:t>，强化</a:t>
            </a:r>
            <a:r>
              <a:rPr lang="zh-CN" altLang="en-US" sz="2400" b="1" dirty="0">
                <a:solidFill>
                  <a:srgbClr val="0000FF"/>
                </a:solidFill>
              </a:rPr>
              <a:t>实践</a:t>
            </a:r>
            <a:r>
              <a:rPr lang="zh-CN" altLang="en-US" sz="2400" b="1" dirty="0"/>
              <a:t>教学，着力培养学生</a:t>
            </a:r>
            <a:r>
              <a:rPr lang="zh-CN" altLang="en-US" sz="2400" b="1" dirty="0">
                <a:solidFill>
                  <a:srgbClr val="FF0000"/>
                </a:solidFill>
              </a:rPr>
              <a:t>创意创新创业</a:t>
            </a:r>
            <a:r>
              <a:rPr lang="zh-CN" altLang="en-US" sz="2400" b="1" dirty="0"/>
              <a:t>能力。</a:t>
            </a:r>
            <a:r>
              <a:rPr lang="zh-CN" altLang="en-US" sz="2000" b="1" dirty="0"/>
              <a:t>深入实施中西部高等教育振兴计划，扩大重点高校对中西部和农村地区招生规模。全面提高高校创新能力，统筹推进世界一流大学和一流学科建设</a:t>
            </a:r>
            <a:r>
              <a:rPr lang="zh-CN" altLang="en-US" sz="2000" b="1" dirty="0" smtClean="0"/>
              <a:t>。</a:t>
            </a:r>
            <a:endParaRPr lang="zh-CN" altLang="en-US" sz="2000" b="1" dirty="0"/>
          </a:p>
        </p:txBody>
      </p:sp>
      <p:sp>
        <p:nvSpPr>
          <p:cNvPr id="3" name="矩形 2"/>
          <p:cNvSpPr/>
          <p:nvPr/>
        </p:nvSpPr>
        <p:spPr>
          <a:xfrm>
            <a:off x="6156176" y="1436367"/>
            <a:ext cx="1816523" cy="461665"/>
          </a:xfrm>
          <a:prstGeom prst="rect">
            <a:avLst/>
          </a:prstGeom>
        </p:spPr>
        <p:txBody>
          <a:bodyPr wrap="none">
            <a:spAutoFit/>
          </a:bodyPr>
          <a:lstStyle/>
          <a:p>
            <a:r>
              <a:rPr lang="zh-CN" altLang="en-US" sz="2400" b="1" dirty="0" smtClean="0">
                <a:solidFill>
                  <a:srgbClr val="000000"/>
                </a:solidFill>
              </a:rPr>
              <a:t>十三五规划 </a:t>
            </a:r>
            <a:endParaRPr lang="zh-CN" altLang="en-US" dirty="0"/>
          </a:p>
        </p:txBody>
      </p:sp>
    </p:spTree>
    <p:extLst>
      <p:ext uri="{BB962C8B-B14F-4D97-AF65-F5344CB8AC3E}">
        <p14:creationId xmlns:p14="http://schemas.microsoft.com/office/powerpoint/2010/main" val="131314770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Line 5"/>
          <p:cNvSpPr>
            <a:spLocks noChangeShapeType="1"/>
          </p:cNvSpPr>
          <p:nvPr/>
        </p:nvSpPr>
        <p:spPr bwMode="auto">
          <a:xfrm>
            <a:off x="-200025" y="742950"/>
            <a:ext cx="0" cy="0"/>
          </a:xfrm>
          <a:prstGeom prst="line">
            <a:avLst/>
          </a:prstGeom>
          <a:noFill/>
          <a:ln w="9525">
            <a:solidFill>
              <a:srgbClr val="000000"/>
            </a:solidFill>
            <a:round/>
            <a:headEnd/>
            <a:tailEnd/>
          </a:ln>
        </p:spPr>
        <p:txBody>
          <a:bodyPr/>
          <a:lstStyle/>
          <a:p>
            <a:endParaRPr lang="zh-CN" altLang="en-US"/>
          </a:p>
        </p:txBody>
      </p:sp>
      <p:sp>
        <p:nvSpPr>
          <p:cNvPr id="15" name="Rectangle 3"/>
          <p:cNvSpPr>
            <a:spLocks noChangeArrowheads="1"/>
          </p:cNvSpPr>
          <p:nvPr/>
        </p:nvSpPr>
        <p:spPr bwMode="auto">
          <a:xfrm>
            <a:off x="467544" y="476672"/>
            <a:ext cx="3168352" cy="648072"/>
          </a:xfrm>
          <a:prstGeom prst="rect">
            <a:avLst/>
          </a:prstGeom>
          <a:gradFill rotWithShape="1">
            <a:gsLst>
              <a:gs pos="0">
                <a:srgbClr val="DFCDBF">
                  <a:alpha val="45000"/>
                </a:srgbClr>
              </a:gs>
              <a:gs pos="50000">
                <a:srgbClr val="CCFFFF"/>
              </a:gs>
              <a:gs pos="100000">
                <a:srgbClr val="DFCDBF">
                  <a:alpha val="45000"/>
                </a:srgbClr>
              </a:gs>
            </a:gsLst>
            <a:lin ang="5400000" scaled="1"/>
          </a:gradFill>
          <a:ln w="9525">
            <a:noFill/>
            <a:miter lim="800000"/>
            <a:headEnd/>
            <a:tailEnd/>
          </a:ln>
          <a:effectLst/>
          <a:scene3d>
            <a:camera prst="orthographicFront"/>
            <a:lightRig rig="threePt" dir="t"/>
          </a:scene3d>
          <a:sp3d>
            <a:bevelT w="114300" prst="artDeco"/>
          </a:sp3d>
        </p:spPr>
        <p:txBody>
          <a:bodyPr anchor="ctr"/>
          <a:lstStyle/>
          <a:p>
            <a:pPr algn="ctr">
              <a:defRPr/>
            </a:pPr>
            <a:r>
              <a:rPr lang="zh-CN" altLang="en-US" sz="2800" b="1" dirty="0" smtClean="0">
                <a:solidFill>
                  <a:srgbClr val="0000FF"/>
                </a:solidFill>
                <a:latin typeface="Arial" charset="0"/>
                <a:ea typeface="黑体" pitchFamily="49" charset="-122"/>
              </a:rPr>
              <a:t>大学的理想育人</a:t>
            </a:r>
            <a:r>
              <a:rPr lang="en-US" altLang="zh-CN" sz="2800" b="1" dirty="0" smtClean="0">
                <a:solidFill>
                  <a:srgbClr val="0000FF"/>
                </a:solidFill>
                <a:latin typeface="Arial" charset="0"/>
                <a:ea typeface="黑体" pitchFamily="49" charset="-122"/>
              </a:rPr>
              <a:t>?</a:t>
            </a:r>
            <a:endParaRPr lang="zh-CN" altLang="en-US" sz="2800" b="1" dirty="0">
              <a:solidFill>
                <a:srgbClr val="0000FF"/>
              </a:solidFill>
              <a:latin typeface="Arial" charset="0"/>
              <a:ea typeface="黑体" pitchFamily="49" charset="-122"/>
            </a:endParaRPr>
          </a:p>
        </p:txBody>
      </p:sp>
      <p:sp>
        <p:nvSpPr>
          <p:cNvPr id="8" name="Rectangle 3"/>
          <p:cNvSpPr>
            <a:spLocks noChangeArrowheads="1"/>
          </p:cNvSpPr>
          <p:nvPr/>
        </p:nvSpPr>
        <p:spPr bwMode="auto">
          <a:xfrm>
            <a:off x="899592" y="5013176"/>
            <a:ext cx="7488832" cy="1224136"/>
          </a:xfrm>
          <a:prstGeom prst="rect">
            <a:avLst/>
          </a:prstGeom>
          <a:solidFill>
            <a:srgbClr val="00FF00"/>
          </a:solidFill>
          <a:ln w="9525">
            <a:noFill/>
            <a:miter lim="800000"/>
            <a:headEnd/>
            <a:tailEnd/>
          </a:ln>
          <a:effectLst/>
          <a:scene3d>
            <a:camera prst="orthographicFront"/>
            <a:lightRig rig="threePt" dir="t"/>
          </a:scene3d>
          <a:sp3d>
            <a:bevelT w="114300" prst="artDeco"/>
          </a:sp3d>
        </p:spPr>
        <p:txBody>
          <a:bodyPr anchor="ctr"/>
          <a:lstStyle/>
          <a:p>
            <a:pPr algn="ctr">
              <a:defRPr/>
            </a:pPr>
            <a:r>
              <a:rPr lang="zh-CN" altLang="en-US" sz="3000" b="1" dirty="0">
                <a:latin typeface="Arial" charset="0"/>
                <a:ea typeface="黑体" pitchFamily="49" charset="-122"/>
              </a:rPr>
              <a:t>有</a:t>
            </a:r>
            <a:r>
              <a:rPr lang="zh-CN" altLang="en-US" sz="3000" b="1" dirty="0">
                <a:solidFill>
                  <a:srgbClr val="FF0000"/>
                </a:solidFill>
                <a:latin typeface="Arial" charset="0"/>
                <a:ea typeface="黑体" pitchFamily="49" charset="-122"/>
              </a:rPr>
              <a:t>知识</a:t>
            </a:r>
            <a:r>
              <a:rPr lang="zh-CN" altLang="en-US" sz="3000" b="1" dirty="0">
                <a:latin typeface="Arial" charset="0"/>
                <a:ea typeface="黑体" pitchFamily="49" charset="-122"/>
              </a:rPr>
              <a:t>的人，</a:t>
            </a:r>
            <a:r>
              <a:rPr lang="zh-CN" altLang="en-US" sz="3000" b="1" dirty="0" smtClean="0">
                <a:latin typeface="Arial" charset="0"/>
                <a:ea typeface="黑体" pitchFamily="49" charset="-122"/>
              </a:rPr>
              <a:t>感觉</a:t>
            </a:r>
            <a:r>
              <a:rPr lang="zh-CN" altLang="en-US" sz="3000" b="1" dirty="0" smtClean="0">
                <a:solidFill>
                  <a:srgbClr val="FF0000"/>
                </a:solidFill>
                <a:latin typeface="Arial" charset="0"/>
                <a:ea typeface="黑体" pitchFamily="49" charset="-122"/>
              </a:rPr>
              <a:t>无所不知</a:t>
            </a:r>
            <a:r>
              <a:rPr lang="zh-CN" altLang="en-US" sz="3000" b="1" dirty="0" smtClean="0">
                <a:latin typeface="Arial" charset="0"/>
                <a:ea typeface="黑体" pitchFamily="49" charset="-122"/>
              </a:rPr>
              <a:t>，丰满脂肪型；</a:t>
            </a:r>
            <a:endParaRPr lang="en-US" altLang="zh-CN" sz="3000" b="1" dirty="0" smtClean="0">
              <a:latin typeface="Arial" charset="0"/>
              <a:ea typeface="黑体" pitchFamily="49" charset="-122"/>
            </a:endParaRPr>
          </a:p>
          <a:p>
            <a:pPr algn="ctr">
              <a:defRPr/>
            </a:pPr>
            <a:r>
              <a:rPr lang="zh-CN" altLang="en-US" sz="3000" b="1" dirty="0" smtClean="0">
                <a:latin typeface="Arial" charset="0"/>
                <a:ea typeface="黑体" pitchFamily="49" charset="-122"/>
              </a:rPr>
              <a:t>有</a:t>
            </a:r>
            <a:r>
              <a:rPr lang="zh-CN" altLang="en-US" sz="3000" b="1" dirty="0">
                <a:solidFill>
                  <a:srgbClr val="FF0000"/>
                </a:solidFill>
                <a:latin typeface="Arial" charset="0"/>
                <a:ea typeface="黑体" pitchFamily="49" charset="-122"/>
              </a:rPr>
              <a:t>学问</a:t>
            </a:r>
            <a:r>
              <a:rPr lang="zh-CN" altLang="en-US" sz="3000" b="1" dirty="0">
                <a:latin typeface="Arial" charset="0"/>
                <a:ea typeface="黑体" pitchFamily="49" charset="-122"/>
              </a:rPr>
              <a:t>的人，</a:t>
            </a:r>
            <a:r>
              <a:rPr lang="zh-CN" altLang="en-US" sz="3000" b="1" dirty="0" smtClean="0">
                <a:latin typeface="Arial" charset="0"/>
                <a:ea typeface="黑体" pitchFamily="49" charset="-122"/>
              </a:rPr>
              <a:t>感觉</a:t>
            </a:r>
            <a:r>
              <a:rPr lang="zh-CN" altLang="en-US" sz="3000" b="1" dirty="0" smtClean="0">
                <a:solidFill>
                  <a:srgbClr val="FF0000"/>
                </a:solidFill>
                <a:latin typeface="Arial" charset="0"/>
                <a:ea typeface="黑体" pitchFamily="49" charset="-122"/>
              </a:rPr>
              <a:t>学无止境</a:t>
            </a:r>
            <a:r>
              <a:rPr lang="zh-CN" altLang="en-US" sz="3000" b="1" dirty="0" smtClean="0">
                <a:latin typeface="Arial" charset="0"/>
                <a:ea typeface="黑体" pitchFamily="49" charset="-122"/>
              </a:rPr>
              <a:t>，强健肌肉型。</a:t>
            </a:r>
            <a:endParaRPr lang="zh-CN" altLang="en-US" sz="3000" b="1" dirty="0">
              <a:latin typeface="Arial" charset="0"/>
              <a:ea typeface="黑体" pitchFamily="49" charset="-122"/>
            </a:endParaRPr>
          </a:p>
        </p:txBody>
      </p:sp>
      <p:sp>
        <p:nvSpPr>
          <p:cNvPr id="7" name="Rectangle 3"/>
          <p:cNvSpPr>
            <a:spLocks noChangeArrowheads="1"/>
          </p:cNvSpPr>
          <p:nvPr/>
        </p:nvSpPr>
        <p:spPr bwMode="auto">
          <a:xfrm>
            <a:off x="1187624" y="1556792"/>
            <a:ext cx="6984776" cy="2952328"/>
          </a:xfrm>
          <a:prstGeom prst="rect">
            <a:avLst/>
          </a:prstGeom>
          <a:gradFill rotWithShape="1">
            <a:gsLst>
              <a:gs pos="0">
                <a:srgbClr val="DFCDBF">
                  <a:alpha val="45000"/>
                </a:srgbClr>
              </a:gs>
              <a:gs pos="50000">
                <a:srgbClr val="CCFFFF"/>
              </a:gs>
              <a:gs pos="100000">
                <a:srgbClr val="DFCDBF">
                  <a:alpha val="45000"/>
                </a:srgbClr>
              </a:gs>
            </a:gsLst>
            <a:lin ang="5400000" scaled="1"/>
          </a:gradFill>
          <a:ln w="9525">
            <a:noFill/>
            <a:miter lim="800000"/>
            <a:headEnd/>
            <a:tailEnd/>
          </a:ln>
          <a:effectLst/>
          <a:scene3d>
            <a:camera prst="orthographicFront"/>
            <a:lightRig rig="threePt" dir="t"/>
          </a:scene3d>
          <a:sp3d>
            <a:bevelT w="114300" prst="artDeco"/>
          </a:sp3d>
        </p:spPr>
        <p:txBody>
          <a:bodyPr vert="horz" anchor="ctr"/>
          <a:lstStyle/>
          <a:p>
            <a:pPr algn="just">
              <a:lnSpc>
                <a:spcPct val="120000"/>
              </a:lnSpc>
              <a:defRPr/>
            </a:pPr>
            <a:r>
              <a:rPr lang="zh-CN" altLang="en-US" sz="2400" dirty="0" smtClean="0">
                <a:latin typeface="Arial" charset="0"/>
                <a:ea typeface="黑体" pitchFamily="49" charset="-122"/>
              </a:rPr>
              <a:t>     在学</a:t>
            </a:r>
            <a:r>
              <a:rPr lang="zh-CN" altLang="en-US" sz="2400" dirty="0">
                <a:solidFill>
                  <a:srgbClr val="FF0000"/>
                </a:solidFill>
                <a:latin typeface="Arial" charset="0"/>
                <a:ea typeface="黑体" pitchFamily="49" charset="-122"/>
              </a:rPr>
              <a:t>知识</a:t>
            </a:r>
            <a:r>
              <a:rPr lang="zh-CN" altLang="en-US" sz="2400" dirty="0">
                <a:latin typeface="Arial" charset="0"/>
                <a:ea typeface="黑体" pitchFamily="49" charset="-122"/>
              </a:rPr>
              <a:t>的过程中不断</a:t>
            </a:r>
            <a:r>
              <a:rPr lang="zh-CN" altLang="en-US" sz="2400" dirty="0">
                <a:solidFill>
                  <a:srgbClr val="0000FF"/>
                </a:solidFill>
                <a:latin typeface="Arial" charset="0"/>
                <a:ea typeface="黑体" pitchFamily="49" charset="-122"/>
              </a:rPr>
              <a:t>发现</a:t>
            </a:r>
            <a:r>
              <a:rPr lang="zh-CN" altLang="en-US" sz="2400" dirty="0">
                <a:latin typeface="Arial" charset="0"/>
                <a:ea typeface="黑体" pitchFamily="49" charset="-122"/>
              </a:rPr>
              <a:t>自己的</a:t>
            </a:r>
            <a:r>
              <a:rPr lang="zh-CN" altLang="en-US" sz="2400" dirty="0" smtClean="0">
                <a:latin typeface="Arial" charset="0"/>
                <a:ea typeface="黑体" pitchFamily="49" charset="-122"/>
              </a:rPr>
              <a:t>不足、经典</a:t>
            </a:r>
            <a:r>
              <a:rPr lang="zh-CN" altLang="en-US" sz="2400" dirty="0">
                <a:latin typeface="Arial" charset="0"/>
                <a:ea typeface="黑体" pitchFamily="49" charset="-122"/>
              </a:rPr>
              <a:t>的</a:t>
            </a:r>
            <a:r>
              <a:rPr lang="zh-CN" altLang="en-US" sz="2400" dirty="0" smtClean="0">
                <a:latin typeface="Arial" charset="0"/>
                <a:ea typeface="黑体" pitchFamily="49" charset="-122"/>
              </a:rPr>
              <a:t>局限和现实的问题，围绕为什么？反复</a:t>
            </a:r>
            <a:r>
              <a:rPr lang="zh-CN" altLang="en-US" sz="2400" dirty="0" smtClean="0">
                <a:solidFill>
                  <a:srgbClr val="0000FF"/>
                </a:solidFill>
                <a:latin typeface="Arial" charset="0"/>
                <a:ea typeface="黑体" pitchFamily="49" charset="-122"/>
              </a:rPr>
              <a:t>思辩；思辩</a:t>
            </a:r>
            <a:r>
              <a:rPr lang="zh-CN" altLang="en-US" sz="2400" dirty="0" smtClean="0">
                <a:latin typeface="Arial" charset="0"/>
                <a:ea typeface="黑体" pitchFamily="49" charset="-122"/>
              </a:rPr>
              <a:t>将重新唤醒被休眠的幼年</a:t>
            </a:r>
            <a:r>
              <a:rPr lang="zh-CN" altLang="en-US" sz="2400" dirty="0" smtClean="0">
                <a:solidFill>
                  <a:srgbClr val="0000FF"/>
                </a:solidFill>
                <a:latin typeface="Arial" charset="0"/>
                <a:ea typeface="黑体" pitchFamily="49" charset="-122"/>
              </a:rPr>
              <a:t>好奇</a:t>
            </a:r>
            <a:r>
              <a:rPr lang="zh-CN" altLang="en-US" sz="2400" dirty="0" smtClean="0">
                <a:latin typeface="Arial" charset="0"/>
                <a:ea typeface="黑体" pitchFamily="49" charset="-122"/>
              </a:rPr>
              <a:t>；</a:t>
            </a:r>
            <a:r>
              <a:rPr lang="zh-CN" altLang="en-US" sz="2400" dirty="0" smtClean="0">
                <a:solidFill>
                  <a:srgbClr val="0000FF"/>
                </a:solidFill>
                <a:latin typeface="Arial" charset="0"/>
                <a:ea typeface="黑体" pitchFamily="49" charset="-122"/>
              </a:rPr>
              <a:t>好奇</a:t>
            </a:r>
            <a:r>
              <a:rPr lang="zh-CN" altLang="en-US" sz="2400" dirty="0" smtClean="0">
                <a:latin typeface="Arial" charset="0"/>
                <a:ea typeface="黑体" pitchFamily="49" charset="-122"/>
              </a:rPr>
              <a:t>激发内在动力驱使的（非功利兴趣）</a:t>
            </a:r>
            <a:r>
              <a:rPr lang="zh-CN" altLang="en-US" sz="2400" dirty="0" smtClean="0">
                <a:solidFill>
                  <a:srgbClr val="0000FF"/>
                </a:solidFill>
                <a:latin typeface="Arial" charset="0"/>
                <a:ea typeface="黑体" pitchFamily="49" charset="-122"/>
              </a:rPr>
              <a:t>好玩</a:t>
            </a:r>
            <a:r>
              <a:rPr lang="zh-CN" altLang="en-US" sz="2400" dirty="0" smtClean="0">
                <a:latin typeface="Arial" charset="0"/>
                <a:ea typeface="黑体" pitchFamily="49" charset="-122"/>
              </a:rPr>
              <a:t>；</a:t>
            </a:r>
            <a:r>
              <a:rPr lang="zh-CN" altLang="en-US" sz="2400" dirty="0" smtClean="0">
                <a:solidFill>
                  <a:srgbClr val="0000FF"/>
                </a:solidFill>
                <a:latin typeface="Arial" charset="0"/>
                <a:ea typeface="黑体" pitchFamily="49" charset="-122"/>
              </a:rPr>
              <a:t>好玩</a:t>
            </a:r>
            <a:r>
              <a:rPr lang="zh-CN" altLang="en-US" sz="2400" dirty="0" smtClean="0">
                <a:latin typeface="Arial" charset="0"/>
                <a:ea typeface="黑体" pitchFamily="49" charset="-122"/>
              </a:rPr>
              <a:t>吸引不顾一切的诚心</a:t>
            </a:r>
            <a:r>
              <a:rPr lang="zh-CN" altLang="en-US" sz="2400" dirty="0" smtClean="0">
                <a:solidFill>
                  <a:srgbClr val="0000FF"/>
                </a:solidFill>
                <a:latin typeface="Arial" charset="0"/>
                <a:ea typeface="黑体" pitchFamily="49" charset="-122"/>
              </a:rPr>
              <a:t>探究</a:t>
            </a:r>
            <a:r>
              <a:rPr lang="zh-CN" altLang="en-US" sz="2400" dirty="0" smtClean="0">
                <a:latin typeface="Arial" charset="0"/>
                <a:ea typeface="黑体" pitchFamily="49" charset="-122"/>
              </a:rPr>
              <a:t>；</a:t>
            </a:r>
            <a:r>
              <a:rPr lang="zh-CN" altLang="en-US" sz="2400" dirty="0" smtClean="0">
                <a:solidFill>
                  <a:srgbClr val="0000FF"/>
                </a:solidFill>
                <a:latin typeface="Arial" charset="0"/>
                <a:ea typeface="黑体" pitchFamily="49" charset="-122"/>
              </a:rPr>
              <a:t>探究</a:t>
            </a:r>
            <a:r>
              <a:rPr lang="zh-CN" altLang="en-US" sz="2400" dirty="0" smtClean="0">
                <a:latin typeface="Arial" charset="0"/>
                <a:ea typeface="黑体" pitchFamily="49" charset="-122"/>
              </a:rPr>
              <a:t>创造符合社会价值观的</a:t>
            </a:r>
            <a:r>
              <a:rPr lang="zh-CN" altLang="en-US" sz="2400" dirty="0" smtClean="0">
                <a:solidFill>
                  <a:srgbClr val="0000FF"/>
                </a:solidFill>
                <a:latin typeface="Arial" charset="0"/>
                <a:ea typeface="黑体" pitchFamily="49" charset="-122"/>
              </a:rPr>
              <a:t>新</a:t>
            </a:r>
            <a:r>
              <a:rPr lang="zh-CN" altLang="en-US" sz="2400" dirty="0" smtClean="0">
                <a:solidFill>
                  <a:srgbClr val="FF0000"/>
                </a:solidFill>
                <a:latin typeface="Arial" charset="0"/>
                <a:ea typeface="黑体" pitchFamily="49" charset="-122"/>
              </a:rPr>
              <a:t>知识；</a:t>
            </a:r>
            <a:r>
              <a:rPr lang="zh-CN" altLang="en-US" sz="2400" dirty="0" smtClean="0">
                <a:solidFill>
                  <a:srgbClr val="0000FF"/>
                </a:solidFill>
                <a:latin typeface="Arial" charset="0"/>
                <a:ea typeface="黑体" pitchFamily="49" charset="-122"/>
              </a:rPr>
              <a:t>新</a:t>
            </a:r>
            <a:r>
              <a:rPr lang="zh-CN" altLang="en-US" sz="2400" dirty="0" smtClean="0">
                <a:solidFill>
                  <a:srgbClr val="FF0000"/>
                </a:solidFill>
                <a:latin typeface="Arial" charset="0"/>
                <a:ea typeface="黑体" pitchFamily="49" charset="-122"/>
              </a:rPr>
              <a:t>知识</a:t>
            </a:r>
            <a:r>
              <a:rPr lang="zh-CN" altLang="en-US" sz="2400" dirty="0" smtClean="0">
                <a:latin typeface="Arial" charset="0"/>
                <a:ea typeface="黑体" pitchFamily="49" charset="-122"/>
              </a:rPr>
              <a:t>引领社会进步，是崇高的人生出彩和享受。</a:t>
            </a:r>
            <a:endParaRPr lang="en-US" altLang="zh-CN" sz="2400" dirty="0">
              <a:latin typeface="Arial" charset="0"/>
              <a:ea typeface="黑体" pitchFamily="49" charset="-122"/>
            </a:endParaRPr>
          </a:p>
        </p:txBody>
      </p:sp>
      <p:sp>
        <p:nvSpPr>
          <p:cNvPr id="20" name="弧形 19"/>
          <p:cNvSpPr/>
          <p:nvPr/>
        </p:nvSpPr>
        <p:spPr>
          <a:xfrm rot="16200000">
            <a:off x="576187" y="1589435"/>
            <a:ext cx="2824252" cy="2898557"/>
          </a:xfrm>
          <a:prstGeom prst="arc">
            <a:avLst>
              <a:gd name="adj1" fmla="val 10803827"/>
              <a:gd name="adj2" fmla="val 1223472"/>
            </a:avLst>
          </a:prstGeom>
          <a:ln w="3810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102971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云形标注 13"/>
          <p:cNvSpPr/>
          <p:nvPr/>
        </p:nvSpPr>
        <p:spPr>
          <a:xfrm>
            <a:off x="6588224" y="3140969"/>
            <a:ext cx="1584325" cy="792088"/>
          </a:xfrm>
          <a:prstGeom prst="cloudCallout">
            <a:avLst>
              <a:gd name="adj1" fmla="val -90166"/>
              <a:gd name="adj2" fmla="val 4429"/>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b="1" dirty="0">
                <a:solidFill>
                  <a:srgbClr val="0000FF"/>
                </a:solidFill>
                <a:latin typeface="Arial Unicode MS" pitchFamily="34" charset="-122"/>
                <a:ea typeface="Arial Unicode MS" pitchFamily="34" charset="-122"/>
                <a:cs typeface="Arial Unicode MS" pitchFamily="34" charset="-122"/>
              </a:rPr>
              <a:t>能力</a:t>
            </a:r>
            <a:endParaRPr lang="zh-CN" altLang="en-US" sz="3200" dirty="0">
              <a:solidFill>
                <a:srgbClr val="0000FF"/>
              </a:solidFill>
              <a:latin typeface="Arial Unicode MS" pitchFamily="34" charset="-122"/>
              <a:ea typeface="Arial Unicode MS" pitchFamily="34" charset="-122"/>
              <a:cs typeface="Arial Unicode MS" pitchFamily="34" charset="-122"/>
            </a:endParaRPr>
          </a:p>
        </p:txBody>
      </p:sp>
      <p:sp>
        <p:nvSpPr>
          <p:cNvPr id="15" name="云形标注 14"/>
          <p:cNvSpPr/>
          <p:nvPr/>
        </p:nvSpPr>
        <p:spPr>
          <a:xfrm>
            <a:off x="683568" y="1340768"/>
            <a:ext cx="1727200" cy="1008063"/>
          </a:xfrm>
          <a:prstGeom prst="cloudCallout">
            <a:avLst>
              <a:gd name="adj1" fmla="val 93653"/>
              <a:gd name="adj2" fmla="val 8875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b="1">
                <a:solidFill>
                  <a:schemeClr val="tx1"/>
                </a:solidFill>
                <a:latin typeface="黑体" pitchFamily="49" charset="-122"/>
                <a:ea typeface="黑体" pitchFamily="49" charset="-122"/>
                <a:cs typeface="Arial Unicode MS" pitchFamily="34" charset="-122"/>
              </a:rPr>
              <a:t>成绩</a:t>
            </a:r>
            <a:endParaRPr lang="zh-CN" altLang="en-US" sz="3200">
              <a:solidFill>
                <a:schemeClr val="tx1"/>
              </a:solidFill>
              <a:latin typeface="Arial Unicode MS" pitchFamily="34" charset="-122"/>
              <a:ea typeface="黑体" pitchFamily="49" charset="-122"/>
              <a:cs typeface="Arial Unicode MS" pitchFamily="34" charset="-122"/>
            </a:endParaRPr>
          </a:p>
        </p:txBody>
      </p:sp>
      <p:sp>
        <p:nvSpPr>
          <p:cNvPr id="16" name="云形标注 15"/>
          <p:cNvSpPr/>
          <p:nvPr/>
        </p:nvSpPr>
        <p:spPr>
          <a:xfrm>
            <a:off x="611560" y="2420888"/>
            <a:ext cx="1655763" cy="1008063"/>
          </a:xfrm>
          <a:prstGeom prst="cloudCallout">
            <a:avLst>
              <a:gd name="adj1" fmla="val 106815"/>
              <a:gd name="adj2" fmla="val 1118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b="1" dirty="0">
                <a:solidFill>
                  <a:schemeClr val="tx1"/>
                </a:solidFill>
                <a:latin typeface="黑体" pitchFamily="49" charset="-122"/>
                <a:ea typeface="黑体" pitchFamily="49" charset="-122"/>
                <a:cs typeface="Arial Unicode MS" pitchFamily="34" charset="-122"/>
              </a:rPr>
              <a:t>学位</a:t>
            </a:r>
            <a:endParaRPr lang="zh-CN" altLang="en-US" sz="3200" dirty="0">
              <a:solidFill>
                <a:schemeClr val="tx1"/>
              </a:solidFill>
              <a:latin typeface="Arial Unicode MS" pitchFamily="34" charset="-122"/>
              <a:ea typeface="黑体" pitchFamily="49" charset="-122"/>
              <a:cs typeface="Arial Unicode MS" pitchFamily="34" charset="-122"/>
            </a:endParaRPr>
          </a:p>
        </p:txBody>
      </p:sp>
      <p:sp>
        <p:nvSpPr>
          <p:cNvPr id="17" name="云形标注 16"/>
          <p:cNvSpPr/>
          <p:nvPr/>
        </p:nvSpPr>
        <p:spPr>
          <a:xfrm>
            <a:off x="1907704" y="5229200"/>
            <a:ext cx="1584325" cy="1008062"/>
          </a:xfrm>
          <a:prstGeom prst="cloudCallout">
            <a:avLst>
              <a:gd name="adj1" fmla="val 71900"/>
              <a:gd name="adj2" fmla="val -7594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b="1">
                <a:solidFill>
                  <a:schemeClr val="tx1"/>
                </a:solidFill>
                <a:latin typeface="黑体" pitchFamily="49" charset="-122"/>
                <a:ea typeface="黑体" pitchFamily="49" charset="-122"/>
                <a:cs typeface="Arial Unicode MS" pitchFamily="34" charset="-122"/>
              </a:rPr>
              <a:t>出国</a:t>
            </a:r>
            <a:endParaRPr lang="zh-CN" altLang="en-US" sz="3200">
              <a:solidFill>
                <a:schemeClr val="tx1"/>
              </a:solidFill>
              <a:latin typeface="Arial Unicode MS" pitchFamily="34" charset="-122"/>
              <a:ea typeface="黑体" pitchFamily="49" charset="-122"/>
              <a:cs typeface="Arial Unicode MS" pitchFamily="34" charset="-122"/>
            </a:endParaRPr>
          </a:p>
        </p:txBody>
      </p:sp>
      <p:sp>
        <p:nvSpPr>
          <p:cNvPr id="18" name="云形标注 17"/>
          <p:cNvSpPr/>
          <p:nvPr/>
        </p:nvSpPr>
        <p:spPr>
          <a:xfrm>
            <a:off x="1043608" y="4509120"/>
            <a:ext cx="1584325" cy="1008063"/>
          </a:xfrm>
          <a:prstGeom prst="cloudCallout">
            <a:avLst>
              <a:gd name="adj1" fmla="val 88848"/>
              <a:gd name="adj2" fmla="val -5804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dirty="0">
                <a:solidFill>
                  <a:schemeClr val="tx1"/>
                </a:solidFill>
                <a:latin typeface="Arial Unicode MS" pitchFamily="34" charset="-122"/>
                <a:ea typeface="Arial Unicode MS" pitchFamily="34" charset="-122"/>
                <a:cs typeface="Arial Unicode MS" pitchFamily="34" charset="-122"/>
              </a:rPr>
              <a:t>读研</a:t>
            </a:r>
          </a:p>
        </p:txBody>
      </p:sp>
      <p:sp>
        <p:nvSpPr>
          <p:cNvPr id="19" name="云形标注 18"/>
          <p:cNvSpPr/>
          <p:nvPr/>
        </p:nvSpPr>
        <p:spPr>
          <a:xfrm>
            <a:off x="611560" y="3501008"/>
            <a:ext cx="1800225" cy="1008063"/>
          </a:xfrm>
          <a:prstGeom prst="cloudCallout">
            <a:avLst>
              <a:gd name="adj1" fmla="val 92096"/>
              <a:gd name="adj2" fmla="val -1985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dirty="0">
                <a:solidFill>
                  <a:schemeClr val="tx1"/>
                </a:solidFill>
                <a:latin typeface="Arial Unicode MS" pitchFamily="34" charset="-122"/>
                <a:ea typeface="Arial Unicode MS" pitchFamily="34" charset="-122"/>
                <a:cs typeface="Arial Unicode MS" pitchFamily="34" charset="-122"/>
              </a:rPr>
              <a:t>考证</a:t>
            </a:r>
          </a:p>
        </p:txBody>
      </p:sp>
      <p:sp>
        <p:nvSpPr>
          <p:cNvPr id="20" name="云形标注 19"/>
          <p:cNvSpPr/>
          <p:nvPr/>
        </p:nvSpPr>
        <p:spPr>
          <a:xfrm>
            <a:off x="2267744" y="836712"/>
            <a:ext cx="1584325" cy="1008063"/>
          </a:xfrm>
          <a:prstGeom prst="cloudCallout">
            <a:avLst>
              <a:gd name="adj1" fmla="val 11141"/>
              <a:gd name="adj2" fmla="val 8159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dirty="0">
                <a:solidFill>
                  <a:schemeClr val="tx1"/>
                </a:solidFill>
                <a:latin typeface="Arial Unicode MS" pitchFamily="34" charset="-122"/>
                <a:ea typeface="Arial Unicode MS" pitchFamily="34" charset="-122"/>
                <a:cs typeface="Arial Unicode MS" pitchFamily="34" charset="-122"/>
              </a:rPr>
              <a:t>学会</a:t>
            </a:r>
          </a:p>
        </p:txBody>
      </p:sp>
      <p:sp>
        <p:nvSpPr>
          <p:cNvPr id="21" name="云形标注 20"/>
          <p:cNvSpPr/>
          <p:nvPr/>
        </p:nvSpPr>
        <p:spPr>
          <a:xfrm>
            <a:off x="4860032" y="836712"/>
            <a:ext cx="1656184" cy="792088"/>
          </a:xfrm>
          <a:prstGeom prst="cloudCallout">
            <a:avLst>
              <a:gd name="adj1" fmla="val -44913"/>
              <a:gd name="adj2" fmla="val 95399"/>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dirty="0">
                <a:solidFill>
                  <a:srgbClr val="0000FF"/>
                </a:solidFill>
                <a:latin typeface="Arial Unicode MS" pitchFamily="34" charset="-122"/>
                <a:ea typeface="Arial Unicode MS" pitchFamily="34" charset="-122"/>
                <a:cs typeface="Arial Unicode MS" pitchFamily="34" charset="-122"/>
              </a:rPr>
              <a:t>会学</a:t>
            </a:r>
          </a:p>
        </p:txBody>
      </p:sp>
      <p:sp>
        <p:nvSpPr>
          <p:cNvPr id="22" name="云形标注 21"/>
          <p:cNvSpPr/>
          <p:nvPr/>
        </p:nvSpPr>
        <p:spPr>
          <a:xfrm>
            <a:off x="5796136" y="1556792"/>
            <a:ext cx="1584325" cy="792088"/>
          </a:xfrm>
          <a:prstGeom prst="cloudCallout">
            <a:avLst>
              <a:gd name="adj1" fmla="val -71054"/>
              <a:gd name="adj2" fmla="val 45755"/>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dirty="0">
                <a:solidFill>
                  <a:srgbClr val="0000FF"/>
                </a:solidFill>
                <a:latin typeface="Arial Unicode MS" pitchFamily="34" charset="-122"/>
                <a:ea typeface="Arial Unicode MS" pitchFamily="34" charset="-122"/>
                <a:cs typeface="Arial Unicode MS" pitchFamily="34" charset="-122"/>
              </a:rPr>
              <a:t>思考</a:t>
            </a:r>
          </a:p>
        </p:txBody>
      </p:sp>
      <p:sp>
        <p:nvSpPr>
          <p:cNvPr id="23" name="云形标注 22"/>
          <p:cNvSpPr/>
          <p:nvPr/>
        </p:nvSpPr>
        <p:spPr>
          <a:xfrm>
            <a:off x="6372200" y="2348880"/>
            <a:ext cx="1584325" cy="864096"/>
          </a:xfrm>
          <a:prstGeom prst="cloudCallout">
            <a:avLst>
              <a:gd name="adj1" fmla="val -84516"/>
              <a:gd name="adj2" fmla="val 21858"/>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dirty="0">
                <a:solidFill>
                  <a:srgbClr val="0000FF"/>
                </a:solidFill>
                <a:latin typeface="Arial Unicode MS" pitchFamily="34" charset="-122"/>
                <a:ea typeface="Arial Unicode MS" pitchFamily="34" charset="-122"/>
                <a:cs typeface="Arial Unicode MS" pitchFamily="34" charset="-122"/>
              </a:rPr>
              <a:t>学问</a:t>
            </a:r>
          </a:p>
        </p:txBody>
      </p:sp>
      <p:sp>
        <p:nvSpPr>
          <p:cNvPr id="24" name="云形标注 23"/>
          <p:cNvSpPr/>
          <p:nvPr/>
        </p:nvSpPr>
        <p:spPr>
          <a:xfrm>
            <a:off x="4427984" y="5373216"/>
            <a:ext cx="2808288" cy="792088"/>
          </a:xfrm>
          <a:prstGeom prst="cloudCallout">
            <a:avLst>
              <a:gd name="adj1" fmla="val -12586"/>
              <a:gd name="adj2" fmla="val -101470"/>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dirty="0">
                <a:solidFill>
                  <a:schemeClr val="tx1"/>
                </a:solidFill>
                <a:latin typeface="Arial Unicode MS" pitchFamily="34" charset="-122"/>
                <a:ea typeface="Arial Unicode MS" pitchFamily="34" charset="-122"/>
                <a:cs typeface="Arial Unicode MS" pitchFamily="34" charset="-122"/>
              </a:rPr>
              <a:t>？？？？</a:t>
            </a:r>
          </a:p>
        </p:txBody>
      </p:sp>
      <p:pic>
        <p:nvPicPr>
          <p:cNvPr id="5135" name="Picture 15" descr="http://t01.pic.sogou.com/890aad09a007029b.jpg"/>
          <p:cNvPicPr>
            <a:picLocks noChangeAspect="1" noChangeArrowheads="1"/>
          </p:cNvPicPr>
          <p:nvPr/>
        </p:nvPicPr>
        <p:blipFill>
          <a:blip r:embed="rId2" cstate="print"/>
          <a:srcRect/>
          <a:stretch>
            <a:fillRect/>
          </a:stretch>
        </p:blipFill>
        <p:spPr bwMode="auto">
          <a:xfrm rot="155920">
            <a:off x="2786435" y="1627950"/>
            <a:ext cx="3227218" cy="3895173"/>
          </a:xfrm>
          <a:prstGeom prst="ellipse">
            <a:avLst/>
          </a:prstGeom>
          <a:ln>
            <a:noFill/>
          </a:ln>
          <a:effectLst>
            <a:softEdge rad="112500"/>
          </a:effectLst>
        </p:spPr>
      </p:pic>
      <p:sp>
        <p:nvSpPr>
          <p:cNvPr id="25" name="椭圆 24"/>
          <p:cNvSpPr/>
          <p:nvPr/>
        </p:nvSpPr>
        <p:spPr>
          <a:xfrm>
            <a:off x="3491880" y="4149080"/>
            <a:ext cx="2088182" cy="792808"/>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b="1" dirty="0">
                <a:solidFill>
                  <a:srgbClr val="FF0000"/>
                </a:solidFill>
                <a:latin typeface="Arial Unicode MS" pitchFamily="34" charset="-122"/>
                <a:ea typeface="Arial Unicode MS" pitchFamily="34" charset="-122"/>
                <a:cs typeface="Arial Unicode MS" pitchFamily="34" charset="-122"/>
              </a:rPr>
              <a:t>大学</a:t>
            </a:r>
            <a:r>
              <a:rPr lang="zh-CN" altLang="en-US" sz="3200" b="1" dirty="0" smtClean="0">
                <a:solidFill>
                  <a:srgbClr val="FF0000"/>
                </a:solidFill>
                <a:latin typeface="Arial Unicode MS" pitchFamily="34" charset="-122"/>
                <a:ea typeface="Arial Unicode MS" pitchFamily="34" charset="-122"/>
                <a:cs typeface="Arial Unicode MS" pitchFamily="34" charset="-122"/>
              </a:rPr>
              <a:t>梦</a:t>
            </a:r>
            <a:r>
              <a:rPr lang="en-US" altLang="zh-CN" sz="3200" b="1" dirty="0" smtClean="0">
                <a:solidFill>
                  <a:srgbClr val="FF0000"/>
                </a:solidFill>
                <a:latin typeface="Arial Unicode MS" pitchFamily="34" charset="-122"/>
                <a:ea typeface="Arial Unicode MS" pitchFamily="34" charset="-122"/>
                <a:cs typeface="Arial Unicode MS" pitchFamily="34" charset="-122"/>
              </a:rPr>
              <a:t>?</a:t>
            </a:r>
            <a:endParaRPr lang="zh-CN" altLang="en-US" sz="3200" b="1" dirty="0">
              <a:solidFill>
                <a:srgbClr val="FF0000"/>
              </a:solidFill>
              <a:latin typeface="Arial Unicode MS" pitchFamily="34" charset="-122"/>
              <a:ea typeface="Arial Unicode MS" pitchFamily="34" charset="-122"/>
              <a:cs typeface="Arial Unicode MS" pitchFamily="34" charset="-122"/>
            </a:endParaRPr>
          </a:p>
        </p:txBody>
      </p:sp>
      <p:sp>
        <p:nvSpPr>
          <p:cNvPr id="27" name="云形标注 26"/>
          <p:cNvSpPr/>
          <p:nvPr/>
        </p:nvSpPr>
        <p:spPr>
          <a:xfrm>
            <a:off x="6516216" y="3933056"/>
            <a:ext cx="1584325" cy="720080"/>
          </a:xfrm>
          <a:prstGeom prst="cloudCallout">
            <a:avLst>
              <a:gd name="adj1" fmla="val -98984"/>
              <a:gd name="adj2" fmla="val 2826"/>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b="1" dirty="0" smtClean="0">
                <a:solidFill>
                  <a:srgbClr val="0000FF"/>
                </a:solidFill>
              </a:rPr>
              <a:t>合作</a:t>
            </a:r>
            <a:endParaRPr lang="zh-CN" altLang="en-US" sz="3200" dirty="0">
              <a:solidFill>
                <a:srgbClr val="0000FF"/>
              </a:solidFill>
              <a:latin typeface="Arial Unicode MS" pitchFamily="34" charset="-122"/>
              <a:ea typeface="Arial Unicode MS" pitchFamily="34" charset="-122"/>
              <a:cs typeface="Arial Unicode MS" pitchFamily="34" charset="-122"/>
            </a:endParaRPr>
          </a:p>
        </p:txBody>
      </p:sp>
      <p:sp>
        <p:nvSpPr>
          <p:cNvPr id="28" name="云形标注 27"/>
          <p:cNvSpPr/>
          <p:nvPr/>
        </p:nvSpPr>
        <p:spPr>
          <a:xfrm>
            <a:off x="6372200" y="4653136"/>
            <a:ext cx="1584325" cy="720080"/>
          </a:xfrm>
          <a:prstGeom prst="cloudCallout">
            <a:avLst>
              <a:gd name="adj1" fmla="val -91770"/>
              <a:gd name="adj2" fmla="val -74777"/>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b="1" dirty="0" smtClean="0">
                <a:solidFill>
                  <a:srgbClr val="0000FF"/>
                </a:solidFill>
              </a:rPr>
              <a:t>守拙</a:t>
            </a:r>
            <a:endParaRPr lang="zh-CN" altLang="en-US" sz="3200" dirty="0">
              <a:solidFill>
                <a:srgbClr val="0000FF"/>
              </a:solidFill>
              <a:latin typeface="Arial Unicode MS" pitchFamily="34" charset="-122"/>
              <a:ea typeface="Arial Unicode MS" pitchFamily="34" charset="-122"/>
              <a:cs typeface="Arial Unicode MS" pitchFamily="34" charset="-122"/>
            </a:endParaRPr>
          </a:p>
        </p:txBody>
      </p:sp>
      <p:sp>
        <p:nvSpPr>
          <p:cNvPr id="26" name="矩形 25"/>
          <p:cNvSpPr/>
          <p:nvPr/>
        </p:nvSpPr>
        <p:spPr>
          <a:xfrm>
            <a:off x="683568" y="5604050"/>
            <a:ext cx="863600" cy="584775"/>
          </a:xfrm>
          <a:prstGeom prst="rect">
            <a:avLst/>
          </a:prstGeom>
          <a:solidFill>
            <a:srgbClr val="FFFF00"/>
          </a:solidFill>
          <a:scene3d>
            <a:camera prst="orthographicFront"/>
            <a:lightRig rig="threePt" dir="t"/>
          </a:scene3d>
          <a:sp3d>
            <a:bevelT w="114300" prst="artDeco"/>
          </a:sp3d>
        </p:spPr>
        <p:txBody>
          <a:bodyPr wrap="square">
            <a:spAutoFit/>
          </a:bodyPr>
          <a:lstStyle/>
          <a:p>
            <a:pPr algn="ctr"/>
            <a:r>
              <a:rPr lang="zh-CN" altLang="en-US" sz="3200" b="1" dirty="0" smtClean="0">
                <a:latin typeface="Arial Unicode MS" pitchFamily="34" charset="-122"/>
                <a:ea typeface="Arial Unicode MS" pitchFamily="34" charset="-122"/>
                <a:cs typeface="Arial Unicode MS" pitchFamily="34" charset="-122"/>
              </a:rPr>
              <a:t>术</a:t>
            </a:r>
            <a:endParaRPr lang="zh-CN" altLang="en-US" sz="3200" b="1" dirty="0">
              <a:latin typeface="Arial Unicode MS" pitchFamily="34" charset="-122"/>
              <a:ea typeface="Arial Unicode MS" pitchFamily="34" charset="-122"/>
              <a:cs typeface="Arial Unicode MS" pitchFamily="34" charset="-122"/>
            </a:endParaRPr>
          </a:p>
        </p:txBody>
      </p:sp>
      <p:sp>
        <p:nvSpPr>
          <p:cNvPr id="29" name="矩形 28"/>
          <p:cNvSpPr/>
          <p:nvPr/>
        </p:nvSpPr>
        <p:spPr>
          <a:xfrm>
            <a:off x="7524725" y="5604050"/>
            <a:ext cx="863600" cy="584775"/>
          </a:xfrm>
          <a:prstGeom prst="rect">
            <a:avLst/>
          </a:prstGeom>
          <a:solidFill>
            <a:srgbClr val="FFFF00"/>
          </a:solidFill>
          <a:scene3d>
            <a:camera prst="orthographicFront"/>
            <a:lightRig rig="threePt" dir="t"/>
          </a:scene3d>
          <a:sp3d>
            <a:bevelT w="114300" prst="artDeco"/>
          </a:sp3d>
        </p:spPr>
        <p:txBody>
          <a:bodyPr wrap="square">
            <a:spAutoFit/>
          </a:bodyPr>
          <a:lstStyle/>
          <a:p>
            <a:pPr algn="ctr"/>
            <a:r>
              <a:rPr lang="zh-CN" altLang="en-US" sz="3200" b="1" dirty="0" smtClean="0">
                <a:latin typeface="Arial Unicode MS" pitchFamily="34" charset="-122"/>
                <a:ea typeface="Arial Unicode MS" pitchFamily="34" charset="-122"/>
                <a:cs typeface="Arial Unicode MS" pitchFamily="34" charset="-122"/>
              </a:rPr>
              <a:t>道</a:t>
            </a:r>
            <a:endParaRPr lang="zh-CN" altLang="en-US" sz="3200" b="1" dirty="0">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230713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27" grpId="0" animBg="1"/>
      <p:bldP spid="2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3"/>
          <p:cNvSpPr txBox="1">
            <a:spLocks noChangeArrowheads="1"/>
          </p:cNvSpPr>
          <p:nvPr/>
        </p:nvSpPr>
        <p:spPr bwMode="auto">
          <a:xfrm>
            <a:off x="8964488" y="3861048"/>
            <a:ext cx="2016967" cy="1176338"/>
          </a:xfrm>
          <a:prstGeom prst="rect">
            <a:avLst/>
          </a:prstGeom>
          <a:noFill/>
          <a:ln>
            <a:miter lim="800000"/>
            <a:headEnd/>
            <a:tailEnd/>
          </a:ln>
        </p:spPr>
        <p:txBody>
          <a:bodyPr lIns="91331" tIns="45664" rIns="91331" bIns="45664">
            <a:normAutofit/>
          </a:bodyPr>
          <a:lstStyle/>
          <a:p>
            <a:pPr algn="ctr" defTabSz="913308" fontAlgn="auto">
              <a:spcAft>
                <a:spcPts val="0"/>
              </a:spcAft>
              <a:defRPr/>
            </a:pPr>
            <a:endParaRPr lang="zh-CN" altLang="en-US" sz="3600" b="1" dirty="0">
              <a:solidFill>
                <a:srgbClr val="FF0000"/>
              </a:solidFill>
              <a:effectLst>
                <a:outerShdw blurRad="38100" dist="38100" dir="2700000" algn="tl">
                  <a:srgbClr val="000000">
                    <a:alpha val="43137"/>
                  </a:srgbClr>
                </a:outerShdw>
              </a:effectLst>
              <a:latin typeface="+mj-lt"/>
              <a:ea typeface="隶书" pitchFamily="49" charset="-122"/>
              <a:cs typeface="+mj-cs"/>
            </a:endParaRPr>
          </a:p>
        </p:txBody>
      </p:sp>
      <p:sp>
        <p:nvSpPr>
          <p:cNvPr id="4" name="流程图: 磁盘 3"/>
          <p:cNvSpPr/>
          <p:nvPr/>
        </p:nvSpPr>
        <p:spPr>
          <a:xfrm>
            <a:off x="971600" y="3573016"/>
            <a:ext cx="6120680" cy="2736304"/>
          </a:xfrm>
          <a:prstGeom prst="flowChartMagneticDisk">
            <a:avLst/>
          </a:prstGeom>
          <a:gradFill flip="none" rotWithShape="1">
            <a:gsLst>
              <a:gs pos="0">
                <a:srgbClr val="66FF33">
                  <a:shade val="30000"/>
                  <a:satMod val="115000"/>
                </a:srgbClr>
              </a:gs>
              <a:gs pos="50000">
                <a:srgbClr val="66FF33">
                  <a:shade val="67500"/>
                  <a:satMod val="115000"/>
                </a:srgbClr>
              </a:gs>
              <a:gs pos="100000">
                <a:srgbClr val="66FF33">
                  <a:shade val="100000"/>
                  <a:satMod val="115000"/>
                </a:srgbClr>
              </a:gs>
            </a:gsLst>
            <a:lin ang="0" scaled="1"/>
            <a:tileRect/>
          </a:gradFill>
          <a:ln>
            <a:noFill/>
          </a:ln>
          <a:effectLst>
            <a:glow rad="139700">
              <a:schemeClr val="accent2">
                <a:satMod val="175000"/>
                <a:alpha val="40000"/>
              </a:schemeClr>
            </a:glow>
          </a:effectLst>
          <a:scene3d>
            <a:camera prst="orthographicFront">
              <a:rot lat="0" lon="0" rev="0"/>
            </a:camera>
            <a:lightRig rig="contrasting" dir="t">
              <a:rot lat="0" lon="0" rev="7800000"/>
            </a:lightRig>
          </a:scene3d>
          <a:sp3d>
            <a:bevelT w="139700" h="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流程图: 磁盘 4"/>
          <p:cNvSpPr/>
          <p:nvPr/>
        </p:nvSpPr>
        <p:spPr>
          <a:xfrm>
            <a:off x="5004048" y="3356992"/>
            <a:ext cx="1656184" cy="2520280"/>
          </a:xfrm>
          <a:prstGeom prst="flowChartMagneticDisk">
            <a:avLst/>
          </a:prstGeom>
          <a:gradFill flip="none" rotWithShape="1">
            <a:gsLst>
              <a:gs pos="0">
                <a:srgbClr val="66FF33">
                  <a:shade val="30000"/>
                  <a:satMod val="115000"/>
                </a:srgbClr>
              </a:gs>
              <a:gs pos="50000">
                <a:srgbClr val="66FF33">
                  <a:shade val="67500"/>
                  <a:satMod val="115000"/>
                </a:srgbClr>
              </a:gs>
              <a:gs pos="100000">
                <a:srgbClr val="66FF33">
                  <a:shade val="100000"/>
                  <a:satMod val="115000"/>
                </a:srgbClr>
              </a:gs>
            </a:gsLst>
            <a:lin ang="0" scaled="1"/>
            <a:tileRect/>
          </a:gra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3419872" y="3861048"/>
            <a:ext cx="0" cy="18002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流程图: 磁盘 7"/>
          <p:cNvSpPr/>
          <p:nvPr/>
        </p:nvSpPr>
        <p:spPr>
          <a:xfrm>
            <a:off x="3131840" y="4365104"/>
            <a:ext cx="1656184" cy="1872208"/>
          </a:xfrm>
          <a:prstGeom prst="flowChartMagneticDisk">
            <a:avLst/>
          </a:prstGeom>
          <a:gradFill flip="none" rotWithShape="1">
            <a:gsLst>
              <a:gs pos="0">
                <a:srgbClr val="66FF33">
                  <a:shade val="30000"/>
                  <a:satMod val="115000"/>
                </a:srgbClr>
              </a:gs>
              <a:gs pos="50000">
                <a:srgbClr val="66FF33">
                  <a:shade val="67500"/>
                  <a:satMod val="115000"/>
                </a:srgbClr>
              </a:gs>
              <a:gs pos="100000">
                <a:srgbClr val="66FF33">
                  <a:shade val="100000"/>
                  <a:satMod val="115000"/>
                </a:srgbClr>
              </a:gs>
            </a:gsLst>
            <a:lin ang="0" scaled="1"/>
            <a:tileRect/>
          </a:gra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流程图: 磁盘 8"/>
          <p:cNvSpPr/>
          <p:nvPr/>
        </p:nvSpPr>
        <p:spPr>
          <a:xfrm>
            <a:off x="1259632" y="3356992"/>
            <a:ext cx="1656184" cy="2520280"/>
          </a:xfrm>
          <a:prstGeom prst="flowChartMagneticDisk">
            <a:avLst/>
          </a:prstGeom>
          <a:gradFill flip="none" rotWithShape="1">
            <a:gsLst>
              <a:gs pos="0">
                <a:srgbClr val="66FF33">
                  <a:shade val="30000"/>
                  <a:satMod val="115000"/>
                </a:srgbClr>
              </a:gs>
              <a:gs pos="50000">
                <a:srgbClr val="66FF33">
                  <a:shade val="67500"/>
                  <a:satMod val="115000"/>
                </a:srgbClr>
              </a:gs>
              <a:gs pos="100000">
                <a:srgbClr val="66FF33">
                  <a:shade val="100000"/>
                  <a:satMod val="115000"/>
                </a:srgbClr>
              </a:gs>
            </a:gsLst>
            <a:lin ang="0" scaled="1"/>
            <a:tileRect/>
          </a:gra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971600" y="3068960"/>
            <a:ext cx="6120680" cy="1872208"/>
          </a:xfrm>
          <a:prstGeom prst="ellipse">
            <a:avLst/>
          </a:prstGeom>
          <a:solidFill>
            <a:schemeClr val="accent3">
              <a:lumMod val="60000"/>
              <a:lumOff val="40000"/>
              <a:alpha val="90000"/>
            </a:schemeClr>
          </a:solidFill>
          <a:ln w="381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b="1"/>
          </a:p>
        </p:txBody>
      </p:sp>
      <p:cxnSp>
        <p:nvCxnSpPr>
          <p:cNvPr id="11" name="直接箭头连接符 10"/>
          <p:cNvCxnSpPr/>
          <p:nvPr/>
        </p:nvCxnSpPr>
        <p:spPr>
          <a:xfrm flipV="1">
            <a:off x="1763688" y="2420888"/>
            <a:ext cx="4248472" cy="23762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1043608" y="3429000"/>
            <a:ext cx="5976664" cy="10801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V="1">
            <a:off x="3419872" y="332656"/>
            <a:ext cx="0" cy="352839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矩形 93"/>
          <p:cNvSpPr>
            <a:spLocks noChangeArrowheads="1"/>
          </p:cNvSpPr>
          <p:nvPr/>
        </p:nvSpPr>
        <p:spPr bwMode="auto">
          <a:xfrm>
            <a:off x="7164288" y="4437112"/>
            <a:ext cx="803275" cy="461962"/>
          </a:xfrm>
          <a:prstGeom prst="rect">
            <a:avLst/>
          </a:prstGeom>
          <a:noFill/>
          <a:ln w="9525">
            <a:noFill/>
            <a:miter lim="800000"/>
            <a:headEnd/>
            <a:tailEnd/>
          </a:ln>
        </p:spPr>
        <p:txBody>
          <a:bodyPr wrap="none">
            <a:spAutoFit/>
          </a:bodyPr>
          <a:lstStyle/>
          <a:p>
            <a:r>
              <a:rPr lang="zh-CN" altLang="en-US" sz="2400" b="1" dirty="0"/>
              <a:t>分数</a:t>
            </a:r>
          </a:p>
        </p:txBody>
      </p:sp>
      <p:sp>
        <p:nvSpPr>
          <p:cNvPr id="15" name="矩形 94"/>
          <p:cNvSpPr>
            <a:spLocks noChangeArrowheads="1"/>
          </p:cNvSpPr>
          <p:nvPr/>
        </p:nvSpPr>
        <p:spPr bwMode="auto">
          <a:xfrm>
            <a:off x="5940152" y="2204864"/>
            <a:ext cx="804863" cy="461962"/>
          </a:xfrm>
          <a:prstGeom prst="rect">
            <a:avLst/>
          </a:prstGeom>
          <a:noFill/>
          <a:ln w="9525">
            <a:noFill/>
            <a:miter lim="800000"/>
            <a:headEnd/>
            <a:tailEnd/>
          </a:ln>
        </p:spPr>
        <p:txBody>
          <a:bodyPr wrap="none">
            <a:spAutoFit/>
          </a:bodyPr>
          <a:lstStyle/>
          <a:p>
            <a:r>
              <a:rPr lang="zh-CN" altLang="en-US" sz="2400" b="1" dirty="0"/>
              <a:t>知识</a:t>
            </a:r>
          </a:p>
        </p:txBody>
      </p:sp>
      <p:sp>
        <p:nvSpPr>
          <p:cNvPr id="16" name="矩形 15"/>
          <p:cNvSpPr>
            <a:spLocks noChangeArrowheads="1"/>
          </p:cNvSpPr>
          <p:nvPr/>
        </p:nvSpPr>
        <p:spPr bwMode="auto">
          <a:xfrm>
            <a:off x="2771800" y="1484784"/>
            <a:ext cx="432048" cy="830997"/>
          </a:xfrm>
          <a:prstGeom prst="rect">
            <a:avLst/>
          </a:prstGeom>
          <a:noFill/>
          <a:ln w="9525">
            <a:noFill/>
            <a:miter lim="800000"/>
            <a:headEnd/>
            <a:tailEnd/>
          </a:ln>
        </p:spPr>
        <p:txBody>
          <a:bodyPr wrap="square">
            <a:spAutoFit/>
          </a:bodyPr>
          <a:lstStyle/>
          <a:p>
            <a:r>
              <a:rPr lang="zh-CN" altLang="en-US" sz="2400" b="1" dirty="0"/>
              <a:t>能力</a:t>
            </a:r>
          </a:p>
        </p:txBody>
      </p:sp>
      <p:pic>
        <p:nvPicPr>
          <p:cNvPr id="17" name="Picture 2" descr="http://www.23ps.com/Files/UpLoadFile/200902/200902061203144969.jpg"/>
          <p:cNvPicPr>
            <a:picLocks noChangeAspect="1" noChangeArrowheads="1"/>
          </p:cNvPicPr>
          <p:nvPr/>
        </p:nvPicPr>
        <p:blipFill>
          <a:blip r:embed="rId2" cstate="print">
            <a:clrChange>
              <a:clrFrom>
                <a:srgbClr val="FFFFFF"/>
              </a:clrFrom>
              <a:clrTo>
                <a:srgbClr val="FFFFFF">
                  <a:alpha val="0"/>
                </a:srgbClr>
              </a:clrTo>
            </a:clrChange>
          </a:blip>
          <a:srcRect l="20656" t="10548" r="25639" b="27917"/>
          <a:stretch>
            <a:fillRect/>
          </a:stretch>
        </p:blipFill>
        <p:spPr bwMode="auto">
          <a:xfrm>
            <a:off x="3707904" y="332656"/>
            <a:ext cx="1584176" cy="3453929"/>
          </a:xfrm>
          <a:prstGeom prst="rect">
            <a:avLst/>
          </a:prstGeom>
          <a:noFill/>
          <a:ln w="9525">
            <a:noFill/>
            <a:miter lim="800000"/>
            <a:headEnd/>
            <a:tailEnd/>
          </a:ln>
        </p:spPr>
      </p:pic>
      <p:sp>
        <p:nvSpPr>
          <p:cNvPr id="18" name="椭圆 17"/>
          <p:cNvSpPr/>
          <p:nvPr/>
        </p:nvSpPr>
        <p:spPr>
          <a:xfrm rot="1240006">
            <a:off x="5535378" y="3468965"/>
            <a:ext cx="1107587" cy="356508"/>
          </a:xfrm>
          <a:prstGeom prst="ellipse">
            <a:avLst/>
          </a:prstGeom>
          <a:solidFill>
            <a:schemeClr val="accent1">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学霸</a:t>
            </a:r>
            <a:endParaRPr lang="zh-CN" altLang="en-US" sz="2000" dirty="0">
              <a:solidFill>
                <a:schemeClr val="tx1"/>
              </a:solidFill>
              <a:latin typeface="Arial Unicode MS" pitchFamily="34" charset="-122"/>
              <a:ea typeface="Arial Unicode MS" pitchFamily="34" charset="-122"/>
              <a:cs typeface="Arial Unicode MS" pitchFamily="34" charset="-122"/>
            </a:endParaRPr>
          </a:p>
        </p:txBody>
      </p:sp>
      <p:pic>
        <p:nvPicPr>
          <p:cNvPr id="19" name="Picture 6" descr="http://shop.mrbin.cn/images/201203/goods_img/358_P_1330978904873.jpg"/>
          <p:cNvPicPr>
            <a:picLocks noChangeAspect="1" noChangeArrowheads="1"/>
          </p:cNvPicPr>
          <p:nvPr/>
        </p:nvPicPr>
        <p:blipFill>
          <a:blip r:embed="rId3" cstate="print">
            <a:clrChange>
              <a:clrFrom>
                <a:srgbClr val="F6F7F2"/>
              </a:clrFrom>
              <a:clrTo>
                <a:srgbClr val="F6F7F2">
                  <a:alpha val="0"/>
                </a:srgbClr>
              </a:clrTo>
            </a:clrChange>
          </a:blip>
          <a:srcRect l="5968" t="14286" r="6496" b="10714"/>
          <a:stretch>
            <a:fillRect/>
          </a:stretch>
        </p:blipFill>
        <p:spPr bwMode="auto">
          <a:xfrm>
            <a:off x="4601798" y="3647219"/>
            <a:ext cx="2235194" cy="115824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 name="矩形 17"/>
          <p:cNvSpPr>
            <a:spLocks noChangeArrowheads="1"/>
          </p:cNvSpPr>
          <p:nvPr/>
        </p:nvSpPr>
        <p:spPr bwMode="auto">
          <a:xfrm>
            <a:off x="1835696" y="4941168"/>
            <a:ext cx="864096" cy="461665"/>
          </a:xfrm>
          <a:prstGeom prst="rect">
            <a:avLst/>
          </a:prstGeom>
          <a:solidFill>
            <a:srgbClr val="FFCCFF"/>
          </a:solidFill>
          <a:ln w="9525">
            <a:noFill/>
            <a:miter lim="800000"/>
            <a:headEnd/>
            <a:tailEnd/>
          </a:ln>
          <a:scene3d>
            <a:camera prst="orthographicFront"/>
            <a:lightRig rig="threePt" dir="t"/>
          </a:scene3d>
          <a:sp3d>
            <a:bevelT/>
          </a:sp3d>
        </p:spPr>
        <p:txBody>
          <a:bodyPr wrap="square">
            <a:spAutoFit/>
          </a:bodyPr>
          <a:lstStyle/>
          <a:p>
            <a:pPr>
              <a:defRPr/>
            </a:pPr>
            <a:r>
              <a:rPr lang="zh-CN" altLang="en-US" sz="2400" b="1" dirty="0"/>
              <a:t>专业</a:t>
            </a:r>
          </a:p>
        </p:txBody>
      </p:sp>
      <p:sp>
        <p:nvSpPr>
          <p:cNvPr id="21" name="矩形 17"/>
          <p:cNvSpPr>
            <a:spLocks noChangeArrowheads="1"/>
          </p:cNvSpPr>
          <p:nvPr/>
        </p:nvSpPr>
        <p:spPr bwMode="auto">
          <a:xfrm>
            <a:off x="5364088" y="5085184"/>
            <a:ext cx="864096" cy="461665"/>
          </a:xfrm>
          <a:prstGeom prst="rect">
            <a:avLst/>
          </a:prstGeom>
          <a:solidFill>
            <a:srgbClr val="FFCCFF"/>
          </a:solidFill>
          <a:ln w="9525">
            <a:noFill/>
            <a:miter lim="800000"/>
            <a:headEnd/>
            <a:tailEnd/>
          </a:ln>
          <a:scene3d>
            <a:camera prst="orthographicFront"/>
            <a:lightRig rig="threePt" dir="t"/>
          </a:scene3d>
          <a:sp3d>
            <a:bevelT/>
          </a:sp3d>
        </p:spPr>
        <p:txBody>
          <a:bodyPr wrap="square">
            <a:spAutoFit/>
          </a:bodyPr>
          <a:lstStyle/>
          <a:p>
            <a:pPr>
              <a:defRPr/>
            </a:pPr>
            <a:r>
              <a:rPr lang="zh-CN" altLang="en-US" sz="2400" b="1" dirty="0" smtClean="0">
                <a:solidFill>
                  <a:srgbClr val="0000FF"/>
                </a:solidFill>
              </a:rPr>
              <a:t>实践</a:t>
            </a:r>
            <a:endParaRPr lang="zh-CN" altLang="en-US" sz="2400" b="1" dirty="0"/>
          </a:p>
        </p:txBody>
      </p:sp>
      <p:sp>
        <p:nvSpPr>
          <p:cNvPr id="22" name="矩形 17"/>
          <p:cNvSpPr>
            <a:spLocks noChangeArrowheads="1"/>
          </p:cNvSpPr>
          <p:nvPr/>
        </p:nvSpPr>
        <p:spPr bwMode="auto">
          <a:xfrm>
            <a:off x="3491880" y="5373216"/>
            <a:ext cx="864096" cy="461665"/>
          </a:xfrm>
          <a:prstGeom prst="rect">
            <a:avLst/>
          </a:prstGeom>
          <a:solidFill>
            <a:srgbClr val="FFCCFF"/>
          </a:solidFill>
          <a:ln w="9525">
            <a:noFill/>
            <a:miter lim="800000"/>
            <a:headEnd/>
            <a:tailEnd/>
          </a:ln>
          <a:scene3d>
            <a:camera prst="orthographicFront"/>
            <a:lightRig rig="threePt" dir="t"/>
          </a:scene3d>
          <a:sp3d>
            <a:bevelT/>
          </a:sp3d>
        </p:spPr>
        <p:txBody>
          <a:bodyPr wrap="square">
            <a:spAutoFit/>
          </a:bodyPr>
          <a:lstStyle/>
          <a:p>
            <a:pPr>
              <a:defRPr/>
            </a:pPr>
            <a:r>
              <a:rPr lang="zh-CN" altLang="en-US" sz="2400" b="1" dirty="0" smtClean="0"/>
              <a:t>通识</a:t>
            </a:r>
            <a:endParaRPr lang="zh-CN" altLang="en-US" sz="2400" b="1" dirty="0"/>
          </a:p>
        </p:txBody>
      </p:sp>
      <p:sp>
        <p:nvSpPr>
          <p:cNvPr id="23" name="椭圆 22"/>
          <p:cNvSpPr/>
          <p:nvPr/>
        </p:nvSpPr>
        <p:spPr>
          <a:xfrm>
            <a:off x="1115616" y="3933056"/>
            <a:ext cx="1224136" cy="432048"/>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学渣</a:t>
            </a:r>
            <a:endParaRPr lang="zh-CN" altLang="en-US" sz="2000" dirty="0">
              <a:solidFill>
                <a:schemeClr val="tx1"/>
              </a:solidFill>
            </a:endParaRPr>
          </a:p>
        </p:txBody>
      </p:sp>
      <p:sp>
        <p:nvSpPr>
          <p:cNvPr id="24" name="椭圆 23"/>
          <p:cNvSpPr/>
          <p:nvPr/>
        </p:nvSpPr>
        <p:spPr>
          <a:xfrm rot="21302895">
            <a:off x="2352272" y="3256839"/>
            <a:ext cx="1030809" cy="334665"/>
          </a:xfrm>
          <a:prstGeom prst="ellipse">
            <a:avLst/>
          </a:prstGeom>
          <a:solidFill>
            <a:schemeClr val="accent1">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latin typeface="Arial Unicode MS" pitchFamily="34" charset="-122"/>
                <a:ea typeface="Arial Unicode MS" pitchFamily="34" charset="-122"/>
                <a:cs typeface="Arial Unicode MS" pitchFamily="34" charset="-122"/>
              </a:rPr>
              <a:t>学弱</a:t>
            </a:r>
            <a:endParaRPr lang="zh-CN" altLang="en-US" sz="2000" dirty="0">
              <a:solidFill>
                <a:schemeClr val="tx1"/>
              </a:solidFill>
              <a:latin typeface="Arial Unicode MS" pitchFamily="34" charset="-122"/>
              <a:ea typeface="Arial Unicode MS" pitchFamily="34" charset="-122"/>
              <a:cs typeface="Arial Unicode MS" pitchFamily="34" charset="-122"/>
            </a:endParaRPr>
          </a:p>
        </p:txBody>
      </p:sp>
      <p:sp>
        <p:nvSpPr>
          <p:cNvPr id="25" name="椭圆 24"/>
          <p:cNvSpPr/>
          <p:nvPr/>
        </p:nvSpPr>
        <p:spPr>
          <a:xfrm>
            <a:off x="3635896" y="4437112"/>
            <a:ext cx="1152128" cy="360040"/>
          </a:xfrm>
          <a:prstGeom prst="ellipse">
            <a:avLst/>
          </a:prstGeom>
          <a:solidFill>
            <a:schemeClr val="accent1">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latin typeface="Arial Unicode MS" pitchFamily="34" charset="-122"/>
                <a:ea typeface="Arial Unicode MS" pitchFamily="34" charset="-122"/>
                <a:cs typeface="Arial Unicode MS" pitchFamily="34" charset="-122"/>
              </a:rPr>
              <a:t>学神</a:t>
            </a:r>
            <a:endParaRPr lang="zh-CN" altLang="en-US" sz="2000" dirty="0">
              <a:solidFill>
                <a:schemeClr val="tx1"/>
              </a:solidFill>
              <a:latin typeface="Arial Unicode MS" pitchFamily="34" charset="-122"/>
              <a:ea typeface="Arial Unicode MS" pitchFamily="34" charset="-122"/>
              <a:cs typeface="Arial Unicode MS" pitchFamily="34" charset="-122"/>
            </a:endParaRPr>
          </a:p>
        </p:txBody>
      </p:sp>
      <p:sp>
        <p:nvSpPr>
          <p:cNvPr id="26" name="椭圆 25"/>
          <p:cNvSpPr/>
          <p:nvPr/>
        </p:nvSpPr>
        <p:spPr>
          <a:xfrm>
            <a:off x="5629753" y="3999743"/>
            <a:ext cx="1115262" cy="505631"/>
          </a:xfrm>
          <a:prstGeom prst="ellipse">
            <a:avLst/>
          </a:prstGeom>
          <a:solidFill>
            <a:schemeClr val="accent6">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solidFill>
                  <a:srgbClr val="0000FF"/>
                </a:solidFill>
                <a:latin typeface="Arial Unicode MS" pitchFamily="34" charset="-122"/>
                <a:ea typeface="Arial Unicode MS" pitchFamily="34" charset="-122"/>
                <a:cs typeface="Arial Unicode MS" pitchFamily="34" charset="-122"/>
              </a:rPr>
              <a:t>学酥</a:t>
            </a:r>
            <a:endParaRPr lang="zh-CN" altLang="en-US" sz="2000" dirty="0">
              <a:solidFill>
                <a:schemeClr val="tx1"/>
              </a:solidFill>
              <a:latin typeface="Arial Unicode MS" pitchFamily="34" charset="-122"/>
              <a:ea typeface="Arial Unicode MS" pitchFamily="34" charset="-122"/>
              <a:cs typeface="Arial Unicode MS" pitchFamily="34" charset="-122"/>
            </a:endParaRPr>
          </a:p>
        </p:txBody>
      </p:sp>
      <p:sp>
        <p:nvSpPr>
          <p:cNvPr id="27" name="椭圆 26"/>
          <p:cNvSpPr/>
          <p:nvPr/>
        </p:nvSpPr>
        <p:spPr>
          <a:xfrm>
            <a:off x="3759338" y="3068960"/>
            <a:ext cx="1440159" cy="540060"/>
          </a:xfrm>
          <a:prstGeom prst="ellipse">
            <a:avLst/>
          </a:prstGeom>
          <a:solidFill>
            <a:schemeClr val="accent6">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0000FF"/>
                </a:solidFill>
                <a:latin typeface="Arial Unicode MS" pitchFamily="34" charset="-122"/>
                <a:ea typeface="Arial Unicode MS" pitchFamily="34" charset="-122"/>
                <a:cs typeface="Arial Unicode MS" pitchFamily="34" charset="-122"/>
              </a:rPr>
              <a:t>学圣</a:t>
            </a:r>
            <a:endParaRPr lang="zh-CN" altLang="en-US" sz="2800" dirty="0">
              <a:solidFill>
                <a:srgbClr val="0000FF"/>
              </a:solidFill>
              <a:latin typeface="Arial Unicode MS" pitchFamily="34" charset="-122"/>
              <a:ea typeface="Arial Unicode MS" pitchFamily="34" charset="-122"/>
              <a:cs typeface="Arial Unicode MS" pitchFamily="34" charset="-122"/>
            </a:endParaRPr>
          </a:p>
        </p:txBody>
      </p:sp>
      <p:pic>
        <p:nvPicPr>
          <p:cNvPr id="28" name="Picture 4" descr="http://pic1.bbzhi.com/chahuabizhi/lvsehepinghuanbaobiaozhi-xunhuanliyong/cartoon_greenpeace_symbols_recycle_1920_1600_60129_9.jpg"/>
          <p:cNvPicPr>
            <a:picLocks noChangeAspect="1" noChangeArrowheads="1"/>
          </p:cNvPicPr>
          <p:nvPr/>
        </p:nvPicPr>
        <p:blipFill>
          <a:blip r:embed="rId4" cstate="print">
            <a:clrChange>
              <a:clrFrom>
                <a:srgbClr val="FFFEFF"/>
              </a:clrFrom>
              <a:clrTo>
                <a:srgbClr val="FFFEFF">
                  <a:alpha val="0"/>
                </a:srgbClr>
              </a:clrTo>
            </a:clrChange>
            <a:duotone>
              <a:schemeClr val="accent3">
                <a:shade val="45000"/>
                <a:satMod val="135000"/>
              </a:schemeClr>
              <a:prstClr val="white"/>
            </a:duotone>
          </a:blip>
          <a:srcRect l="40162" t="34020" r="52751" b="39521"/>
          <a:stretch>
            <a:fillRect/>
          </a:stretch>
        </p:blipFill>
        <p:spPr bwMode="auto">
          <a:xfrm>
            <a:off x="2051720" y="2708920"/>
            <a:ext cx="308606" cy="72008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9" name="Picture 4" descr="http://pic1.bbzhi.com/chahuabizhi/lvsehepinghuanbaobiaozhi-xunhuanliyong/cartoon_greenpeace_symbols_recycle_1920_1600_60129_9.jpg"/>
          <p:cNvPicPr>
            <a:picLocks noChangeAspect="1" noChangeArrowheads="1"/>
          </p:cNvPicPr>
          <p:nvPr/>
        </p:nvPicPr>
        <p:blipFill>
          <a:blip r:embed="rId5" cstate="print">
            <a:clrChange>
              <a:clrFrom>
                <a:srgbClr val="FFFFFF"/>
              </a:clrFrom>
              <a:clrTo>
                <a:srgbClr val="FFFFFF">
                  <a:alpha val="0"/>
                </a:srgbClr>
              </a:clrTo>
            </a:clrChange>
            <a:duotone>
              <a:schemeClr val="accent1">
                <a:shade val="45000"/>
                <a:satMod val="135000"/>
              </a:schemeClr>
              <a:prstClr val="white"/>
            </a:duotone>
          </a:blip>
          <a:srcRect l="53012" t="34020" r="38576" b="39521"/>
          <a:stretch>
            <a:fillRect/>
          </a:stretch>
        </p:blipFill>
        <p:spPr bwMode="auto">
          <a:xfrm>
            <a:off x="1043608" y="3573016"/>
            <a:ext cx="534335" cy="716931"/>
          </a:xfrm>
          <a:prstGeom prst="rect">
            <a:avLst/>
          </a:prstGeom>
          <a:noFill/>
          <a:effectLst>
            <a:softEdge rad="31750"/>
          </a:effectLst>
        </p:spPr>
      </p:pic>
      <p:pic>
        <p:nvPicPr>
          <p:cNvPr id="30" name="Picture 4" descr="http://pic1.bbzhi.com/chahuabizhi/lvsehepinghuanbaobiaozhi-xunhuanliyong/cartoon_greenpeace_symbols_recycle_1920_1600_60129_9.jpg"/>
          <p:cNvPicPr>
            <a:picLocks noChangeAspect="1" noChangeArrowheads="1"/>
          </p:cNvPicPr>
          <p:nvPr/>
        </p:nvPicPr>
        <p:blipFill>
          <a:blip r:embed="rId4" cstate="print">
            <a:clrChange>
              <a:clrFrom>
                <a:srgbClr val="FFFEFF"/>
              </a:clrFrom>
              <a:clrTo>
                <a:srgbClr val="FFFEFF">
                  <a:alpha val="0"/>
                </a:srgbClr>
              </a:clrTo>
            </a:clrChange>
            <a:duotone>
              <a:schemeClr val="accent3">
                <a:shade val="45000"/>
                <a:satMod val="135000"/>
              </a:schemeClr>
              <a:prstClr val="white"/>
            </a:duotone>
          </a:blip>
          <a:srcRect l="40162" t="34020" r="52751" b="39521"/>
          <a:stretch>
            <a:fillRect/>
          </a:stretch>
        </p:blipFill>
        <p:spPr bwMode="auto">
          <a:xfrm>
            <a:off x="2545489" y="2564904"/>
            <a:ext cx="308606" cy="72008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1" name="Picture 4" descr="http://pic1.bbzhi.com/chahuabizhi/lvsehepinghuanbaobiaozhi-xunhuanliyong/cartoon_greenpeace_symbols_recycle_1920_1600_60129_9.jpg"/>
          <p:cNvPicPr>
            <a:picLocks noChangeAspect="1" noChangeArrowheads="1"/>
          </p:cNvPicPr>
          <p:nvPr/>
        </p:nvPicPr>
        <p:blipFill>
          <a:blip r:embed="rId4" cstate="print">
            <a:clrChange>
              <a:clrFrom>
                <a:srgbClr val="FFFEFF"/>
              </a:clrFrom>
              <a:clrTo>
                <a:srgbClr val="FFFEFF">
                  <a:alpha val="0"/>
                </a:srgbClr>
              </a:clrTo>
            </a:clrChange>
            <a:duotone>
              <a:schemeClr val="accent3">
                <a:shade val="45000"/>
                <a:satMod val="135000"/>
              </a:schemeClr>
              <a:prstClr val="white"/>
            </a:duotone>
          </a:blip>
          <a:srcRect l="40162" t="34020" r="52751" b="39521"/>
          <a:stretch>
            <a:fillRect/>
          </a:stretch>
        </p:blipFill>
        <p:spPr bwMode="auto">
          <a:xfrm>
            <a:off x="2257457" y="2708920"/>
            <a:ext cx="308606" cy="72008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2" name="Picture 4" descr="http://pic1.bbzhi.com/chahuabizhi/lvsehepinghuanbaobiaozhi-xunhuanliyong/cartoon_greenpeace_symbols_recycle_1920_1600_60129_9.jpg"/>
          <p:cNvPicPr>
            <a:picLocks noChangeAspect="1" noChangeArrowheads="1"/>
          </p:cNvPicPr>
          <p:nvPr/>
        </p:nvPicPr>
        <p:blipFill>
          <a:blip r:embed="rId6" cstate="print">
            <a:clrChange>
              <a:clrFrom>
                <a:srgbClr val="FFFEFF"/>
              </a:clrFrom>
              <a:clrTo>
                <a:srgbClr val="FFFEFF">
                  <a:alpha val="0"/>
                </a:srgbClr>
              </a:clrTo>
            </a:clrChange>
            <a:duotone>
              <a:schemeClr val="accent4">
                <a:shade val="45000"/>
                <a:satMod val="135000"/>
              </a:schemeClr>
              <a:prstClr val="white"/>
            </a:duotone>
          </a:blip>
          <a:srcRect l="40162" t="34020" r="52751" b="39521"/>
          <a:stretch>
            <a:fillRect/>
          </a:stretch>
        </p:blipFill>
        <p:spPr bwMode="auto">
          <a:xfrm>
            <a:off x="3183274" y="4149080"/>
            <a:ext cx="246885" cy="57606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3" name="Picture 4" descr="http://pic1.bbzhi.com/chahuabizhi/lvsehepinghuanbaobiaozhi-xunhuanliyong/cartoon_greenpeace_symbols_recycle_1920_1600_60129_9.jpg"/>
          <p:cNvPicPr>
            <a:picLocks noChangeAspect="1" noChangeArrowheads="1"/>
          </p:cNvPicPr>
          <p:nvPr/>
        </p:nvPicPr>
        <p:blipFill>
          <a:blip r:embed="rId6" cstate="print">
            <a:clrChange>
              <a:clrFrom>
                <a:srgbClr val="FFFEFF"/>
              </a:clrFrom>
              <a:clrTo>
                <a:srgbClr val="FFFEFF">
                  <a:alpha val="0"/>
                </a:srgbClr>
              </a:clrTo>
            </a:clrChange>
            <a:duotone>
              <a:schemeClr val="accent4">
                <a:shade val="45000"/>
                <a:satMod val="135000"/>
              </a:schemeClr>
              <a:prstClr val="white"/>
            </a:duotone>
          </a:blip>
          <a:srcRect l="40162" t="34020" r="52751" b="39521"/>
          <a:stretch>
            <a:fillRect/>
          </a:stretch>
        </p:blipFill>
        <p:spPr bwMode="auto">
          <a:xfrm>
            <a:off x="3419872" y="4005064"/>
            <a:ext cx="246885" cy="57606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4" name="Picture 4" descr="http://pic1.bbzhi.com/chahuabizhi/lvsehepinghuanbaobiaozhi-xunhuanliyong/cartoon_greenpeace_symbols_recycle_1920_1600_60129_9.jpg"/>
          <p:cNvPicPr>
            <a:picLocks noChangeAspect="1" noChangeArrowheads="1"/>
          </p:cNvPicPr>
          <p:nvPr/>
        </p:nvPicPr>
        <p:blipFill>
          <a:blip r:embed="rId6" cstate="print">
            <a:clrChange>
              <a:clrFrom>
                <a:srgbClr val="FFFEFF"/>
              </a:clrFrom>
              <a:clrTo>
                <a:srgbClr val="FFFEFF">
                  <a:alpha val="0"/>
                </a:srgbClr>
              </a:clrTo>
            </a:clrChange>
            <a:duotone>
              <a:schemeClr val="accent4">
                <a:shade val="45000"/>
                <a:satMod val="135000"/>
              </a:schemeClr>
              <a:prstClr val="white"/>
            </a:duotone>
          </a:blip>
          <a:srcRect l="40162" t="34020" r="52751" b="39521"/>
          <a:stretch>
            <a:fillRect/>
          </a:stretch>
        </p:blipFill>
        <p:spPr bwMode="auto">
          <a:xfrm>
            <a:off x="3399298" y="4293096"/>
            <a:ext cx="246885" cy="57606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5" name="Picture 4" descr="http://pic1.bbzhi.com/chahuabizhi/lvsehepinghuanbaobiaozhi-xunhuanliyong/cartoon_greenpeace_symbols_recycle_1920_1600_60129_9.jpg"/>
          <p:cNvPicPr>
            <a:picLocks noChangeAspect="1" noChangeArrowheads="1"/>
          </p:cNvPicPr>
          <p:nvPr/>
        </p:nvPicPr>
        <p:blipFill>
          <a:blip r:embed="rId6" cstate="print">
            <a:clrChange>
              <a:clrFrom>
                <a:srgbClr val="FFFEFF"/>
              </a:clrFrom>
              <a:clrTo>
                <a:srgbClr val="FFFEFF">
                  <a:alpha val="0"/>
                </a:srgbClr>
              </a:clrTo>
            </a:clrChange>
            <a:duotone>
              <a:schemeClr val="accent4">
                <a:shade val="45000"/>
                <a:satMod val="135000"/>
              </a:schemeClr>
              <a:prstClr val="white"/>
            </a:duotone>
          </a:blip>
          <a:srcRect l="40162" t="34020" r="52751" b="39521"/>
          <a:stretch>
            <a:fillRect/>
          </a:stretch>
        </p:blipFill>
        <p:spPr bwMode="auto">
          <a:xfrm>
            <a:off x="3635896" y="4005064"/>
            <a:ext cx="246885" cy="57606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6" name="Picture 4" descr="http://pic1.bbzhi.com/chahuabizhi/lvsehepinghuanbaobiaozhi-xunhuanliyong/cartoon_greenpeace_symbols_recycle_1920_1600_60129_9.jpg"/>
          <p:cNvPicPr>
            <a:picLocks noChangeAspect="1" noChangeArrowheads="1"/>
          </p:cNvPicPr>
          <p:nvPr/>
        </p:nvPicPr>
        <p:blipFill>
          <a:blip r:embed="rId6" cstate="print">
            <a:clrChange>
              <a:clrFrom>
                <a:srgbClr val="FFFEFF"/>
              </a:clrFrom>
              <a:clrTo>
                <a:srgbClr val="FFFEFF">
                  <a:alpha val="0"/>
                </a:srgbClr>
              </a:clrTo>
            </a:clrChange>
            <a:duotone>
              <a:schemeClr val="accent5">
                <a:shade val="45000"/>
                <a:satMod val="135000"/>
              </a:schemeClr>
              <a:prstClr val="white"/>
            </a:duotone>
          </a:blip>
          <a:srcRect l="40162" t="34020" r="52751" b="39521"/>
          <a:stretch>
            <a:fillRect/>
          </a:stretch>
        </p:blipFill>
        <p:spPr bwMode="auto">
          <a:xfrm>
            <a:off x="4860032" y="3789040"/>
            <a:ext cx="246884" cy="57606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7" name="Picture 4" descr="http://pic1.bbzhi.com/chahuabizhi/lvsehepinghuanbaobiaozhi-xunhuanliyong/cartoon_greenpeace_symbols_recycle_1920_1600_60129_9.jpg"/>
          <p:cNvPicPr>
            <a:picLocks noChangeAspect="1" noChangeArrowheads="1"/>
          </p:cNvPicPr>
          <p:nvPr/>
        </p:nvPicPr>
        <p:blipFill>
          <a:blip r:embed="rId6" cstate="print">
            <a:clrChange>
              <a:clrFrom>
                <a:srgbClr val="FFFEFF"/>
              </a:clrFrom>
              <a:clrTo>
                <a:srgbClr val="FFFEFF">
                  <a:alpha val="0"/>
                </a:srgbClr>
              </a:clrTo>
            </a:clrChange>
            <a:duotone>
              <a:schemeClr val="accent5">
                <a:shade val="45000"/>
                <a:satMod val="135000"/>
              </a:schemeClr>
              <a:prstClr val="white"/>
            </a:duotone>
          </a:blip>
          <a:srcRect l="40162" t="34020" r="52751" b="39521"/>
          <a:stretch>
            <a:fillRect/>
          </a:stretch>
        </p:blipFill>
        <p:spPr bwMode="auto">
          <a:xfrm>
            <a:off x="4644008" y="3861048"/>
            <a:ext cx="246884" cy="57606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8" name="Picture 4" descr="http://pic1.bbzhi.com/chahuabizhi/lvsehepinghuanbaobiaozhi-xunhuanliyong/cartoon_greenpeace_symbols_recycle_1920_1600_60129_9.jpg"/>
          <p:cNvPicPr>
            <a:picLocks noChangeAspect="1" noChangeArrowheads="1"/>
          </p:cNvPicPr>
          <p:nvPr/>
        </p:nvPicPr>
        <p:blipFill>
          <a:blip r:embed="rId7" cstate="print">
            <a:clrChange>
              <a:clrFrom>
                <a:srgbClr val="FFFEFF"/>
              </a:clrFrom>
              <a:clrTo>
                <a:srgbClr val="FFFEFF">
                  <a:alpha val="0"/>
                </a:srgbClr>
              </a:clrTo>
            </a:clrChange>
            <a:duotone>
              <a:schemeClr val="accent6">
                <a:shade val="45000"/>
                <a:satMod val="135000"/>
              </a:schemeClr>
              <a:prstClr val="white"/>
            </a:duotone>
          </a:blip>
          <a:srcRect l="40162" t="34020" r="52751" b="39521"/>
          <a:stretch>
            <a:fillRect/>
          </a:stretch>
        </p:blipFill>
        <p:spPr bwMode="auto">
          <a:xfrm>
            <a:off x="6660232" y="3194802"/>
            <a:ext cx="378116" cy="88227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9" name="Picture 4" descr="http://pic1.bbzhi.com/chahuabizhi/lvsehepinghuanbaobiaozhi-xunhuanliyong/cartoon_greenpeace_symbols_recycle_1920_1600_60129_9.jpg"/>
          <p:cNvPicPr>
            <a:picLocks noChangeAspect="1" noChangeArrowheads="1"/>
          </p:cNvPicPr>
          <p:nvPr/>
        </p:nvPicPr>
        <p:blipFill>
          <a:blip r:embed="rId6" cstate="print">
            <a:clrChange>
              <a:clrFrom>
                <a:srgbClr val="FFFEFF"/>
              </a:clrFrom>
              <a:clrTo>
                <a:srgbClr val="FFFEFF">
                  <a:alpha val="0"/>
                </a:srgbClr>
              </a:clrTo>
            </a:clrChange>
            <a:duotone>
              <a:schemeClr val="accent4">
                <a:shade val="45000"/>
                <a:satMod val="135000"/>
              </a:schemeClr>
              <a:prstClr val="white"/>
            </a:duotone>
          </a:blip>
          <a:srcRect l="40162" t="34020" r="52751" b="39521"/>
          <a:stretch>
            <a:fillRect/>
          </a:stretch>
        </p:blipFill>
        <p:spPr bwMode="auto">
          <a:xfrm>
            <a:off x="3635896" y="4293096"/>
            <a:ext cx="246885" cy="57606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0" name="Picture 4" descr="http://pic1.bbzhi.com/chahuabizhi/lvsehepinghuanbaobiaozhi-xunhuanliyong/cartoon_greenpeace_symbols_recycle_1920_1600_60129_9.jpg"/>
          <p:cNvPicPr>
            <a:picLocks noChangeAspect="1" noChangeArrowheads="1"/>
          </p:cNvPicPr>
          <p:nvPr/>
        </p:nvPicPr>
        <p:blipFill>
          <a:blip r:embed="rId4" cstate="print">
            <a:clrChange>
              <a:clrFrom>
                <a:srgbClr val="FFFEFF"/>
              </a:clrFrom>
              <a:clrTo>
                <a:srgbClr val="FFFEFF">
                  <a:alpha val="0"/>
                </a:srgbClr>
              </a:clrTo>
            </a:clrChange>
            <a:duotone>
              <a:schemeClr val="accent3">
                <a:shade val="45000"/>
                <a:satMod val="135000"/>
              </a:schemeClr>
              <a:prstClr val="white"/>
            </a:duotone>
          </a:blip>
          <a:srcRect l="40162" t="34020" r="52751" b="39521"/>
          <a:stretch>
            <a:fillRect/>
          </a:stretch>
        </p:blipFill>
        <p:spPr bwMode="auto">
          <a:xfrm>
            <a:off x="2123728" y="2924944"/>
            <a:ext cx="308606" cy="72008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1" name="Picture 4" descr="http://pic1.bbzhi.com/chahuabizhi/lvsehepinghuanbaobiaozhi-xunhuanliyong/cartoon_greenpeace_symbols_recycle_1920_1600_60129_9.jpg"/>
          <p:cNvPicPr>
            <a:picLocks noChangeAspect="1" noChangeArrowheads="1"/>
          </p:cNvPicPr>
          <p:nvPr/>
        </p:nvPicPr>
        <p:blipFill>
          <a:blip r:embed="rId6" cstate="print">
            <a:clrChange>
              <a:clrFrom>
                <a:srgbClr val="FFFEFF"/>
              </a:clrFrom>
              <a:clrTo>
                <a:srgbClr val="FFFEFF">
                  <a:alpha val="0"/>
                </a:srgbClr>
              </a:clrTo>
            </a:clrChange>
            <a:duotone>
              <a:schemeClr val="accent5">
                <a:shade val="45000"/>
                <a:satMod val="135000"/>
              </a:schemeClr>
              <a:prstClr val="white"/>
            </a:duotone>
          </a:blip>
          <a:srcRect l="40162" t="34020" r="52751" b="39521"/>
          <a:stretch>
            <a:fillRect/>
          </a:stretch>
        </p:blipFill>
        <p:spPr bwMode="auto">
          <a:xfrm>
            <a:off x="5076056" y="3717032"/>
            <a:ext cx="246884" cy="57606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2" name="Picture 4" descr="http://pic1.bbzhi.com/chahuabizhi/lvsehepinghuanbaobiaozhi-xunhuanliyong/cartoon_greenpeace_symbols_recycle_1920_1600_60129_9.jpg"/>
          <p:cNvPicPr>
            <a:picLocks noChangeAspect="1" noChangeArrowheads="1"/>
          </p:cNvPicPr>
          <p:nvPr/>
        </p:nvPicPr>
        <p:blipFill>
          <a:blip r:embed="rId6" cstate="print">
            <a:clrChange>
              <a:clrFrom>
                <a:srgbClr val="FFFEFF"/>
              </a:clrFrom>
              <a:clrTo>
                <a:srgbClr val="FFFEFF">
                  <a:alpha val="0"/>
                </a:srgbClr>
              </a:clrTo>
            </a:clrChange>
            <a:duotone>
              <a:schemeClr val="accent5">
                <a:shade val="45000"/>
                <a:satMod val="135000"/>
              </a:schemeClr>
              <a:prstClr val="white"/>
            </a:duotone>
          </a:blip>
          <a:srcRect l="40162" t="34020" r="52751" b="39521"/>
          <a:stretch>
            <a:fillRect/>
          </a:stretch>
        </p:blipFill>
        <p:spPr bwMode="auto">
          <a:xfrm>
            <a:off x="5076056" y="3861048"/>
            <a:ext cx="246884" cy="57606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3" name="Picture 4" descr="http://pic1.bbzhi.com/chahuabizhi/lvsehepinghuanbaobiaozhi-xunhuanliyong/cartoon_greenpeace_symbols_recycle_1920_1600_60129_9.jpg"/>
          <p:cNvPicPr>
            <a:picLocks noChangeAspect="1" noChangeArrowheads="1"/>
          </p:cNvPicPr>
          <p:nvPr/>
        </p:nvPicPr>
        <p:blipFill>
          <a:blip r:embed="rId6" cstate="print">
            <a:clrChange>
              <a:clrFrom>
                <a:srgbClr val="FFFEFF"/>
              </a:clrFrom>
              <a:clrTo>
                <a:srgbClr val="FFFEFF">
                  <a:alpha val="0"/>
                </a:srgbClr>
              </a:clrTo>
            </a:clrChange>
            <a:duotone>
              <a:schemeClr val="accent5">
                <a:shade val="45000"/>
                <a:satMod val="135000"/>
              </a:schemeClr>
              <a:prstClr val="white"/>
            </a:duotone>
          </a:blip>
          <a:srcRect l="40162" t="34020" r="52751" b="39521"/>
          <a:stretch>
            <a:fillRect/>
          </a:stretch>
        </p:blipFill>
        <p:spPr bwMode="auto">
          <a:xfrm>
            <a:off x="4788024" y="4005064"/>
            <a:ext cx="246884" cy="57606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5" name="Picture 4" descr="http://pic1.bbzhi.com/chahuabizhi/lvsehepinghuanbaobiaozhi-xunhuanliyong/cartoon_greenpeace_symbols_recycle_1920_1600_60129_9.jpg"/>
          <p:cNvPicPr>
            <a:picLocks noChangeAspect="1" noChangeArrowheads="1"/>
          </p:cNvPicPr>
          <p:nvPr/>
        </p:nvPicPr>
        <p:blipFill>
          <a:blip r:embed="rId6" cstate="print">
            <a:clrChange>
              <a:clrFrom>
                <a:srgbClr val="FFFEFF"/>
              </a:clrFrom>
              <a:clrTo>
                <a:srgbClr val="FFFEFF">
                  <a:alpha val="0"/>
                </a:srgbClr>
              </a:clrTo>
            </a:clrChange>
            <a:duotone>
              <a:schemeClr val="accent5">
                <a:shade val="45000"/>
                <a:satMod val="135000"/>
              </a:schemeClr>
              <a:prstClr val="white"/>
            </a:duotone>
          </a:blip>
          <a:srcRect l="40162" t="34020" r="52751" b="39521"/>
          <a:stretch>
            <a:fillRect/>
          </a:stretch>
        </p:blipFill>
        <p:spPr bwMode="auto">
          <a:xfrm>
            <a:off x="5292080" y="3861048"/>
            <a:ext cx="246884" cy="57606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7" name="Picture 4" descr="http://pic1.bbzhi.com/chahuabizhi/lvsehepinghuanbaobiaozhi-xunhuanliyong/cartoon_greenpeace_symbols_recycle_1920_1600_60129_9.jpg"/>
          <p:cNvPicPr>
            <a:picLocks noChangeAspect="1" noChangeArrowheads="1"/>
          </p:cNvPicPr>
          <p:nvPr/>
        </p:nvPicPr>
        <p:blipFill>
          <a:blip r:embed="rId7" cstate="print">
            <a:clrChange>
              <a:clrFrom>
                <a:srgbClr val="FFFEFF"/>
              </a:clrFrom>
              <a:clrTo>
                <a:srgbClr val="FFFEFF">
                  <a:alpha val="0"/>
                </a:srgbClr>
              </a:clrTo>
            </a:clrChange>
            <a:duotone>
              <a:schemeClr val="accent6">
                <a:shade val="45000"/>
                <a:satMod val="135000"/>
              </a:schemeClr>
              <a:prstClr val="white"/>
            </a:duotone>
          </a:blip>
          <a:srcRect l="40162" t="34020" r="52751" b="39521"/>
          <a:stretch>
            <a:fillRect/>
          </a:stretch>
        </p:blipFill>
        <p:spPr bwMode="auto">
          <a:xfrm>
            <a:off x="6372200" y="3068960"/>
            <a:ext cx="370327" cy="86409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8" name="Picture 4" descr="http://pic1.bbzhi.com/chahuabizhi/lvsehepinghuanbaobiaozhi-xunhuanliyong/cartoon_greenpeace_symbols_recycle_1920_1600_60129_9.jpg"/>
          <p:cNvPicPr>
            <a:picLocks noChangeAspect="1" noChangeArrowheads="1"/>
          </p:cNvPicPr>
          <p:nvPr/>
        </p:nvPicPr>
        <p:blipFill>
          <a:blip r:embed="rId7" cstate="print">
            <a:clrChange>
              <a:clrFrom>
                <a:srgbClr val="FFFEFF"/>
              </a:clrFrom>
              <a:clrTo>
                <a:srgbClr val="FFFEFF">
                  <a:alpha val="0"/>
                </a:srgbClr>
              </a:clrTo>
            </a:clrChange>
            <a:duotone>
              <a:schemeClr val="accent6">
                <a:shade val="45000"/>
                <a:satMod val="135000"/>
              </a:schemeClr>
              <a:prstClr val="white"/>
            </a:duotone>
          </a:blip>
          <a:srcRect l="40162" t="34020" r="52751" b="39521"/>
          <a:stretch>
            <a:fillRect/>
          </a:stretch>
        </p:blipFill>
        <p:spPr bwMode="auto">
          <a:xfrm>
            <a:off x="6423634" y="3429000"/>
            <a:ext cx="370327" cy="86409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4754" name="Picture 2" descr="http://img07.hc360.cn/07/smbuspic/136/462/b/07-13646257.jpg"/>
          <p:cNvPicPr>
            <a:picLocks noChangeAspect="1" noChangeArrowheads="1"/>
          </p:cNvPicPr>
          <p:nvPr/>
        </p:nvPicPr>
        <p:blipFill>
          <a:blip r:embed="rId8" cstate="print">
            <a:clrChange>
              <a:clrFrom>
                <a:srgbClr val="D7E9ED"/>
              </a:clrFrom>
              <a:clrTo>
                <a:srgbClr val="D7E9ED">
                  <a:alpha val="0"/>
                </a:srgbClr>
              </a:clrTo>
            </a:clrChange>
          </a:blip>
          <a:srcRect l="75342" t="10584" r="8305" b="45569"/>
          <a:stretch>
            <a:fillRect/>
          </a:stretch>
        </p:blipFill>
        <p:spPr bwMode="auto">
          <a:xfrm>
            <a:off x="4175956" y="1457136"/>
            <a:ext cx="648072" cy="173766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fill="hold"/>
                                        <p:tgtEl>
                                          <p:spTgt spid="37"/>
                                        </p:tgtEl>
                                        <p:attrNameLst>
                                          <p:attrName>ppt_x</p:attrName>
                                        </p:attrNameLst>
                                      </p:cBhvr>
                                      <p:tavLst>
                                        <p:tav tm="0">
                                          <p:val>
                                            <p:strVal val="#ppt_x"/>
                                          </p:val>
                                        </p:tav>
                                        <p:tav tm="100000">
                                          <p:val>
                                            <p:strVal val="#ppt_x"/>
                                          </p:val>
                                        </p:tav>
                                      </p:tavLst>
                                    </p:anim>
                                    <p:anim calcmode="lin" valueType="num">
                                      <p:cBhvr additive="base">
                                        <p:cTn id="34" dur="500" fill="hold"/>
                                        <p:tgtEl>
                                          <p:spTgt spid="3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ppt_x"/>
                                          </p:val>
                                        </p:tav>
                                        <p:tav tm="100000">
                                          <p:val>
                                            <p:strVal val="#ppt_x"/>
                                          </p:val>
                                        </p:tav>
                                      </p:tavLst>
                                    </p:anim>
                                    <p:anim calcmode="lin" valueType="num">
                                      <p:cBhvr additive="base">
                                        <p:cTn id="38" dur="500" fill="hold"/>
                                        <p:tgtEl>
                                          <p:spTgt spid="4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500" fill="hold"/>
                                        <p:tgtEl>
                                          <p:spTgt spid="42"/>
                                        </p:tgtEl>
                                        <p:attrNameLst>
                                          <p:attrName>ppt_x</p:attrName>
                                        </p:attrNameLst>
                                      </p:cBhvr>
                                      <p:tavLst>
                                        <p:tav tm="0">
                                          <p:val>
                                            <p:strVal val="#ppt_x"/>
                                          </p:val>
                                        </p:tav>
                                        <p:tav tm="100000">
                                          <p:val>
                                            <p:strVal val="#ppt_x"/>
                                          </p:val>
                                        </p:tav>
                                      </p:tavLst>
                                    </p:anim>
                                    <p:anim calcmode="lin" valueType="num">
                                      <p:cBhvr additive="base">
                                        <p:cTn id="42" dur="500" fill="hold"/>
                                        <p:tgtEl>
                                          <p:spTgt spid="4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500" fill="hold"/>
                                        <p:tgtEl>
                                          <p:spTgt spid="43"/>
                                        </p:tgtEl>
                                        <p:attrNameLst>
                                          <p:attrName>ppt_x</p:attrName>
                                        </p:attrNameLst>
                                      </p:cBhvr>
                                      <p:tavLst>
                                        <p:tav tm="0">
                                          <p:val>
                                            <p:strVal val="#ppt_x"/>
                                          </p:val>
                                        </p:tav>
                                        <p:tav tm="100000">
                                          <p:val>
                                            <p:strVal val="#ppt_x"/>
                                          </p:val>
                                        </p:tav>
                                      </p:tavLst>
                                    </p:anim>
                                    <p:anim calcmode="lin" valueType="num">
                                      <p:cBhvr additive="base">
                                        <p:cTn id="46" dur="500" fill="hold"/>
                                        <p:tgtEl>
                                          <p:spTgt spid="43"/>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ppt_x"/>
                                          </p:val>
                                        </p:tav>
                                        <p:tav tm="100000">
                                          <p:val>
                                            <p:strVal val="#ppt_x"/>
                                          </p:val>
                                        </p:tav>
                                      </p:tavLst>
                                    </p:anim>
                                    <p:anim calcmode="lin" valueType="num">
                                      <p:cBhvr additive="base">
                                        <p:cTn id="5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4754"/>
                                        </p:tgtEl>
                                        <p:attrNameLst>
                                          <p:attrName>style.visibility</p:attrName>
                                        </p:attrNameLst>
                                      </p:cBhvr>
                                      <p:to>
                                        <p:strVal val="visible"/>
                                      </p:to>
                                    </p:set>
                                    <p:anim calcmode="lin" valueType="num">
                                      <p:cBhvr additive="base">
                                        <p:cTn id="63" dur="500" fill="hold"/>
                                        <p:tgtEl>
                                          <p:spTgt spid="74754"/>
                                        </p:tgtEl>
                                        <p:attrNameLst>
                                          <p:attrName>ppt_x</p:attrName>
                                        </p:attrNameLst>
                                      </p:cBhvr>
                                      <p:tavLst>
                                        <p:tav tm="0">
                                          <p:val>
                                            <p:strVal val="#ppt_x"/>
                                          </p:val>
                                        </p:tav>
                                        <p:tav tm="100000">
                                          <p:val>
                                            <p:strVal val="#ppt_x"/>
                                          </p:val>
                                        </p:tav>
                                      </p:tavLst>
                                    </p:anim>
                                    <p:anim calcmode="lin" valueType="num">
                                      <p:cBhvr additive="base">
                                        <p:cTn id="64" dur="500" fill="hold"/>
                                        <p:tgtEl>
                                          <p:spTgt spid="747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animBg="1"/>
      <p:bldP spid="2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835696" y="2852936"/>
            <a:ext cx="5544616" cy="1794337"/>
          </a:xfrm>
          <a:prstGeom prst="rect">
            <a:avLst/>
          </a:prstGeom>
          <a:solidFill>
            <a:schemeClr val="accent6">
              <a:lumMod val="50000"/>
            </a:schemeClr>
          </a:solidFill>
          <a:scene3d>
            <a:camera prst="orthographicFront"/>
            <a:lightRig rig="threePt" dir="t"/>
          </a:scene3d>
          <a:sp3d>
            <a:bevelT/>
          </a:sp3d>
        </p:spPr>
        <p:txBody>
          <a:bodyPr wrap="square">
            <a:spAutoFit/>
          </a:bodyPr>
          <a:lstStyle/>
          <a:p>
            <a:pPr>
              <a:lnSpc>
                <a:spcPct val="120000"/>
              </a:lnSpc>
              <a:spcAft>
                <a:spcPts val="600"/>
              </a:spcAft>
              <a:defRPr/>
            </a:pPr>
            <a:r>
              <a:rPr lang="zh-CN" altLang="en-US" sz="4400" b="1" dirty="0" smtClean="0">
                <a:solidFill>
                  <a:schemeClr val="bg1"/>
                </a:solidFill>
                <a:effectLst>
                  <a:outerShdw blurRad="38100" dist="38100" dir="2700000" algn="tl">
                    <a:srgbClr val="C0C0C0"/>
                  </a:outerShdw>
                </a:effectLst>
                <a:latin typeface="黑体" pitchFamily="49" charset="-122"/>
                <a:ea typeface="黑体" pitchFamily="49" charset="-122"/>
              </a:rPr>
              <a:t>教书育人</a:t>
            </a:r>
            <a:endParaRPr lang="en-US" altLang="zh-CN" sz="4400" b="1" dirty="0" smtClean="0">
              <a:solidFill>
                <a:schemeClr val="bg1"/>
              </a:solidFill>
              <a:effectLst>
                <a:outerShdw blurRad="38100" dist="38100" dir="2700000" algn="tl">
                  <a:srgbClr val="C0C0C0"/>
                </a:outerShdw>
              </a:effectLst>
              <a:latin typeface="黑体" pitchFamily="49" charset="-122"/>
              <a:ea typeface="黑体" pitchFamily="49" charset="-122"/>
            </a:endParaRPr>
          </a:p>
          <a:p>
            <a:pPr>
              <a:lnSpc>
                <a:spcPct val="120000"/>
              </a:lnSpc>
              <a:spcAft>
                <a:spcPts val="600"/>
              </a:spcAft>
              <a:defRPr/>
            </a:pPr>
            <a:r>
              <a:rPr lang="zh-CN" altLang="en-US" sz="4400" b="1" dirty="0" smtClean="0">
                <a:solidFill>
                  <a:schemeClr val="bg1"/>
                </a:solidFill>
                <a:effectLst>
                  <a:outerShdw blurRad="38100" dist="38100" dir="2700000" algn="tl">
                    <a:srgbClr val="C0C0C0"/>
                  </a:outerShdw>
                </a:effectLst>
                <a:latin typeface="黑体" pitchFamily="49" charset="-122"/>
                <a:ea typeface="黑体" pitchFamily="49" charset="-122"/>
              </a:rPr>
              <a:t>成为教师的真正梦想</a:t>
            </a:r>
            <a:endParaRPr lang="en-US" altLang="zh-CN" sz="3600" b="1" dirty="0" smtClean="0">
              <a:solidFill>
                <a:schemeClr val="bg1"/>
              </a:solidFill>
              <a:effectLst>
                <a:outerShdw blurRad="38100" dist="38100" dir="2700000" algn="tl">
                  <a:srgbClr val="C0C0C0"/>
                </a:outerShdw>
              </a:effectLst>
              <a:latin typeface="Arial Unicode MS" pitchFamily="34" charset="-122"/>
              <a:ea typeface="Arial Unicode MS" pitchFamily="34" charset="-122"/>
              <a:cs typeface="Arial Unicode MS" pitchFamily="34" charset="-122"/>
            </a:endParaRPr>
          </a:p>
        </p:txBody>
      </p:sp>
    </p:spTree>
    <p:custDataLst>
      <p:tags r:id="rId1"/>
    </p:custData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67544" y="5013176"/>
            <a:ext cx="8064896" cy="1295872"/>
          </a:xfrm>
          <a:prstGeom prst="rect">
            <a:avLst/>
          </a:prstGeom>
          <a:solidFill>
            <a:srgbClr val="00FF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defRPr/>
            </a:pPr>
            <a:r>
              <a:rPr lang="zh-CN" altLang="en-US" sz="3200" b="1" dirty="0">
                <a:solidFill>
                  <a:schemeClr val="tx1"/>
                </a:solidFill>
              </a:rPr>
              <a:t>   每人都似社会森 </a:t>
            </a:r>
            <a:r>
              <a:rPr lang="zh-CN" altLang="en-US" sz="3200" b="1" dirty="0">
                <a:solidFill>
                  <a:schemeClr val="bg1"/>
                </a:solidFill>
              </a:rPr>
              <a:t>林</a:t>
            </a:r>
            <a:r>
              <a:rPr lang="zh-CN" altLang="en-US" sz="3200" b="1" dirty="0">
                <a:solidFill>
                  <a:schemeClr val="bg2">
                    <a:lumMod val="90000"/>
                  </a:schemeClr>
                </a:solidFill>
              </a:rPr>
              <a:t> </a:t>
            </a:r>
            <a:r>
              <a:rPr lang="zh-CN" altLang="en-US" sz="3200" b="1" dirty="0">
                <a:solidFill>
                  <a:schemeClr val="tx1"/>
                </a:solidFill>
              </a:rPr>
              <a:t>中的一颗树 </a:t>
            </a:r>
            <a:r>
              <a:rPr lang="zh-CN" altLang="en-US" sz="3200" b="1" dirty="0">
                <a:solidFill>
                  <a:schemeClr val="bg1"/>
                </a:solidFill>
              </a:rPr>
              <a:t>木</a:t>
            </a:r>
            <a:r>
              <a:rPr lang="en-US" altLang="zh-CN" sz="3200" b="1" dirty="0">
                <a:solidFill>
                  <a:schemeClr val="tx1"/>
                </a:solidFill>
              </a:rPr>
              <a:t>, </a:t>
            </a:r>
            <a:r>
              <a:rPr lang="zh-CN" altLang="en-US" sz="3200" b="1" dirty="0">
                <a:solidFill>
                  <a:schemeClr val="tx1"/>
                </a:solidFill>
              </a:rPr>
              <a:t>实现出彩愿望和</a:t>
            </a:r>
            <a:r>
              <a:rPr lang="zh-CN" altLang="en-US" sz="3200" b="1" dirty="0">
                <a:solidFill>
                  <a:schemeClr val="bg1"/>
                </a:solidFill>
              </a:rPr>
              <a:t>目</a:t>
            </a:r>
            <a:r>
              <a:rPr lang="zh-CN" altLang="en-US" sz="3200" b="1" dirty="0">
                <a:solidFill>
                  <a:schemeClr val="tx1"/>
                </a:solidFill>
              </a:rPr>
              <a:t>标</a:t>
            </a:r>
            <a:r>
              <a:rPr lang="en-US" altLang="zh-CN" sz="3200" b="1" dirty="0">
                <a:solidFill>
                  <a:schemeClr val="tx1"/>
                </a:solidFill>
              </a:rPr>
              <a:t>, </a:t>
            </a:r>
            <a:r>
              <a:rPr lang="zh-CN" altLang="en-US" sz="3200" b="1" dirty="0">
                <a:solidFill>
                  <a:schemeClr val="tx1"/>
                </a:solidFill>
              </a:rPr>
              <a:t>必须只争朝</a:t>
            </a:r>
            <a:r>
              <a:rPr lang="zh-CN" altLang="en-US" sz="3200" b="1" dirty="0">
                <a:solidFill>
                  <a:schemeClr val="bg1"/>
                </a:solidFill>
                <a:latin typeface="隶书" pitchFamily="49" charset="-122"/>
                <a:ea typeface="隶书" pitchFamily="49" charset="-122"/>
              </a:rPr>
              <a:t>夕</a:t>
            </a:r>
            <a:r>
              <a:rPr lang="zh-CN" altLang="en-US" sz="3200" b="1" dirty="0">
                <a:solidFill>
                  <a:schemeClr val="tx1"/>
                </a:solidFill>
              </a:rPr>
              <a:t>、诚 </a:t>
            </a:r>
            <a:r>
              <a:rPr lang="zh-CN" altLang="en-US" sz="3200" b="1" dirty="0">
                <a:solidFill>
                  <a:schemeClr val="bg1"/>
                </a:solidFill>
                <a:latin typeface="华文隶书" pitchFamily="2" charset="-122"/>
                <a:ea typeface="华文隶书" pitchFamily="2" charset="-122"/>
              </a:rPr>
              <a:t>心 </a:t>
            </a:r>
            <a:r>
              <a:rPr lang="zh-CN" altLang="en-US" sz="3200" b="1" dirty="0">
                <a:solidFill>
                  <a:schemeClr val="tx1"/>
                </a:solidFill>
              </a:rPr>
              <a:t>发奋。</a:t>
            </a:r>
          </a:p>
        </p:txBody>
      </p:sp>
      <p:sp>
        <p:nvSpPr>
          <p:cNvPr id="12" name="Rectangle 6"/>
          <p:cNvSpPr>
            <a:spLocks noChangeArrowheads="1"/>
          </p:cNvSpPr>
          <p:nvPr/>
        </p:nvSpPr>
        <p:spPr bwMode="auto">
          <a:xfrm>
            <a:off x="2051050" y="2997200"/>
            <a:ext cx="828675" cy="1008063"/>
          </a:xfrm>
          <a:prstGeom prst="rect">
            <a:avLst/>
          </a:prstGeom>
          <a:noFill/>
          <a:ln w="9525">
            <a:noFill/>
            <a:miter lim="800000"/>
            <a:headEnd/>
            <a:tailEnd/>
          </a:ln>
        </p:spPr>
        <p:txBody>
          <a:bodyPr/>
          <a:lstStyle/>
          <a:p>
            <a:pPr algn="ctr">
              <a:lnSpc>
                <a:spcPct val="70000"/>
              </a:lnSpc>
            </a:pPr>
            <a:r>
              <a:rPr lang="el-GR" altLang="zh-CN" sz="9600" b="1" dirty="0">
                <a:solidFill>
                  <a:srgbClr val="C00000"/>
                </a:solidFill>
                <a:latin typeface="Arial Unicode MS" pitchFamily="34" charset="-122"/>
                <a:ea typeface="Arial Unicode MS" pitchFamily="34" charset="-122"/>
                <a:cs typeface="Arial Unicode MS" pitchFamily="34" charset="-122"/>
              </a:rPr>
              <a:t>Σ</a:t>
            </a:r>
            <a:endParaRPr lang="zh-CN" altLang="en-US" sz="9600" b="1" dirty="0">
              <a:solidFill>
                <a:srgbClr val="C00000"/>
              </a:solidFill>
              <a:latin typeface="隶书" pitchFamily="49" charset="-122"/>
              <a:ea typeface="隶书" pitchFamily="49" charset="-122"/>
            </a:endParaRPr>
          </a:p>
        </p:txBody>
      </p:sp>
      <p:sp>
        <p:nvSpPr>
          <p:cNvPr id="157700" name="矩形 4"/>
          <p:cNvSpPr>
            <a:spLocks noChangeArrowheads="1"/>
          </p:cNvSpPr>
          <p:nvPr/>
        </p:nvSpPr>
        <p:spPr bwMode="auto">
          <a:xfrm>
            <a:off x="395536" y="1196752"/>
            <a:ext cx="3960440" cy="831850"/>
          </a:xfrm>
          <a:prstGeom prst="rect">
            <a:avLst/>
          </a:prstGeom>
          <a:solidFill>
            <a:srgbClr val="FFCCFF"/>
          </a:solidFill>
          <a:ln w="9525">
            <a:noFill/>
            <a:miter lim="800000"/>
            <a:headEnd/>
            <a:tailEnd/>
          </a:ln>
          <a:scene3d>
            <a:camera prst="isometricOffAxis1Right"/>
            <a:lightRig rig="threePt" dir="t"/>
          </a:scene3d>
          <a:sp3d>
            <a:bevelT prst="relaxedInset"/>
          </a:sp3d>
        </p:spPr>
        <p:txBody>
          <a:bodyPr>
            <a:spAutoFit/>
          </a:bodyPr>
          <a:lstStyle/>
          <a:p>
            <a:pPr algn="ctr">
              <a:defRPr/>
            </a:pPr>
            <a:r>
              <a:rPr lang="zh-CN" altLang="en-US" sz="4800" b="1" dirty="0">
                <a:solidFill>
                  <a:srgbClr val="000000"/>
                </a:solidFill>
              </a:rPr>
              <a:t>梦想 </a:t>
            </a:r>
            <a:r>
              <a:rPr lang="zh-CN" altLang="en-US" sz="4800" b="1" dirty="0">
                <a:solidFill>
                  <a:srgbClr val="0000FF"/>
                </a:solidFill>
              </a:rPr>
              <a:t>≠</a:t>
            </a:r>
            <a:r>
              <a:rPr lang="zh-CN" altLang="en-US" sz="4800" b="1" dirty="0">
                <a:solidFill>
                  <a:srgbClr val="000000"/>
                </a:solidFill>
              </a:rPr>
              <a:t> 梦</a:t>
            </a:r>
            <a:r>
              <a:rPr lang="en-US" altLang="zh-CN" sz="4800" b="1" dirty="0">
                <a:solidFill>
                  <a:srgbClr val="000000"/>
                </a:solidFill>
              </a:rPr>
              <a:t>+</a:t>
            </a:r>
            <a:r>
              <a:rPr lang="zh-CN" altLang="en-US" sz="4800" b="1" dirty="0">
                <a:solidFill>
                  <a:srgbClr val="000000"/>
                </a:solidFill>
              </a:rPr>
              <a:t>想</a:t>
            </a:r>
            <a:endParaRPr lang="zh-CN" altLang="zh-CN" sz="4800" b="1" dirty="0">
              <a:solidFill>
                <a:srgbClr val="000000"/>
              </a:solidFill>
            </a:endParaRPr>
          </a:p>
        </p:txBody>
      </p:sp>
      <p:sp>
        <p:nvSpPr>
          <p:cNvPr id="10" name="Rectangle 6"/>
          <p:cNvSpPr>
            <a:spLocks noChangeArrowheads="1"/>
          </p:cNvSpPr>
          <p:nvPr/>
        </p:nvSpPr>
        <p:spPr bwMode="auto">
          <a:xfrm>
            <a:off x="6443663" y="5084763"/>
            <a:ext cx="576262" cy="576262"/>
          </a:xfrm>
          <a:prstGeom prst="rect">
            <a:avLst/>
          </a:prstGeom>
          <a:noFill/>
          <a:ln w="9525">
            <a:noFill/>
            <a:miter lim="800000"/>
            <a:headEnd/>
            <a:tailEnd/>
          </a:ln>
        </p:spPr>
        <p:txBody>
          <a:bodyPr/>
          <a:lstStyle/>
          <a:p>
            <a:pPr algn="ctr">
              <a:lnSpc>
                <a:spcPct val="80000"/>
              </a:lnSpc>
            </a:pPr>
            <a:r>
              <a:rPr lang="zh-CN" altLang="en-US" sz="4400" b="1">
                <a:solidFill>
                  <a:srgbClr val="FF0000"/>
                </a:solidFill>
                <a:latin typeface="华文新魏" pitchFamily="2" charset="-122"/>
                <a:ea typeface="华文新魏" pitchFamily="2" charset="-122"/>
              </a:rPr>
              <a:t>木</a:t>
            </a:r>
          </a:p>
        </p:txBody>
      </p:sp>
      <p:sp>
        <p:nvSpPr>
          <p:cNvPr id="11" name="Rectangle 6"/>
          <p:cNvSpPr>
            <a:spLocks noChangeArrowheads="1"/>
          </p:cNvSpPr>
          <p:nvPr/>
        </p:nvSpPr>
        <p:spPr bwMode="auto">
          <a:xfrm>
            <a:off x="2268538" y="5661025"/>
            <a:ext cx="358775" cy="431800"/>
          </a:xfrm>
          <a:prstGeom prst="rect">
            <a:avLst/>
          </a:prstGeom>
          <a:noFill/>
          <a:ln w="9525">
            <a:noFill/>
            <a:miter lim="800000"/>
            <a:headEnd/>
            <a:tailEnd/>
          </a:ln>
        </p:spPr>
        <p:txBody>
          <a:bodyPr/>
          <a:lstStyle/>
          <a:p>
            <a:pPr algn="ctr">
              <a:lnSpc>
                <a:spcPct val="75000"/>
              </a:lnSpc>
            </a:pPr>
            <a:r>
              <a:rPr lang="zh-CN" altLang="en-US" sz="4400" b="1" dirty="0">
                <a:solidFill>
                  <a:srgbClr val="FF0000"/>
                </a:solidFill>
                <a:latin typeface="华文新魏" pitchFamily="2" charset="-122"/>
                <a:ea typeface="华文新魏" pitchFamily="2" charset="-122"/>
              </a:rPr>
              <a:t>目</a:t>
            </a:r>
          </a:p>
        </p:txBody>
      </p:sp>
      <p:sp>
        <p:nvSpPr>
          <p:cNvPr id="18" name="Rectangle 6"/>
          <p:cNvSpPr>
            <a:spLocks noChangeArrowheads="1"/>
          </p:cNvSpPr>
          <p:nvPr/>
        </p:nvSpPr>
        <p:spPr bwMode="auto">
          <a:xfrm>
            <a:off x="6516688" y="5805488"/>
            <a:ext cx="576262" cy="360362"/>
          </a:xfrm>
          <a:prstGeom prst="rect">
            <a:avLst/>
          </a:prstGeom>
          <a:noFill/>
          <a:ln w="9525">
            <a:noFill/>
            <a:miter lim="800000"/>
            <a:headEnd/>
            <a:tailEnd/>
          </a:ln>
        </p:spPr>
        <p:txBody>
          <a:bodyPr/>
          <a:lstStyle/>
          <a:p>
            <a:pPr algn="ctr">
              <a:lnSpc>
                <a:spcPct val="60000"/>
              </a:lnSpc>
            </a:pPr>
            <a:r>
              <a:rPr lang="zh-CN" altLang="en-US" sz="4400" b="1">
                <a:solidFill>
                  <a:srgbClr val="FF0000"/>
                </a:solidFill>
                <a:latin typeface="隶书" pitchFamily="49" charset="-122"/>
                <a:ea typeface="隶书" pitchFamily="49" charset="-122"/>
              </a:rPr>
              <a:t>心</a:t>
            </a:r>
          </a:p>
        </p:txBody>
      </p:sp>
      <p:sp>
        <p:nvSpPr>
          <p:cNvPr id="19" name="Rectangle 6"/>
          <p:cNvSpPr>
            <a:spLocks noChangeArrowheads="1"/>
          </p:cNvSpPr>
          <p:nvPr/>
        </p:nvSpPr>
        <p:spPr bwMode="auto">
          <a:xfrm>
            <a:off x="3707904" y="5157192"/>
            <a:ext cx="647700" cy="431800"/>
          </a:xfrm>
          <a:prstGeom prst="rect">
            <a:avLst/>
          </a:prstGeom>
          <a:noFill/>
          <a:ln w="9525">
            <a:noFill/>
            <a:miter lim="800000"/>
            <a:headEnd/>
            <a:tailEnd/>
          </a:ln>
        </p:spPr>
        <p:txBody>
          <a:bodyPr/>
          <a:lstStyle/>
          <a:p>
            <a:pPr algn="ctr">
              <a:lnSpc>
                <a:spcPct val="70000"/>
              </a:lnSpc>
            </a:pPr>
            <a:r>
              <a:rPr lang="zh-CN" altLang="en-US" sz="4800" b="1" dirty="0">
                <a:solidFill>
                  <a:srgbClr val="FF0000"/>
                </a:solidFill>
                <a:latin typeface="隶书" pitchFamily="49" charset="-122"/>
                <a:ea typeface="隶书" pitchFamily="49" charset="-122"/>
              </a:rPr>
              <a:t>林</a:t>
            </a:r>
          </a:p>
        </p:txBody>
      </p:sp>
      <p:sp>
        <p:nvSpPr>
          <p:cNvPr id="20" name="Rectangle 6"/>
          <p:cNvSpPr>
            <a:spLocks noChangeArrowheads="1"/>
          </p:cNvSpPr>
          <p:nvPr/>
        </p:nvSpPr>
        <p:spPr bwMode="auto">
          <a:xfrm>
            <a:off x="5219700" y="5732463"/>
            <a:ext cx="576263" cy="360362"/>
          </a:xfrm>
          <a:prstGeom prst="rect">
            <a:avLst/>
          </a:prstGeom>
          <a:noFill/>
          <a:ln w="9525">
            <a:noFill/>
            <a:miter lim="800000"/>
            <a:headEnd/>
            <a:tailEnd/>
          </a:ln>
        </p:spPr>
        <p:txBody>
          <a:bodyPr/>
          <a:lstStyle/>
          <a:p>
            <a:pPr algn="ctr">
              <a:lnSpc>
                <a:spcPct val="65000"/>
              </a:lnSpc>
            </a:pPr>
            <a:r>
              <a:rPr lang="zh-CN" altLang="en-US" sz="4400" b="1">
                <a:solidFill>
                  <a:srgbClr val="FF0000"/>
                </a:solidFill>
                <a:latin typeface="隶书" pitchFamily="49" charset="-122"/>
                <a:ea typeface="隶书" pitchFamily="49" charset="-122"/>
              </a:rPr>
              <a:t>夕</a:t>
            </a:r>
          </a:p>
        </p:txBody>
      </p:sp>
      <p:pic>
        <p:nvPicPr>
          <p:cNvPr id="13" name="Picture 4" descr="http://news.xinhuanet.com/house/hf/2013-07-18/116580727_11n.jpg"/>
          <p:cNvPicPr>
            <a:picLocks noChangeAspect="1" noChangeArrowheads="1"/>
          </p:cNvPicPr>
          <p:nvPr/>
        </p:nvPicPr>
        <p:blipFill>
          <a:blip r:embed="rId2" cstate="print">
            <a:lum bright="10000" contrast="20000"/>
          </a:blip>
          <a:srcRect/>
          <a:stretch>
            <a:fillRect/>
          </a:stretch>
        </p:blipFill>
        <p:spPr bwMode="auto">
          <a:xfrm>
            <a:off x="2123728" y="2132856"/>
            <a:ext cx="5419725" cy="27733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4.81481E-6 L -0.03941 -0.34652 " pathEditMode="relative" rAng="0" ptsTypes="AA">
                                      <p:cBhvr>
                                        <p:cTn id="6" dur="2000" fill="hold"/>
                                        <p:tgtEl>
                                          <p:spTgt spid="19"/>
                                        </p:tgtEl>
                                        <p:attrNameLst>
                                          <p:attrName>ppt_x</p:attrName>
                                          <p:attrName>ppt_y</p:attrName>
                                        </p:attrNameLst>
                                      </p:cBhvr>
                                      <p:rCtr x="-2000" y="-17300"/>
                                    </p:animMotion>
                                  </p:childTnLst>
                                </p:cTn>
                              </p:par>
                              <p:par>
                                <p:cTn id="7" presetID="6" presetClass="emph" presetSubtype="0" fill="hold" grpId="1" nodeType="withEffect">
                                  <p:stCondLst>
                                    <p:cond delay="0"/>
                                  </p:stCondLst>
                                  <p:childTnLst>
                                    <p:animScale>
                                      <p:cBhvr>
                                        <p:cTn id="8" dur="2000" fill="hold"/>
                                        <p:tgtEl>
                                          <p:spTgt spid="19"/>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0" nodeType="clickEffect">
                                  <p:stCondLst>
                                    <p:cond delay="0"/>
                                  </p:stCondLst>
                                  <p:childTnLst>
                                    <p:animMotion origin="layout" path="M -1.11111E-6 -3.33333E-6 L -0.16528 -0.32523 " pathEditMode="relative" rAng="0" ptsTypes="AA">
                                      <p:cBhvr>
                                        <p:cTn id="12" dur="2000" fill="hold"/>
                                        <p:tgtEl>
                                          <p:spTgt spid="10"/>
                                        </p:tgtEl>
                                        <p:attrNameLst>
                                          <p:attrName>ppt_x</p:attrName>
                                          <p:attrName>ppt_y</p:attrName>
                                        </p:attrNameLst>
                                      </p:cBhvr>
                                      <p:rCtr x="-8300" y="-16300"/>
                                    </p:animMotion>
                                  </p:childTnLst>
                                </p:cTn>
                              </p:par>
                              <p:par>
                                <p:cTn id="13" presetID="6" presetClass="emph" presetSubtype="0" fill="hold" grpId="1" nodeType="withEffect">
                                  <p:stCondLst>
                                    <p:cond delay="0"/>
                                  </p:stCondLst>
                                  <p:childTnLst>
                                    <p:animScale>
                                      <p:cBhvr>
                                        <p:cTn id="14" dur="2000" fill="hold"/>
                                        <p:tgtEl>
                                          <p:spTgt spid="10"/>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1.66667E-6 -4.44444E-6 L 0.34253 -0.40949 " pathEditMode="relative" rAng="0" ptsTypes="AA">
                                      <p:cBhvr>
                                        <p:cTn id="18" dur="2000" fill="hold"/>
                                        <p:tgtEl>
                                          <p:spTgt spid="11"/>
                                        </p:tgtEl>
                                        <p:attrNameLst>
                                          <p:attrName>ppt_x</p:attrName>
                                          <p:attrName>ppt_y</p:attrName>
                                        </p:attrNameLst>
                                      </p:cBhvr>
                                      <p:rCtr x="17100" y="-20500"/>
                                    </p:animMotion>
                                  </p:childTnLst>
                                </p:cTn>
                              </p:par>
                              <p:par>
                                <p:cTn id="19" presetID="6" presetClass="emph" presetSubtype="0" fill="hold" grpId="1" nodeType="withEffect">
                                  <p:stCondLst>
                                    <p:cond delay="0"/>
                                  </p:stCondLst>
                                  <p:childTnLst>
                                    <p:animScale>
                                      <p:cBhvr>
                                        <p:cTn id="20" dur="2000" fill="hold"/>
                                        <p:tgtEl>
                                          <p:spTgt spid="11"/>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0" nodeType="clickEffect">
                                  <p:stCondLst>
                                    <p:cond delay="0"/>
                                  </p:stCondLst>
                                  <p:childTnLst>
                                    <p:animMotion origin="layout" path="M 3.05556E-6 4.07031E-7 L -0.20469 -0.3513 " pathEditMode="relative" rAng="0" ptsTypes="AA">
                                      <p:cBhvr>
                                        <p:cTn id="24" dur="2000" fill="hold"/>
                                        <p:tgtEl>
                                          <p:spTgt spid="20"/>
                                        </p:tgtEl>
                                        <p:attrNameLst>
                                          <p:attrName>ppt_x</p:attrName>
                                          <p:attrName>ppt_y</p:attrName>
                                        </p:attrNameLst>
                                      </p:cBhvr>
                                      <p:rCtr x="-10200" y="-17600"/>
                                    </p:animMotion>
                                  </p:childTnLst>
                                </p:cTn>
                              </p:par>
                              <p:par>
                                <p:cTn id="25" presetID="6" presetClass="emph" presetSubtype="0" fill="hold" grpId="1" nodeType="withEffect">
                                  <p:stCondLst>
                                    <p:cond delay="0"/>
                                  </p:stCondLst>
                                  <p:childTnLst>
                                    <p:animScale>
                                      <p:cBhvr>
                                        <p:cTn id="26" dur="2000" fill="hold"/>
                                        <p:tgtEl>
                                          <p:spTgt spid="20"/>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2.77778E-6 4.81481E-6 L -0.15747 -0.35163 " pathEditMode="relative" rAng="0" ptsTypes="AA">
                                      <p:cBhvr>
                                        <p:cTn id="30" dur="2000" fill="hold"/>
                                        <p:tgtEl>
                                          <p:spTgt spid="18"/>
                                        </p:tgtEl>
                                        <p:attrNameLst>
                                          <p:attrName>ppt_x</p:attrName>
                                          <p:attrName>ppt_y</p:attrName>
                                        </p:attrNameLst>
                                      </p:cBhvr>
                                      <p:rCtr x="-7900" y="-17600"/>
                                    </p:animMotion>
                                  </p:childTnLst>
                                </p:cTn>
                              </p:par>
                              <p:par>
                                <p:cTn id="31" presetID="6" presetClass="emph" presetSubtype="0" fill="hold" grpId="1" nodeType="withEffect">
                                  <p:stCondLst>
                                    <p:cond delay="0"/>
                                  </p:stCondLst>
                                  <p:childTnLst>
                                    <p:animScale>
                                      <p:cBhvr>
                                        <p:cTn id="32" dur="2000" fill="hold"/>
                                        <p:tgtEl>
                                          <p:spTgt spid="18"/>
                                        </p:tgtEl>
                                      </p:cBhvr>
                                      <p:by x="150000" y="150000"/>
                                    </p:animScale>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1"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770" decel="100000"/>
                                        <p:tgtEl>
                                          <p:spTgt spid="13"/>
                                        </p:tgtEl>
                                      </p:cBhvr>
                                    </p:animEffect>
                                    <p:animScale>
                                      <p:cBhvr>
                                        <p:cTn id="45" dur="770" decel="100000"/>
                                        <p:tgtEl>
                                          <p:spTgt spid="13"/>
                                        </p:tgtEl>
                                      </p:cBhvr>
                                      <p:from x="10000" y="10000"/>
                                      <p:to x="200000" y="450000"/>
                                    </p:animScale>
                                    <p:animScale>
                                      <p:cBhvr>
                                        <p:cTn id="46" dur="1230" accel="100000" fill="hold">
                                          <p:stCondLst>
                                            <p:cond delay="770"/>
                                          </p:stCondLst>
                                        </p:cTn>
                                        <p:tgtEl>
                                          <p:spTgt spid="13"/>
                                        </p:tgtEl>
                                      </p:cBhvr>
                                      <p:from x="200000" y="450000"/>
                                      <p:to x="100000" y="100000"/>
                                    </p:animScale>
                                    <p:set>
                                      <p:cBhvr>
                                        <p:cTn id="47" dur="770" fill="hold"/>
                                        <p:tgtEl>
                                          <p:spTgt spid="13"/>
                                        </p:tgtEl>
                                        <p:attrNameLst>
                                          <p:attrName>ppt_x</p:attrName>
                                        </p:attrNameLst>
                                      </p:cBhvr>
                                      <p:to>
                                        <p:strVal val="(0.5)"/>
                                      </p:to>
                                    </p:set>
                                    <p:anim from="(0.5)" to="(#ppt_x)" calcmode="lin" valueType="num">
                                      <p:cBhvr>
                                        <p:cTn id="48" dur="1230" accel="100000" fill="hold">
                                          <p:stCondLst>
                                            <p:cond delay="770"/>
                                          </p:stCondLst>
                                        </p:cTn>
                                        <p:tgtEl>
                                          <p:spTgt spid="13"/>
                                        </p:tgtEl>
                                        <p:attrNameLst>
                                          <p:attrName>ppt_x</p:attrName>
                                        </p:attrNameLst>
                                      </p:cBhvr>
                                    </p:anim>
                                    <p:set>
                                      <p:cBhvr>
                                        <p:cTn id="49" dur="770" fill="hold"/>
                                        <p:tgtEl>
                                          <p:spTgt spid="13"/>
                                        </p:tgtEl>
                                        <p:attrNameLst>
                                          <p:attrName>ppt_y</p:attrName>
                                        </p:attrNameLst>
                                      </p:cBhvr>
                                      <p:to>
                                        <p:strVal val="(#ppt_y+0.4)"/>
                                      </p:to>
                                    </p:set>
                                    <p:anim from="(#ppt_y+0.4)" to="(#ppt_y)" calcmode="lin" valueType="num">
                                      <p:cBhvr>
                                        <p:cTn id="50" dur="1230" accel="100000" fill="hold">
                                          <p:stCondLst>
                                            <p:cond delay="770"/>
                                          </p:stCondLst>
                                        </p:cTn>
                                        <p:tgtEl>
                                          <p:spTgt spid="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10" grpId="1"/>
      <p:bldP spid="11" grpId="0"/>
      <p:bldP spid="11" grpId="1"/>
      <p:bldP spid="18" grpId="0"/>
      <p:bldP spid="18" grpId="1"/>
      <p:bldP spid="19" grpId="0"/>
      <p:bldP spid="19" grpId="1"/>
      <p:bldP spid="20" grpId="0"/>
      <p:bldP spid="20" grpId="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a:xfrm>
            <a:off x="640661" y="4509120"/>
            <a:ext cx="8117503" cy="604336"/>
          </a:xfrm>
          <a:prstGeom prst="rect">
            <a:avLst/>
          </a:prstGeom>
          <a:solidFill>
            <a:srgbClr val="FFFF99"/>
          </a:solidFill>
          <a:scene3d>
            <a:camera prst="orthographicFront"/>
            <a:lightRig rig="threePt" dir="t"/>
          </a:scene3d>
          <a:sp3d>
            <a:bevelT prst="angle"/>
          </a:sp3d>
        </p:spPr>
        <p:txBody>
          <a:bodyPr>
            <a:prstTxWarp prst="textPlain">
              <a:avLst/>
            </a:prstTxWarp>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6000" b="0" i="0" u="none" strike="noStrike" kern="1200" cap="none" spc="0" normalizeH="0" baseline="0" noProof="0" dirty="0" smtClean="0">
                <a:ln>
                  <a:noFill/>
                </a:ln>
                <a:solidFill>
                  <a:schemeClr val="tx1"/>
                </a:solidFill>
                <a:effectLst/>
                <a:uLnTx/>
                <a:uFillTx/>
                <a:latin typeface="+mj-lt"/>
                <a:ea typeface="华文行楷" pitchFamily="2" charset="-122"/>
                <a:cs typeface="+mj-cs"/>
              </a:rPr>
              <a:t>不妥之处敬请批评指正</a:t>
            </a:r>
          </a:p>
        </p:txBody>
      </p:sp>
      <p:sp>
        <p:nvSpPr>
          <p:cNvPr id="12" name="Rectangle 6"/>
          <p:cNvSpPr>
            <a:spLocks noChangeArrowheads="1"/>
          </p:cNvSpPr>
          <p:nvPr/>
        </p:nvSpPr>
        <p:spPr bwMode="auto">
          <a:xfrm>
            <a:off x="3707904" y="2462725"/>
            <a:ext cx="2952328" cy="1079699"/>
          </a:xfrm>
          <a:prstGeom prst="rect">
            <a:avLst/>
          </a:prstGeom>
          <a:noFill/>
          <a:ln w="9525">
            <a:noFill/>
            <a:miter lim="800000"/>
            <a:headEnd/>
            <a:tailEnd/>
          </a:ln>
          <a:scene3d>
            <a:camera prst="perspectiveContrastingRightFacing"/>
            <a:lightRig rig="threePt" dir="t"/>
          </a:scene3d>
        </p:spPr>
        <p:txBody>
          <a:bodyPr>
            <a:sp3d extrusionH="57150">
              <a:bevelT w="82550" h="38100" prst="coolSlant"/>
            </a:sp3d>
          </a:bodyPr>
          <a:lstStyle/>
          <a:p>
            <a:pPr algn="ctr"/>
            <a:r>
              <a:rPr lang="zh-CN" altLang="en-US" sz="9600" b="1" dirty="0">
                <a:solidFill>
                  <a:srgbClr val="990099"/>
                </a:solidFill>
                <a:effectLst>
                  <a:glow rad="228600">
                    <a:schemeClr val="accent5">
                      <a:satMod val="175000"/>
                      <a:alpha val="40000"/>
                    </a:schemeClr>
                  </a:glow>
                </a:effectLst>
                <a:ea typeface="隶书" pitchFamily="49" charset="-122"/>
              </a:rPr>
              <a:t>谢谢！</a:t>
            </a:r>
          </a:p>
        </p:txBody>
      </p:sp>
      <p:sp>
        <p:nvSpPr>
          <p:cNvPr id="4" name="Rectangle 1"/>
          <p:cNvSpPr>
            <a:spLocks noChangeArrowheads="1"/>
          </p:cNvSpPr>
          <p:nvPr/>
        </p:nvSpPr>
        <p:spPr bwMode="auto">
          <a:xfrm>
            <a:off x="563034" y="836712"/>
            <a:ext cx="4987263" cy="707886"/>
          </a:xfrm>
          <a:prstGeom prst="rect">
            <a:avLst/>
          </a:prstGeom>
          <a:solidFill>
            <a:srgbClr val="FF33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4000" b="1" i="0" u="none" strike="noStrike" cap="none" normalizeH="0" baseline="0" dirty="0" smtClean="0">
                <a:ln>
                  <a:noFill/>
                </a:ln>
                <a:solidFill>
                  <a:srgbClr val="FFFF00"/>
                </a:solidFill>
                <a:effectLst/>
                <a:latin typeface="Arial" pitchFamily="34" charset="0"/>
                <a:ea typeface="宋体" pitchFamily="2" charset="-122"/>
                <a:cs typeface="宋体" pitchFamily="2" charset="-122"/>
              </a:rPr>
              <a:t>预祝大家国庆节愉快</a:t>
            </a:r>
            <a:r>
              <a:rPr kumimoji="0" lang="en-US" altLang="zh-CN" sz="4000" b="1" i="0" u="none" strike="noStrike" cap="none" normalizeH="0" baseline="0" dirty="0" smtClean="0">
                <a:ln>
                  <a:noFill/>
                </a:ln>
                <a:solidFill>
                  <a:srgbClr val="FFFF00"/>
                </a:solidFill>
                <a:effectLst/>
                <a:latin typeface="Arial" pitchFamily="34" charset="0"/>
                <a:ea typeface="宋体" pitchFamily="2" charset="-122"/>
                <a:cs typeface="宋体" pitchFamily="2" charset="-122"/>
              </a:rPr>
              <a:t>!</a:t>
            </a:r>
            <a:endParaRPr kumimoji="0" lang="zh-CN" altLang="en-US" sz="4000" b="1" i="0" u="none" strike="noStrike" cap="none" normalizeH="0" baseline="0" dirty="0" smtClean="0">
              <a:ln>
                <a:noFill/>
              </a:ln>
              <a:solidFill>
                <a:srgbClr val="FFFF00"/>
              </a:solidFill>
              <a:effectLst/>
              <a:latin typeface="Arial" pitchFamily="34" charset="0"/>
              <a:ea typeface="宋体" pitchFamily="2" charset="-122"/>
              <a:cs typeface="宋体" pitchFamily="2" charset="-122"/>
            </a:endParaRPr>
          </a:p>
        </p:txBody>
      </p:sp>
      <p:sp>
        <p:nvSpPr>
          <p:cNvPr id="6" name="矩形 5"/>
          <p:cNvSpPr/>
          <p:nvPr/>
        </p:nvSpPr>
        <p:spPr>
          <a:xfrm>
            <a:off x="1259632" y="5270658"/>
            <a:ext cx="6879563" cy="1055674"/>
          </a:xfrm>
          <a:prstGeom prst="rect">
            <a:avLst/>
          </a:prstGeom>
          <a:solidFill>
            <a:schemeClr val="accent6">
              <a:lumMod val="50000"/>
            </a:schemeClr>
          </a:solidFill>
          <a:scene3d>
            <a:camera prst="orthographicFront"/>
            <a:lightRig rig="threePt" dir="t"/>
          </a:scene3d>
          <a:sp3d>
            <a:bevelT/>
          </a:sp3d>
        </p:spPr>
        <p:txBody>
          <a:bodyPr wrap="square">
            <a:spAutoFit/>
          </a:bodyPr>
          <a:lstStyle/>
          <a:p>
            <a:pPr algn="ctr">
              <a:lnSpc>
                <a:spcPct val="120000"/>
              </a:lnSpc>
              <a:spcAft>
                <a:spcPts val="600"/>
              </a:spcAft>
              <a:defRPr/>
            </a:pPr>
            <a:r>
              <a:rPr lang="zh-CN" altLang="en-US" sz="2400" b="1" dirty="0" smtClean="0">
                <a:solidFill>
                  <a:schemeClr val="bg1"/>
                </a:solidFill>
                <a:effectLst>
                  <a:outerShdw blurRad="38100" dist="38100" dir="2700000" algn="tl">
                    <a:srgbClr val="C0C0C0"/>
                  </a:outerShdw>
                </a:effectLst>
                <a:latin typeface="黑体" pitchFamily="49" charset="-122"/>
                <a:ea typeface="黑体" pitchFamily="49" charset="-122"/>
              </a:rPr>
              <a:t>愿与各位关注育人的同行交流</a:t>
            </a:r>
            <a:endParaRPr lang="en-US" altLang="zh-CN" sz="2400" b="1" dirty="0" smtClean="0">
              <a:solidFill>
                <a:schemeClr val="bg1"/>
              </a:solidFill>
              <a:effectLst>
                <a:outerShdw blurRad="38100" dist="38100" dir="2700000" algn="tl">
                  <a:srgbClr val="C0C0C0"/>
                </a:outerShdw>
              </a:effectLst>
              <a:latin typeface="黑体" pitchFamily="49" charset="-122"/>
              <a:ea typeface="黑体" pitchFamily="49" charset="-122"/>
            </a:endParaRPr>
          </a:p>
          <a:p>
            <a:pPr algn="ctr">
              <a:lnSpc>
                <a:spcPct val="120000"/>
              </a:lnSpc>
              <a:spcAft>
                <a:spcPts val="600"/>
              </a:spcAft>
              <a:defRPr/>
            </a:pPr>
            <a:r>
              <a:rPr lang="en-US" altLang="zh-CN" sz="2400" b="1" dirty="0" smtClean="0">
                <a:solidFill>
                  <a:schemeClr val="bg1"/>
                </a:solidFill>
                <a:effectLst>
                  <a:outerShdw blurRad="38100" dist="38100" dir="2700000" algn="tl">
                    <a:srgbClr val="C0C0C0"/>
                  </a:outerShdw>
                </a:effectLst>
                <a:latin typeface="Arial Unicode MS" pitchFamily="34" charset="-122"/>
                <a:ea typeface="Arial Unicode MS" pitchFamily="34" charset="-122"/>
                <a:cs typeface="Arial Unicode MS" pitchFamily="34" charset="-122"/>
              </a:rPr>
              <a:t>022-23501230      yanggm@nankai.edu.cn</a:t>
            </a:r>
            <a:endParaRPr lang="en-US" altLang="zh-CN" sz="2400" b="1" dirty="0" smtClean="0">
              <a:solidFill>
                <a:schemeClr val="bg1"/>
              </a:solidFill>
              <a:effectLst>
                <a:outerShdw blurRad="38100" dist="38100" dir="2700000" algn="tl">
                  <a:srgbClr val="C0C0C0"/>
                </a:outerShdw>
              </a:effectLst>
              <a:latin typeface="Arial Unicode MS" pitchFamily="34" charset="-122"/>
              <a:ea typeface="Arial Unicode MS" pitchFamily="34" charset="-122"/>
              <a:cs typeface="Arial Unicode MS"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187624" y="3573016"/>
            <a:ext cx="6840760" cy="2246769"/>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65125" eaLnBrk="0" fontAlgn="base" hangingPunct="0">
              <a:spcBef>
                <a:spcPct val="0"/>
              </a:spcBef>
              <a:spcAft>
                <a:spcPct val="0"/>
              </a:spcAft>
            </a:pPr>
            <a:r>
              <a:rPr lang="zh-CN" altLang="en-US" sz="2800" b="1" dirty="0" smtClean="0">
                <a:solidFill>
                  <a:srgbClr val="FF0000"/>
                </a:solidFill>
              </a:rPr>
              <a:t>★</a:t>
            </a:r>
            <a:r>
              <a:rPr kumimoji="0" lang="zh-CN" sz="2800" b="1"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国家依法对高校进行评估。</a:t>
            </a:r>
            <a:endParaRPr kumimoji="0" lang="en-US" altLang="zh-CN" sz="2800" b="1"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endParaRPr>
          </a:p>
          <a:p>
            <a:pPr lvl="0" indent="365125" eaLnBrk="0" fontAlgn="base" hangingPunct="0">
              <a:spcBef>
                <a:spcPct val="0"/>
              </a:spcBef>
              <a:spcAft>
                <a:spcPct val="0"/>
              </a:spcAft>
            </a:pPr>
            <a:r>
              <a:rPr lang="zh-CN" altLang="en-US" sz="2800" b="1" dirty="0" smtClean="0">
                <a:solidFill>
                  <a:srgbClr val="FF0000"/>
                </a:solidFill>
              </a:rPr>
              <a:t>★</a:t>
            </a:r>
            <a:r>
              <a:rPr kumimoji="0" lang="zh-CN" sz="2800" b="1"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本轮（</a:t>
            </a:r>
            <a:r>
              <a:rPr kumimoji="0" lang="en-US" altLang="zh-CN" sz="2800" b="1"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2014-2018</a:t>
            </a:r>
            <a:r>
              <a:rPr kumimoji="0" lang="zh-CN" altLang="en-US" sz="2800" b="1"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年）为</a:t>
            </a:r>
            <a:r>
              <a:rPr kumimoji="0" lang="zh-CN" altLang="en-US" sz="2800" b="1" i="0" u="none" strike="noStrike" cap="none" normalizeH="0" baseline="0" dirty="0" smtClean="0">
                <a:ln>
                  <a:noFill/>
                </a:ln>
                <a:solidFill>
                  <a:srgbClr val="000000"/>
                </a:solidFill>
                <a:effectLst/>
                <a:latin typeface="Arial"/>
                <a:ea typeface="宋体" pitchFamily="2" charset="-122"/>
                <a:cs typeface="Times New Roman" pitchFamily="18" charset="0"/>
              </a:rPr>
              <a:t>“</a:t>
            </a:r>
            <a:r>
              <a:rPr kumimoji="0" lang="zh-CN" altLang="en-US" sz="2800" b="1"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审核评估</a:t>
            </a:r>
            <a:r>
              <a:rPr kumimoji="0" lang="zh-CN" altLang="en-US" sz="2800" b="1" i="0" u="none" strike="noStrike" cap="none" normalizeH="0" baseline="0" dirty="0" smtClean="0">
                <a:ln>
                  <a:noFill/>
                </a:ln>
                <a:solidFill>
                  <a:srgbClr val="000000"/>
                </a:solidFill>
                <a:effectLst/>
                <a:latin typeface="Arial"/>
                <a:ea typeface="宋体" pitchFamily="2" charset="-122"/>
                <a:cs typeface="Times New Roman" pitchFamily="18" charset="0"/>
              </a:rPr>
              <a:t>”</a:t>
            </a:r>
            <a:r>
              <a:rPr kumimoji="0" lang="zh-CN" altLang="en-US" sz="2800" b="1"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，不同于上一轮的</a:t>
            </a:r>
            <a:r>
              <a:rPr kumimoji="0" lang="zh-CN" altLang="en-US" sz="2800" b="1" i="0" u="none" strike="noStrike" cap="none" normalizeH="0" baseline="0" dirty="0" smtClean="0">
                <a:ln>
                  <a:noFill/>
                </a:ln>
                <a:solidFill>
                  <a:srgbClr val="000000"/>
                </a:solidFill>
                <a:effectLst/>
                <a:latin typeface="Arial"/>
                <a:ea typeface="宋体" pitchFamily="2" charset="-122"/>
                <a:cs typeface="Times New Roman" pitchFamily="18" charset="0"/>
              </a:rPr>
              <a:t>“</a:t>
            </a:r>
            <a:r>
              <a:rPr kumimoji="0" lang="zh-CN" altLang="en-US" sz="2800" b="1"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水平评估</a:t>
            </a:r>
            <a:r>
              <a:rPr kumimoji="0" lang="zh-CN" altLang="en-US" sz="2800" b="1" i="0" u="none" strike="noStrike" cap="none" normalizeH="0" baseline="0" dirty="0" smtClean="0">
                <a:ln>
                  <a:noFill/>
                </a:ln>
                <a:solidFill>
                  <a:srgbClr val="000000"/>
                </a:solidFill>
                <a:effectLst/>
                <a:latin typeface="Arial"/>
                <a:ea typeface="宋体" pitchFamily="2" charset="-122"/>
                <a:cs typeface="Times New Roman" pitchFamily="18" charset="0"/>
              </a:rPr>
              <a:t>”</a:t>
            </a:r>
            <a:r>
              <a:rPr kumimoji="0" lang="zh-CN" altLang="en-US" sz="2800" b="1"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a:t>
            </a:r>
            <a:endParaRPr kumimoji="0" lang="en-US" altLang="zh-CN" sz="2800" b="1"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endParaRPr>
          </a:p>
          <a:p>
            <a:pPr lvl="0" indent="365125" eaLnBrk="0" fontAlgn="base" hangingPunct="0">
              <a:spcBef>
                <a:spcPct val="0"/>
              </a:spcBef>
              <a:spcAft>
                <a:spcPct val="0"/>
              </a:spcAft>
            </a:pPr>
            <a:r>
              <a:rPr lang="zh-CN" altLang="en-US" sz="2800" b="1" dirty="0" smtClean="0">
                <a:solidFill>
                  <a:srgbClr val="FF0000"/>
                </a:solidFill>
              </a:rPr>
              <a:t>★</a:t>
            </a:r>
            <a:r>
              <a:rPr lang="zh-CN" altLang="zh-CN" sz="2800" b="1" dirty="0" smtClean="0">
                <a:solidFill>
                  <a:srgbClr val="000000"/>
                </a:solidFill>
                <a:latin typeface="Times New Roman" pitchFamily="18" charset="0"/>
                <a:ea typeface="宋体" pitchFamily="2" charset="-122"/>
                <a:cs typeface="Times New Roman" pitchFamily="18" charset="0"/>
              </a:rPr>
              <a:t>字面表述为</a:t>
            </a:r>
            <a:r>
              <a:rPr lang="zh-CN" altLang="zh-CN" sz="2800" b="1" dirty="0" smtClean="0">
                <a:solidFill>
                  <a:srgbClr val="000000"/>
                </a:solidFill>
                <a:latin typeface="Arial"/>
                <a:ea typeface="宋体" pitchFamily="2" charset="-122"/>
                <a:cs typeface="Times New Roman" pitchFamily="18" charset="0"/>
              </a:rPr>
              <a:t>“</a:t>
            </a:r>
            <a:r>
              <a:rPr lang="zh-CN" altLang="zh-CN" sz="2800" b="1" dirty="0" smtClean="0">
                <a:solidFill>
                  <a:srgbClr val="000000"/>
                </a:solidFill>
                <a:latin typeface="Times New Roman" pitchFamily="18" charset="0"/>
                <a:ea typeface="宋体" pitchFamily="2" charset="-122"/>
                <a:cs typeface="Times New Roman" pitchFamily="18" charset="0"/>
              </a:rPr>
              <a:t>本科</a:t>
            </a:r>
            <a:r>
              <a:rPr lang="zh-CN" altLang="zh-CN" sz="2800" b="1" dirty="0" smtClean="0">
                <a:solidFill>
                  <a:srgbClr val="0000FF"/>
                </a:solidFill>
                <a:latin typeface="Times New Roman" pitchFamily="18" charset="0"/>
                <a:ea typeface="宋体" pitchFamily="2" charset="-122"/>
                <a:cs typeface="Times New Roman" pitchFamily="18" charset="0"/>
              </a:rPr>
              <a:t>教学</a:t>
            </a:r>
            <a:r>
              <a:rPr lang="zh-CN" altLang="zh-CN" sz="2800" b="1" dirty="0" smtClean="0">
                <a:solidFill>
                  <a:srgbClr val="000000"/>
                </a:solidFill>
                <a:latin typeface="Times New Roman" pitchFamily="18" charset="0"/>
                <a:ea typeface="宋体" pitchFamily="2" charset="-122"/>
                <a:cs typeface="Times New Roman" pitchFamily="18" charset="0"/>
              </a:rPr>
              <a:t>工作</a:t>
            </a:r>
            <a:r>
              <a:rPr lang="zh-CN" altLang="zh-CN" sz="2800" b="1" dirty="0" smtClean="0">
                <a:solidFill>
                  <a:srgbClr val="000000"/>
                </a:solidFill>
                <a:latin typeface="Arial"/>
                <a:ea typeface="宋体" pitchFamily="2" charset="-122"/>
                <a:cs typeface="Times New Roman" pitchFamily="18" charset="0"/>
              </a:rPr>
              <a:t>”</a:t>
            </a:r>
            <a:r>
              <a:rPr lang="zh-CN" altLang="zh-CN" sz="2800" b="1" dirty="0" smtClean="0">
                <a:solidFill>
                  <a:srgbClr val="000000"/>
                </a:solidFill>
                <a:latin typeface="Times New Roman" pitchFamily="18" charset="0"/>
                <a:ea typeface="宋体" pitchFamily="2" charset="-122"/>
                <a:cs typeface="Times New Roman" pitchFamily="18" charset="0"/>
              </a:rPr>
              <a:t>，</a:t>
            </a:r>
            <a:endParaRPr lang="en-US" altLang="zh-CN" sz="2800" b="1" dirty="0" smtClean="0">
              <a:solidFill>
                <a:srgbClr val="000000"/>
              </a:solidFill>
              <a:latin typeface="Times New Roman" pitchFamily="18" charset="0"/>
              <a:ea typeface="宋体" pitchFamily="2" charset="-122"/>
              <a:cs typeface="Times New Roman" pitchFamily="18" charset="0"/>
            </a:endParaRPr>
          </a:p>
          <a:p>
            <a:pPr lvl="0" indent="365125" eaLnBrk="0" fontAlgn="base" hangingPunct="0">
              <a:spcBef>
                <a:spcPct val="0"/>
              </a:spcBef>
              <a:spcAft>
                <a:spcPct val="0"/>
              </a:spcAft>
            </a:pPr>
            <a:r>
              <a:rPr lang="en-US" altLang="zh-CN" sz="2800" b="1" dirty="0" smtClean="0">
                <a:solidFill>
                  <a:srgbClr val="000000"/>
                </a:solidFill>
                <a:latin typeface="Times New Roman" pitchFamily="18" charset="0"/>
                <a:ea typeface="宋体" pitchFamily="2" charset="-122"/>
                <a:cs typeface="Times New Roman" pitchFamily="18" charset="0"/>
              </a:rPr>
              <a:t>            </a:t>
            </a:r>
            <a:r>
              <a:rPr lang="zh-CN" altLang="zh-CN" sz="2800" b="1" dirty="0" smtClean="0">
                <a:solidFill>
                  <a:srgbClr val="000000"/>
                </a:solidFill>
                <a:latin typeface="Times New Roman" pitchFamily="18" charset="0"/>
                <a:ea typeface="宋体" pitchFamily="2" charset="-122"/>
                <a:cs typeface="Times New Roman" pitchFamily="18" charset="0"/>
              </a:rPr>
              <a:t>内涵为</a:t>
            </a:r>
            <a:r>
              <a:rPr lang="zh-CN" altLang="en-US" sz="2800" b="1" dirty="0" smtClean="0">
                <a:solidFill>
                  <a:srgbClr val="000000"/>
                </a:solidFill>
                <a:latin typeface="Times New Roman" pitchFamily="18" charset="0"/>
                <a:ea typeface="宋体" pitchFamily="2" charset="-122"/>
                <a:cs typeface="Times New Roman" pitchFamily="18" charset="0"/>
              </a:rPr>
              <a:t>：</a:t>
            </a:r>
            <a:r>
              <a:rPr lang="zh-CN" altLang="zh-CN" sz="2800" b="1" dirty="0" smtClean="0">
                <a:solidFill>
                  <a:srgbClr val="000000"/>
                </a:solidFill>
                <a:latin typeface="Times New Roman" pitchFamily="18" charset="0"/>
                <a:ea typeface="宋体" pitchFamily="2" charset="-122"/>
                <a:cs typeface="Times New Roman" pitchFamily="18" charset="0"/>
              </a:rPr>
              <a:t>本科</a:t>
            </a:r>
            <a:r>
              <a:rPr lang="zh-CN" altLang="zh-CN" sz="2800" b="1" dirty="0" smtClean="0">
                <a:solidFill>
                  <a:srgbClr val="0000FF"/>
                </a:solidFill>
                <a:latin typeface="Times New Roman" pitchFamily="18" charset="0"/>
                <a:ea typeface="宋体" pitchFamily="2" charset="-122"/>
                <a:cs typeface="Times New Roman" pitchFamily="18" charset="0"/>
              </a:rPr>
              <a:t>教育</a:t>
            </a:r>
            <a:r>
              <a:rPr lang="zh-CN" altLang="zh-CN" sz="2800" b="1" dirty="0" smtClean="0">
                <a:solidFill>
                  <a:srgbClr val="000000"/>
                </a:solidFill>
                <a:latin typeface="Times New Roman" pitchFamily="18" charset="0"/>
                <a:ea typeface="宋体" pitchFamily="2" charset="-122"/>
                <a:cs typeface="Times New Roman" pitchFamily="18" charset="0"/>
              </a:rPr>
              <a:t>工作。</a:t>
            </a:r>
            <a:endParaRPr kumimoji="0" lang="zh-CN" altLang="en-US"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 name="Rectangle 1"/>
          <p:cNvSpPr>
            <a:spLocks noChangeArrowheads="1"/>
          </p:cNvSpPr>
          <p:nvPr/>
        </p:nvSpPr>
        <p:spPr bwMode="auto">
          <a:xfrm>
            <a:off x="2000517" y="2623675"/>
            <a:ext cx="5214974" cy="58477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5125" algn="l" defTabSz="914400" rtl="0" eaLnBrk="1" fontAlgn="base" latinLnBrk="0" hangingPunct="1">
              <a:lnSpc>
                <a:spcPct val="100000"/>
              </a:lnSpc>
              <a:spcBef>
                <a:spcPct val="0"/>
              </a:spcBef>
              <a:spcAft>
                <a:spcPct val="0"/>
              </a:spcAft>
              <a:buClrTx/>
              <a:buSzTx/>
              <a:buFontTx/>
              <a:buNone/>
              <a:tabLst/>
            </a:pPr>
            <a:r>
              <a:rPr kumimoji="0" lang="zh-CN" sz="32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本科教学工作审核评估</a:t>
            </a:r>
            <a:r>
              <a:rPr kumimoji="0" lang="en-US" altLang="zh-CN" sz="32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   </a:t>
            </a:r>
            <a:endParaRPr kumimoji="0" lang="zh-CN" sz="32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1026" name="Picture 2" descr="http://img3x8.ddimg.cn/11/19/23837528-1_u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69" r="15886"/>
          <a:stretch/>
        </p:blipFill>
        <p:spPr bwMode="auto">
          <a:xfrm>
            <a:off x="6588224" y="1013887"/>
            <a:ext cx="1974745" cy="29021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ags/tag2.xml><?xml version="1.0" encoding="utf-8"?>
<p:tagLst xmlns:a="http://schemas.openxmlformats.org/drawingml/2006/main" xmlns:r="http://schemas.openxmlformats.org/officeDocument/2006/relationships" xmlns:p="http://schemas.openxmlformats.org/presentationml/2006/main">
  <p:tag name="TIMING" val="|0.5|0"/>
</p:tagLst>
</file>

<file path=ppt/tags/tag3.xml><?xml version="1.0" encoding="utf-8"?>
<p:tagLst xmlns:a="http://schemas.openxmlformats.org/drawingml/2006/main" xmlns:r="http://schemas.openxmlformats.org/officeDocument/2006/relationships" xmlns:p="http://schemas.openxmlformats.org/presentationml/2006/main">
  <p:tag name="TIMING" val="|1|0.6|0.8|1|0.8|1.3|0.3|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27815</TotalTime>
  <Words>4351</Words>
  <Application>Microsoft Office PowerPoint</Application>
  <PresentationFormat>全屏显示(4:3)</PresentationFormat>
  <Paragraphs>753</Paragraphs>
  <Slides>86</Slides>
  <Notes>0</Notes>
  <HiddenSlides>0</HiddenSlides>
  <MMClips>0</MMClips>
  <ScaleCrop>false</ScaleCrop>
  <HeadingPairs>
    <vt:vector size="4" baseType="variant">
      <vt:variant>
        <vt:lpstr>主题</vt:lpstr>
      </vt:variant>
      <vt:variant>
        <vt:i4>1</vt:i4>
      </vt:variant>
      <vt:variant>
        <vt:lpstr>幻灯片标题</vt:lpstr>
      </vt:variant>
      <vt:variant>
        <vt:i4>86</vt:i4>
      </vt:variant>
    </vt:vector>
  </HeadingPairs>
  <TitlesOfParts>
    <vt:vector size="87"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杨光明</cp:lastModifiedBy>
  <cp:revision>437</cp:revision>
  <dcterms:created xsi:type="dcterms:W3CDTF">2014-02-05T11:55:15Z</dcterms:created>
  <dcterms:modified xsi:type="dcterms:W3CDTF">2016-09-25T09:31:23Z</dcterms:modified>
</cp:coreProperties>
</file>