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844" r:id="rId3"/>
    <p:sldId id="879" r:id="rId5"/>
    <p:sldId id="886" r:id="rId6"/>
    <p:sldId id="894" r:id="rId7"/>
    <p:sldId id="896" r:id="rId8"/>
    <p:sldId id="897" r:id="rId9"/>
    <p:sldId id="911" r:id="rId10"/>
    <p:sldId id="899" r:id="rId11"/>
    <p:sldId id="893" r:id="rId12"/>
    <p:sldId id="887" r:id="rId13"/>
    <p:sldId id="841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6" userDrawn="1">
          <p15:clr>
            <a:srgbClr val="A4A3A4"/>
          </p15:clr>
        </p15:guide>
        <p15:guide id="2" pos="15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5295"/>
    <a:srgbClr val="990000"/>
    <a:srgbClr val="0F3B8F"/>
    <a:srgbClr val="C00000"/>
    <a:srgbClr val="FF0000"/>
    <a:srgbClr val="5B9BD5"/>
    <a:srgbClr val="9B2F35"/>
    <a:srgbClr val="003399"/>
    <a:srgbClr val="DD1C3D"/>
    <a:srgbClr val="0A5C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88889" autoAdjust="0"/>
  </p:normalViewPr>
  <p:slideViewPr>
    <p:cSldViewPr showGuides="1">
      <p:cViewPr varScale="1">
        <p:scale>
          <a:sx n="77" d="100"/>
          <a:sy n="77" d="100"/>
        </p:scale>
        <p:origin x="878" y="53"/>
      </p:cViewPr>
      <p:guideLst>
        <p:guide orient="horz" pos="1706"/>
        <p:guide pos="15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kumimoji="1"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buFontTx/>
              <a:buNone/>
              <a:defRPr kumimoji="1"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E5C069-75CC-4C6C-8589-22D5B0CDD36E}" type="slidenum">
              <a:rPr kumimoji="1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</a:fld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Tx/>
              <a:buNone/>
              <a:defRPr kumimoji="1" sz="12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211AA5-8DFB-4449-931F-3D3AF069F78C}" type="slidenum">
              <a:rPr kumimoji="1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b="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" t="23981" r="2312" b="57118"/>
          <a:stretch>
            <a:fillRect/>
          </a:stretch>
        </p:blipFill>
        <p:spPr bwMode="auto">
          <a:xfrm>
            <a:off x="-17264" y="0"/>
            <a:ext cx="12192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  <p:grpSp>
        <p:nvGrpSpPr>
          <p:cNvPr id="7" name="Group 8"/>
          <p:cNvGrpSpPr/>
          <p:nvPr userDrawn="1"/>
        </p:nvGrpSpPr>
        <p:grpSpPr bwMode="auto">
          <a:xfrm>
            <a:off x="203201" y="91440"/>
            <a:ext cx="11571817" cy="739775"/>
            <a:chOff x="113" y="28"/>
            <a:chExt cx="5467" cy="466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21" y="437"/>
              <a:ext cx="5059" cy="57"/>
            </a:xfrm>
            <a:prstGeom prst="rect">
              <a:avLst/>
            </a:prstGeom>
            <a:gradFill rotWithShape="0">
              <a:gsLst>
                <a:gs pos="0">
                  <a:srgbClr val="3366CC">
                    <a:alpha val="73000"/>
                  </a:srgbClr>
                </a:gs>
                <a:gs pos="100000">
                  <a:srgbClr val="FFFFFF"/>
                </a:gs>
              </a:gsLst>
              <a:lin ang="0" scaled="1"/>
            </a:gradFill>
            <a:ln w="25400" algn="ctr">
              <a:noFill/>
              <a:miter lim="800000"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gradFill>
                  <a:gsLst>
                    <a:gs pos="0">
                      <a:srgbClr val="FF0000">
                        <a:alpha val="50000"/>
                      </a:srgbClr>
                    </a:gs>
                    <a:gs pos="50000">
                      <a:srgbClr val="FFFFFF">
                        <a:shade val="67500"/>
                        <a:satMod val="115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0" scaled="1"/>
                </a:gradFill>
                <a:latin typeface="+mn-lt"/>
                <a:ea typeface="+mn-ea"/>
              </a:endParaRPr>
            </a:p>
          </p:txBody>
        </p:sp>
        <p:pic>
          <p:nvPicPr>
            <p:cNvPr id="9" name="Picture 10" descr="全标识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696"/>
            <a:stretch>
              <a:fillRect/>
            </a:stretch>
          </p:blipFill>
          <p:spPr bwMode="auto">
            <a:xfrm>
              <a:off x="113" y="28"/>
              <a:ext cx="499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  <p:grpSp>
        <p:nvGrpSpPr>
          <p:cNvPr id="11" name="Group 12"/>
          <p:cNvGrpSpPr/>
          <p:nvPr userDrawn="1"/>
        </p:nvGrpSpPr>
        <p:grpSpPr>
          <a:xfrm>
            <a:off x="9209314" y="32824"/>
            <a:ext cx="2882670" cy="726629"/>
            <a:chOff x="8456915" y="167251"/>
            <a:chExt cx="2981925" cy="757185"/>
          </a:xfrm>
        </p:grpSpPr>
        <p:pic>
          <p:nvPicPr>
            <p:cNvPr id="12" name="Picture 1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56915" y="167251"/>
              <a:ext cx="2303775" cy="757185"/>
            </a:xfrm>
            <a:prstGeom prst="rect">
              <a:avLst/>
            </a:prstGeom>
          </p:spPr>
        </p:pic>
        <p:grpSp>
          <p:nvGrpSpPr>
            <p:cNvPr id="13" name="组合 46"/>
            <p:cNvGrpSpPr/>
            <p:nvPr/>
          </p:nvGrpSpPr>
          <p:grpSpPr>
            <a:xfrm>
              <a:off x="10388552" y="344283"/>
              <a:ext cx="1050288" cy="556908"/>
              <a:chOff x="10441298" y="141208"/>
              <a:chExt cx="1050288" cy="556908"/>
            </a:xfrm>
          </p:grpSpPr>
          <p:sp>
            <p:nvSpPr>
              <p:cNvPr id="14" name="文本框 47"/>
              <p:cNvSpPr txBox="1"/>
              <p:nvPr/>
            </p:nvSpPr>
            <p:spPr>
              <a:xfrm>
                <a:off x="10441298" y="141208"/>
                <a:ext cx="100540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研究生院</a:t>
                </a:r>
                <a:endParaRPr lang="zh-CN" altLang="en-US" sz="1600" b="1" dirty="0">
                  <a:solidFill>
                    <a:schemeClr val="accent1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48"/>
              <p:cNvSpPr txBox="1"/>
              <p:nvPr/>
            </p:nvSpPr>
            <p:spPr>
              <a:xfrm>
                <a:off x="10441298" y="436506"/>
                <a:ext cx="105028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100" b="1" kern="1000" spc="-100" dirty="0">
                    <a:solidFill>
                      <a:schemeClr val="accent1">
                        <a:lumMod val="75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Graduate School</a:t>
                </a:r>
                <a:endParaRPr lang="zh-CN" altLang="en-US" sz="1100" b="1" kern="1000" spc="-100" dirty="0">
                  <a:solidFill>
                    <a:schemeClr val="accent1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cxnSp>
        <p:nvCxnSpPr>
          <p:cNvPr id="16" name="Straight Connector 10"/>
          <p:cNvCxnSpPr/>
          <p:nvPr userDrawn="1"/>
        </p:nvCxnSpPr>
        <p:spPr>
          <a:xfrm>
            <a:off x="0" y="824769"/>
            <a:ext cx="12192000" cy="0"/>
          </a:xfrm>
          <a:prstGeom prst="line">
            <a:avLst/>
          </a:prstGeom>
          <a:ln w="38100" cmpd="sng">
            <a:solidFill>
              <a:srgbClr val="9B2F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50FB1F-7800-4BEA-91BA-02398F6C653C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-24765" y="1485265"/>
            <a:ext cx="12037695" cy="2122805"/>
          </a:xfr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研究生学位审批材料</a:t>
            </a:r>
            <a:b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4400" b="1" kern="1200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（存研究生档案）归档说明</a:t>
            </a:r>
            <a:endParaRPr lang="zh-CN" altLang="en-US" sz="4400" b="1" kern="12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3647728" y="4221088"/>
            <a:ext cx="4824413" cy="1568450"/>
          </a:xfrm>
          <a:noFill/>
          <a:ln>
            <a:noFill/>
          </a:ln>
          <a:effectLst>
            <a:prstShdw prst="shdw17" dist="17961" dir="2700000">
              <a:srgbClr val="007A5C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研究生院</a:t>
            </a:r>
            <a:endParaRPr lang="zh-CN" altLang="en-US" sz="32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5000"/>
              </a:lnSpc>
              <a:spcBef>
                <a:spcPct val="50000"/>
              </a:spcBef>
            </a:pPr>
            <a:r>
              <a:rPr lang="en-US" altLang="zh-CN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2025</a:t>
            </a:r>
            <a:r>
              <a:rPr lang="zh-CN" altLang="en-US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200" b="1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五、工作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839669" y="1412007"/>
            <a:ext cx="105851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各学院务必高度重视，在召开学位分委会前须严格审查档案的规范性、准确性和完整性，安排专人负责，按照要求做好研究生个人档案移交工作。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学生档案室严格按照学位办公室提供的接收名单清点、接收档案。</a:t>
            </a:r>
            <a:endParaRPr lang="zh-CN" altLang="en-US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学位办公室确保准确发送接收名单，及时印制并分发“授予学位的决定”。</a:t>
            </a:r>
            <a:endParaRPr lang="zh-CN" altLang="en-US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校区招生的研究生，由校区研究生部审查研究生学位审批材料（存研究生档案），并装订学位授予决定（研究生院印制并邮寄至校区研究生部），向校区档案管理部门归档并进行档案转递。</a:t>
            </a:r>
            <a:endParaRPr lang="zh-CN" altLang="en-US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档案审查、整理和移交等全过程不得交与研究生本人！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35" y="2132856"/>
            <a:ext cx="12191365" cy="2988310"/>
          </a:xfrm>
          <a:prstGeom prst="rect">
            <a:avLst/>
          </a:prstGeom>
          <a:gradFill>
            <a:gsLst>
              <a:gs pos="0">
                <a:srgbClr val="D9717D"/>
              </a:gs>
              <a:gs pos="100000">
                <a:srgbClr val="E32E37"/>
              </a:gs>
            </a:gsLst>
            <a:lin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ym typeface="+mn-ea"/>
              </a:rPr>
              <a:t>学生档案室陈利平：</a:t>
            </a:r>
            <a:r>
              <a:rPr lang="en-US" altLang="zh-CN" sz="5400" dirty="0">
                <a:sym typeface="+mn-ea"/>
              </a:rPr>
              <a:t>89739135</a:t>
            </a:r>
            <a:endParaRPr lang="zh-CN" altLang="en-US" sz="5400" dirty="0">
              <a:sym typeface="+mn-ea"/>
            </a:endParaRPr>
          </a:p>
          <a:p>
            <a:pPr lvl="0"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ym typeface="+mn-ea"/>
              </a:rPr>
              <a:t>学位办尹美尧：</a:t>
            </a:r>
            <a:r>
              <a:rPr lang="en-US" altLang="zh-CN" sz="5400" dirty="0">
                <a:sym typeface="+mn-ea"/>
              </a:rPr>
              <a:t>89733071</a:t>
            </a:r>
            <a:endParaRPr lang="en-US" altLang="zh-CN" sz="5400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1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一、工作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7409" y="971925"/>
            <a:ext cx="10729192" cy="961289"/>
          </a:xfrm>
          <a:prstGeom prst="rect">
            <a:avLst/>
          </a:prstGeom>
          <a:noFill/>
          <a:ln w="12700">
            <a:solidFill>
              <a:srgbClr val="0F3B8F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为配合做好毕业生离校服务保障工作，提高研究生学位授予和档案流转效率，研究生个人档案由学院审查、装订、整理后移交。</a:t>
            </a:r>
            <a:endParaRPr 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7408" y="2060848"/>
            <a:ext cx="1556836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移交材料</a:t>
            </a:r>
            <a:endParaRPr lang="zh-CN" alt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127448" y="3656248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攻读博士专业研究生学位审批材料</a:t>
            </a:r>
            <a:endParaRPr lang="zh-CN" altLang="en-US" sz="180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7031990" y="2060575"/>
            <a:ext cx="4274185" cy="470789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移交时间</a:t>
            </a:r>
            <a:endParaRPr lang="zh-CN" alt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学院签收学位授予决定后</a:t>
            </a:r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工作日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接收部门</a:t>
            </a:r>
            <a:endParaRPr lang="zh-CN" alt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学生档案室接收中国学生研究生个人档案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陈老师，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89739135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学生活动中心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310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办公室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学位办公室接收留学生研究生个人档案后统一向国际教育学院移交。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127448" y="2708920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攻读博士学位研究生学位审批材料</a:t>
            </a:r>
            <a:endParaRPr lang="zh-CN" altLang="en-US" sz="180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127448" y="4581128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攻读硕士学位研究生学位审批材料</a:t>
            </a:r>
            <a:endParaRPr lang="zh-CN" altLang="en-US" sz="180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127448" y="5517232"/>
            <a:ext cx="4766198" cy="82472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0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攻读硕士专业学位研究生学位审批材料</a:t>
            </a:r>
            <a:endParaRPr lang="zh-CN" altLang="en-US" sz="180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（存研究生档案）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92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63525" y="981075"/>
            <a:ext cx="1169098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答辩结束后，</a:t>
            </a: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答辩秘书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整理研究生个人档案（不含“授予学位的决定”），核查无误后交各学院审查。</a:t>
            </a:r>
            <a:endParaRPr lang="zh-CN" altLang="en-US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应将申请学位的有关材料整理立卷，交学位分委员会审查。</a:t>
            </a:r>
            <a:endParaRPr lang="en-US" altLang="zh-CN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5000"/>
              </a:lnSpc>
              <a:buClr>
                <a:srgbClr val="0F3B8F"/>
              </a:buClr>
              <a:buFont typeface="Wingdings" panose="05000000000000000000" pitchFamily="2" charset="2"/>
              <a:buChar char="p"/>
            </a:pPr>
            <a:r>
              <a:rPr lang="zh-CN" altLang="en-US" sz="2000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学位分委员会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全面审查学位申请人的思想政治表现、培养方案执行、学术研究或专业实践训练、学位论文或实践成果质量、创新性成果水平、答辩组织及决议等情况，确定授予学位的建议名单</a:t>
            </a:r>
            <a:r>
              <a:rPr lang="en-US" altLang="zh-CN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报送学位办公室审核，提请校学位评定委员会审议。</a:t>
            </a:r>
            <a:endParaRPr lang="zh-CN" altLang="en-US" sz="2000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5000"/>
              </a:lnSpc>
              <a:buClr>
                <a:srgbClr val="135295"/>
              </a:buClr>
              <a:buFont typeface="Wingdings" panose="05000000000000000000" pitchFamily="2" charset="2"/>
              <a:buChar char="p"/>
            </a:pPr>
            <a:r>
              <a:rPr lang="zh-CN" altLang="en-US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学位办公室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根据校学位委员会作出的授予学位决定，印制“授予学位的决定”并附“接收清单”，分发给各学院。</a:t>
            </a:r>
            <a:endParaRPr lang="en-US" altLang="zh-CN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lang="zh-CN" altLang="en-US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清点无误后签收，将“授予学位的决定”装订在研究生个人档案中，向学生档案室移交（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须携带“接收清单”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25000"/>
              </a:lnSpc>
              <a:buClr>
                <a:srgbClr val="135295"/>
              </a:buClr>
              <a:buFont typeface="Wingdings" panose="05000000000000000000" pitchFamily="2" charset="2"/>
              <a:buChar char="p"/>
            </a:pPr>
            <a:r>
              <a:rPr lang="zh-CN" altLang="en-US" u="sng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学生档案室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根据学位办公室提供的名单，逐个清点学院移交的研究生个人档案，清点无误后双方分别在“接收清单”签字，并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各自留存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学院留存的“接收清单”作为教学检查的材料之一</a:t>
            </a:r>
            <a:r>
              <a:rPr lang="zh-CN" altLang="en-US" b="0" dirty="0">
                <a:solidFill>
                  <a:srgbClr val="1352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0" dirty="0">
              <a:solidFill>
                <a:srgbClr val="1352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47665" y="1917065"/>
            <a:ext cx="5967730" cy="359981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rgbClr val="990000"/>
                </a:solidFill>
              </a:rPr>
              <a:t>以学生为单位，按照封面顺序整理材料、装订。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核对学号、姓名等信息确保一套档案内为同一人材料。</a:t>
            </a:r>
            <a:endParaRPr lang="zh-CN" altLang="en-US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</a:rPr>
              <a:t>！只有3项材料！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FF0000"/>
                </a:solidFill>
              </a:rPr>
              <a:t>！不要放入目录以外的材料，如</a:t>
            </a:r>
            <a:r>
              <a:rPr lang="en-US" altLang="zh-CN" sz="2400" dirty="0">
                <a:solidFill>
                  <a:srgbClr val="FF0000"/>
                </a:solidFill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</a:rPr>
              <a:t>学位审批表</a:t>
            </a:r>
            <a:r>
              <a:rPr lang="en-US" altLang="zh-CN" sz="2400" dirty="0">
                <a:solidFill>
                  <a:srgbClr val="FF0000"/>
                </a:solidFill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</a:rPr>
              <a:t>！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71464" y="1171194"/>
            <a:ext cx="3760070" cy="5560246"/>
            <a:chOff x="1271464" y="1171194"/>
            <a:chExt cx="3760070" cy="55602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r="70902"/>
            <a:stretch>
              <a:fillRect/>
            </a:stretch>
          </p:blipFill>
          <p:spPr>
            <a:xfrm>
              <a:off x="1271464" y="1196752"/>
              <a:ext cx="3760070" cy="55346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6"/>
            <p:cNvSpPr/>
            <p:nvPr/>
          </p:nvSpPr>
          <p:spPr>
            <a:xfrm>
              <a:off x="1343472" y="1171194"/>
              <a:ext cx="933269" cy="441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en-US" altLang="zh-CN" sz="2000" dirty="0">
                  <a:solidFill>
                    <a:srgbClr val="0F3B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</a:t>
              </a:r>
              <a:r>
                <a:rPr lang="zh-CN" altLang="en-US" sz="2000" dirty="0">
                  <a:solidFill>
                    <a:srgbClr val="0F3B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</a:t>
              </a:r>
              <a:endPara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31504" y="2708920"/>
              <a:ext cx="1512168" cy="54139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31504" y="4581128"/>
              <a:ext cx="2736304" cy="93610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/>
          <p:nvPr/>
        </p:nvSpPr>
        <p:spPr>
          <a:xfrm>
            <a:off x="706490" y="929497"/>
            <a:ext cx="1955985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F3B8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F3B8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学位授予决定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F3B8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62594" y="1461462"/>
            <a:ext cx="3832992" cy="465460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务必提前培训答辩秘书，规范材料填写、审查、整理工作。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填写规范、完整；</a:t>
            </a:r>
            <a:endParaRPr lang="zh-CN" altLang="en-US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可使用电子签名；</a:t>
            </a:r>
            <a:endParaRPr lang="zh-CN" altLang="en-US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落款日期为答辩日期；</a:t>
            </a:r>
            <a:endParaRPr lang="zh-CN" altLang="en-US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单面打印。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核对学号、姓名等信息确保一套档案内为同一人材料。</a:t>
            </a:r>
            <a:endParaRPr lang="zh-CN" altLang="en-US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99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1080" y="1424932"/>
            <a:ext cx="7329777" cy="5236720"/>
            <a:chOff x="661080" y="1424932"/>
            <a:chExt cx="7329777" cy="52367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/>
            <a:srcRect l="70284" r="-1"/>
            <a:stretch>
              <a:fillRect/>
            </a:stretch>
          </p:blipFill>
          <p:spPr>
            <a:xfrm>
              <a:off x="4367809" y="1439739"/>
              <a:ext cx="3623048" cy="52219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/>
            <a:srcRect l="34256" r="35341"/>
            <a:stretch>
              <a:fillRect/>
            </a:stretch>
          </p:blipFill>
          <p:spPr>
            <a:xfrm>
              <a:off x="661080" y="1424932"/>
              <a:ext cx="3706729" cy="52219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矩形 24"/>
            <p:cNvSpPr/>
            <p:nvPr/>
          </p:nvSpPr>
          <p:spPr>
            <a:xfrm>
              <a:off x="778094" y="1612907"/>
              <a:ext cx="2398911" cy="270697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807968" y="4101710"/>
              <a:ext cx="2016225" cy="335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879976" y="5646849"/>
              <a:ext cx="2016225" cy="335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5439" y="4797152"/>
              <a:ext cx="936105" cy="5760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10287" y="5790153"/>
              <a:ext cx="1169289" cy="57606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738931" y="3045274"/>
              <a:ext cx="481754" cy="122413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学位授予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31266" y="1108731"/>
            <a:ext cx="3967520" cy="5482391"/>
            <a:chOff x="479376" y="1204616"/>
            <a:chExt cx="3967520" cy="54823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9376" y="1204616"/>
              <a:ext cx="3967520" cy="54823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矩形 14"/>
            <p:cNvSpPr/>
            <p:nvPr/>
          </p:nvSpPr>
          <p:spPr>
            <a:xfrm>
              <a:off x="2927648" y="1679038"/>
              <a:ext cx="1152128" cy="360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1847290" y="887773"/>
            <a:ext cx="1186543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  <a:endParaRPr lang="zh-CN" alt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7890" y="2852420"/>
            <a:ext cx="3536950" cy="20821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990000"/>
                </a:solidFill>
              </a:rPr>
              <a:t>仅加盖</a:t>
            </a:r>
            <a:r>
              <a:rPr lang="zh-CN" altLang="en-US" sz="2400" dirty="0">
                <a:solidFill>
                  <a:srgbClr val="FF0000"/>
                </a:solidFill>
              </a:rPr>
              <a:t>培养办公章</a:t>
            </a:r>
            <a:r>
              <a:rPr lang="zh-CN" altLang="en-US" dirty="0">
                <a:solidFill>
                  <a:srgbClr val="990000"/>
                </a:solidFill>
              </a:rPr>
              <a:t>，红色印章清晰、完整。</a:t>
            </a:r>
            <a:endParaRPr lang="zh-CN" altLang="en-US" dirty="0">
              <a:solidFill>
                <a:srgbClr val="990000"/>
              </a:solidFill>
            </a:endParaRPr>
          </a:p>
          <a:p>
            <a:r>
              <a:rPr lang="zh-CN" altLang="en-US" dirty="0">
                <a:solidFill>
                  <a:srgbClr val="990000"/>
                </a:solidFill>
              </a:rPr>
              <a:t>留学生不要加盖国际教育学院</a:t>
            </a:r>
            <a:r>
              <a:rPr lang="zh-CN" altLang="en-US" dirty="0">
                <a:solidFill>
                  <a:srgbClr val="990000"/>
                </a:solidFill>
              </a:rPr>
              <a:t>公章！</a:t>
            </a:r>
            <a:endParaRPr lang="zh-CN" altLang="en-US" dirty="0">
              <a:solidFill>
                <a:srgbClr val="99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5243195" y="3333115"/>
            <a:ext cx="1974215" cy="277876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132580" y="5420995"/>
            <a:ext cx="1080135" cy="11518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802" y="1141752"/>
            <a:ext cx="4215274" cy="5482390"/>
            <a:chOff x="5785137" y="1204617"/>
            <a:chExt cx="4215274" cy="548239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785137" y="1204617"/>
              <a:ext cx="4215274" cy="54823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矩形 18"/>
            <p:cNvSpPr/>
            <p:nvPr/>
          </p:nvSpPr>
          <p:spPr>
            <a:xfrm>
              <a:off x="6240016" y="2216631"/>
              <a:ext cx="977629" cy="36004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Rectangle 6"/>
          <p:cNvSpPr/>
          <p:nvPr/>
        </p:nvSpPr>
        <p:spPr>
          <a:xfrm>
            <a:off x="1055370" y="1052836"/>
            <a:ext cx="2212465" cy="441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授予学位的决定</a:t>
            </a:r>
            <a:endParaRPr lang="zh-CN" altLang="en-US" sz="2000" dirty="0">
              <a:solidFill>
                <a:srgbClr val="0F3B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5955" y="1557020"/>
            <a:ext cx="5994400" cy="86741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990000"/>
                </a:solidFill>
              </a:rPr>
              <a:t>学位办公室印制后分发给各学院，各学院装订。</a:t>
            </a:r>
            <a:endParaRPr lang="zh-CN" altLang="en-US" dirty="0">
              <a:solidFill>
                <a:srgbClr val="99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授予学位的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/>
          <a:srcRect t="6567"/>
          <a:stretch>
            <a:fillRect/>
          </a:stretch>
        </p:blipFill>
        <p:spPr>
          <a:xfrm>
            <a:off x="2640067" y="1053118"/>
            <a:ext cx="4215274" cy="512235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2323"/>
          <a:stretch>
            <a:fillRect/>
          </a:stretch>
        </p:blipFill>
        <p:spPr>
          <a:xfrm>
            <a:off x="2745223" y="1586065"/>
            <a:ext cx="3967520" cy="535504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398" y="1857188"/>
            <a:ext cx="3724979" cy="532836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34256" r="35341"/>
          <a:stretch>
            <a:fillRect/>
          </a:stretch>
        </p:blipFill>
        <p:spPr>
          <a:xfrm>
            <a:off x="2733073" y="2106704"/>
            <a:ext cx="3706729" cy="522191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t="3014" r="70902"/>
          <a:stretch>
            <a:fillRect/>
          </a:stretch>
        </p:blipFill>
        <p:spPr>
          <a:xfrm>
            <a:off x="2519581" y="2338332"/>
            <a:ext cx="3760070" cy="53678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959925" y="2420913"/>
            <a:ext cx="5084089" cy="296183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根据校学位委员会作出的授予学位决议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分别按照博士和硕士学号“从小到大”（上小下大）的顺序排序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不区分学术学位和专业学位类别</a:t>
            </a:r>
            <a:endParaRPr lang="en-US" altLang="zh-CN" dirty="0">
              <a:solidFill>
                <a:srgbClr val="99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zh-CN" altLang="en-US" dirty="0">
              <a:solidFill>
                <a:srgbClr val="99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640402" y="2564651"/>
            <a:ext cx="276299" cy="288032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63352" y="188640"/>
            <a:ext cx="970534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三、归档材料</a:t>
            </a:r>
            <a:r>
              <a:rPr lang="en-US" altLang="zh-CN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装订与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eaLnBrk="1" hangingPunct="1">
              <a:buNone/>
              <a:defRPr/>
            </a:pP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839470" y="1832610"/>
            <a:ext cx="1882775" cy="80454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1135" y="908685"/>
            <a:ext cx="3181985" cy="80708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rgbClr val="990000"/>
                </a:solidFill>
              </a:rPr>
              <a:t>订书器</a:t>
            </a:r>
            <a:r>
              <a:rPr lang="zh-CN" altLang="en-US" dirty="0">
                <a:solidFill>
                  <a:srgbClr val="990000"/>
                </a:solidFill>
              </a:rPr>
              <a:t>装订，</a:t>
            </a:r>
            <a:r>
              <a:rPr lang="en-US" altLang="zh-CN" dirty="0">
                <a:solidFill>
                  <a:srgbClr val="990000"/>
                </a:solidFill>
              </a:rPr>
              <a:t>1</a:t>
            </a:r>
            <a:r>
              <a:rPr lang="zh-CN" altLang="en-US" dirty="0">
                <a:solidFill>
                  <a:srgbClr val="990000"/>
                </a:solidFill>
              </a:rPr>
              <a:t>个钉</a:t>
            </a:r>
            <a:endParaRPr lang="zh-CN" altLang="en-US" dirty="0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352" y="188640"/>
            <a:ext cx="9705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 kumimoji="0" sz="3600" b="1" i="0" u="none" strike="noStrike" cap="none" spc="0" normalizeH="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方正大黑简体" panose="02000000000000000000" charset="-122"/>
              </a:defRPr>
            </a:lvl1pPr>
          </a:lstStyle>
          <a:p>
            <a:pPr marL="0" lvl="0" indent="0" eaLnBrk="1" hangingPunct="1">
              <a:buNone/>
              <a:defRPr/>
            </a:pP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800" dirty="0">
                <a:solidFill>
                  <a:srgbClr val="99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接收清单</a:t>
            </a:r>
            <a:endParaRPr lang="zh-CN" altLang="en-US" sz="2800" dirty="0">
              <a:solidFill>
                <a:srgbClr val="99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t="845" b="1"/>
          <a:stretch>
            <a:fillRect/>
          </a:stretch>
        </p:blipFill>
        <p:spPr>
          <a:xfrm>
            <a:off x="407670" y="981075"/>
            <a:ext cx="7309485" cy="41840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6744439" y="908710"/>
            <a:ext cx="920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</a:rPr>
              <a:t>样例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5435600"/>
            <a:ext cx="111569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>
                <a:solidFill>
                  <a:srgbClr val="FF0000"/>
                </a:solidFill>
              </a:rPr>
              <a:t>学生档案室根据名单，逐个清点学院移交的研究生个人档案，无误后双方分别在“接收清单”签字，并各自留存；学院留存的“接收清单”作为教学检查的材料之一。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40370" y="1052830"/>
            <a:ext cx="3814445" cy="171767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buFont typeface="Wingdings" panose="05000000000000000000" pitchFamily="2" charset="2"/>
              <a:buChar char="n"/>
              <a:defRPr sz="2000">
                <a:solidFill>
                  <a:srgbClr val="0F3B8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各学院须携带“接收清单”向学生档案室移交材料</a:t>
            </a:r>
            <a:endParaRPr lang="zh-CN" altLang="en-US" dirty="0"/>
          </a:p>
          <a:p>
            <a:r>
              <a:rPr lang="zh-CN" altLang="en-US" dirty="0"/>
              <a:t>在学位办领取，不得自制</a:t>
            </a:r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ea3fb5c9-af68-4ec3-92b6-70558b55f526"/>
  <p:tag name="COMMONDATA" val="eyJoZGlkIjoiMmY0MzdjYzhjMWMxZDFiMmNkOWRjMDViNDBlOTE5ZDAifQ=="/>
  <p:tag name="commondata" val="eyJoZGlkIjoiZjFjNTc3NDEwNjQ3NmFhZmJhNzFkZWY4OWEyM2ZiNjcifQ=="/>
</p:tagLst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1427</Words>
  <Application>WPS 演示</Application>
  <PresentationFormat>宽屏</PresentationFormat>
  <Paragraphs>111</Paragraphs>
  <Slides>11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微软雅黑</vt:lpstr>
      <vt:lpstr>华文细黑</vt:lpstr>
      <vt:lpstr>Arial Unicode MS</vt:lpstr>
      <vt:lpstr>Calibri</vt:lpstr>
      <vt:lpstr>Microsoft YaHei UI</vt:lpstr>
      <vt:lpstr>方正大黑简体</vt:lpstr>
      <vt:lpstr>思源黑体 CN Normal</vt:lpstr>
      <vt:lpstr>等线</vt:lpstr>
      <vt:lpstr>system-ui</vt:lpstr>
      <vt:lpstr>Segoe Print</vt:lpstr>
      <vt:lpstr>Open Sans Light</vt:lpstr>
      <vt:lpstr>Arial Unicode MS</vt:lpstr>
      <vt:lpstr>Calibri Light</vt:lpstr>
      <vt:lpstr>Calibri</vt:lpstr>
      <vt:lpstr>Wingdings</vt:lpstr>
      <vt:lpstr>默认设计模板</vt:lpstr>
      <vt:lpstr>研究生学位管理业务培训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DLUT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《2003年杰出人才基金》申请</dc:title>
  <dc:creator>jyzou</dc:creator>
  <cp:lastModifiedBy>尹美尧</cp:lastModifiedBy>
  <cp:revision>1337</cp:revision>
  <dcterms:created xsi:type="dcterms:W3CDTF">2003-08-12T15:05:00Z</dcterms:created>
  <dcterms:modified xsi:type="dcterms:W3CDTF">2025-06-19T05:35:55Z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FED91CC555BC448BB6FF9E6276D2AAEB_13</vt:lpwstr>
  </property>
</Properties>
</file>