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8" r:id="rId2"/>
    <p:sldId id="269" r:id="rId3"/>
    <p:sldId id="270" r:id="rId4"/>
    <p:sldId id="271" r:id="rId5"/>
    <p:sldId id="272" r:id="rId6"/>
    <p:sldId id="273" r:id="rId7"/>
    <p:sldId id="257" r:id="rId8"/>
    <p:sldId id="258" r:id="rId9"/>
    <p:sldId id="259" r:id="rId10"/>
    <p:sldId id="260" r:id="rId11"/>
    <p:sldId id="261" r:id="rId12"/>
    <p:sldId id="262" r:id="rId13"/>
    <p:sldId id="264" r:id="rId14"/>
    <p:sldId id="265" r:id="rId15"/>
    <p:sldId id="267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9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18075-BF25-4517-BC58-8CDE6698754E}" type="datetimeFigureOut">
              <a:rPr lang="zh-CN" altLang="en-US" smtClean="0"/>
              <a:t>2023-11-1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F8FA5-E40B-4D06-AFD9-FC0D9FE182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873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F8FA5-E40B-4D06-AFD9-FC0D9FE182D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543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F8FA5-E40B-4D06-AFD9-FC0D9FE182D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371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F8FA5-E40B-4D06-AFD9-FC0D9FE182D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659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F8FA5-E40B-4D06-AFD9-FC0D9FE182D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628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F8FA5-E40B-4D06-AFD9-FC0D9FE182D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398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F8FA5-E40B-4D06-AFD9-FC0D9FE182D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895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F8FA5-E40B-4D06-AFD9-FC0D9FE182D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240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F8FA5-E40B-4D06-AFD9-FC0D9FE182D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383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F8FA5-E40B-4D06-AFD9-FC0D9FE182D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4773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1F8FA5-E40B-4D06-AFD9-FC0D9FE182D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6101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052B-59EE-4F0A-A992-CE17D4B83377}" type="datetimeFigureOut">
              <a:rPr lang="zh-CN" altLang="en-US" smtClean="0"/>
              <a:t>2023-11-1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86B-B276-45EC-994D-44F33013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073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052B-59EE-4F0A-A992-CE17D4B83377}" type="datetimeFigureOut">
              <a:rPr lang="zh-CN" altLang="en-US" smtClean="0"/>
              <a:t>2023-11-1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86B-B276-45EC-994D-44F33013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770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052B-59EE-4F0A-A992-CE17D4B83377}" type="datetimeFigureOut">
              <a:rPr lang="zh-CN" altLang="en-US" smtClean="0"/>
              <a:t>2023-11-1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86B-B276-45EC-994D-44F33013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675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052B-59EE-4F0A-A992-CE17D4B83377}" type="datetimeFigureOut">
              <a:rPr lang="zh-CN" altLang="en-US" smtClean="0"/>
              <a:t>2023-11-1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86B-B276-45EC-994D-44F33013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02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052B-59EE-4F0A-A992-CE17D4B83377}" type="datetimeFigureOut">
              <a:rPr lang="zh-CN" altLang="en-US" smtClean="0"/>
              <a:t>2023-11-1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86B-B276-45EC-994D-44F33013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719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052B-59EE-4F0A-A992-CE17D4B83377}" type="datetimeFigureOut">
              <a:rPr lang="zh-CN" altLang="en-US" smtClean="0"/>
              <a:t>2023-11-1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86B-B276-45EC-994D-44F33013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873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052B-59EE-4F0A-A992-CE17D4B83377}" type="datetimeFigureOut">
              <a:rPr lang="zh-CN" altLang="en-US" smtClean="0"/>
              <a:t>2023-11-1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86B-B276-45EC-994D-44F33013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052B-59EE-4F0A-A992-CE17D4B83377}" type="datetimeFigureOut">
              <a:rPr lang="zh-CN" altLang="en-US" smtClean="0"/>
              <a:t>2023-11-1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86B-B276-45EC-994D-44F33013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118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052B-59EE-4F0A-A992-CE17D4B83377}" type="datetimeFigureOut">
              <a:rPr lang="zh-CN" altLang="en-US" smtClean="0"/>
              <a:t>2023-11-1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86B-B276-45EC-994D-44F33013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346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052B-59EE-4F0A-A992-CE17D4B83377}" type="datetimeFigureOut">
              <a:rPr lang="zh-CN" altLang="en-US" smtClean="0"/>
              <a:t>2023-11-1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86B-B276-45EC-994D-44F33013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133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052B-59EE-4F0A-A992-CE17D4B83377}" type="datetimeFigureOut">
              <a:rPr lang="zh-CN" altLang="en-US" smtClean="0"/>
              <a:t>2023-11-1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6A86B-B276-45EC-994D-44F33013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558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A052B-59EE-4F0A-A992-CE17D4B83377}" type="datetimeFigureOut">
              <a:rPr lang="zh-CN" altLang="en-US" smtClean="0"/>
              <a:t>2023-11-1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6A86B-B276-45EC-994D-44F330134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262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14.pn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622" y="1971736"/>
            <a:ext cx="1368425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147" y="1925699"/>
            <a:ext cx="1557338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747" y="3740211"/>
            <a:ext cx="1600200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847" y="3635436"/>
            <a:ext cx="1801813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2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110" y="3560824"/>
            <a:ext cx="16637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285" y="3748149"/>
            <a:ext cx="1644650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772" y="1905061"/>
            <a:ext cx="1947863" cy="1295400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447" y="2035236"/>
            <a:ext cx="2062163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635" y="5038786"/>
            <a:ext cx="2106612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右箭头 2"/>
          <p:cNvSpPr>
            <a:spLocks noChangeArrowheads="1"/>
          </p:cNvSpPr>
          <p:nvPr/>
        </p:nvSpPr>
        <p:spPr bwMode="auto">
          <a:xfrm>
            <a:off x="3358385" y="2468624"/>
            <a:ext cx="431800" cy="238125"/>
          </a:xfrm>
          <a:prstGeom prst="rightArrow">
            <a:avLst>
              <a:gd name="adj1" fmla="val 50000"/>
              <a:gd name="adj2" fmla="val 50001"/>
            </a:avLst>
          </a:prstGeom>
          <a:solidFill>
            <a:schemeClr val="accent1"/>
          </a:solidFill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18" name="右箭头 16"/>
          <p:cNvSpPr>
            <a:spLocks noChangeArrowheads="1"/>
          </p:cNvSpPr>
          <p:nvPr/>
        </p:nvSpPr>
        <p:spPr bwMode="auto">
          <a:xfrm>
            <a:off x="5285610" y="2551174"/>
            <a:ext cx="431800" cy="238125"/>
          </a:xfrm>
          <a:prstGeom prst="rightArrow">
            <a:avLst>
              <a:gd name="adj1" fmla="val 50000"/>
              <a:gd name="adj2" fmla="val 50001"/>
            </a:avLst>
          </a:prstGeom>
          <a:solidFill>
            <a:schemeClr val="accent1"/>
          </a:solidFill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19" name="右箭头 17"/>
          <p:cNvSpPr>
            <a:spLocks noChangeArrowheads="1"/>
          </p:cNvSpPr>
          <p:nvPr/>
        </p:nvSpPr>
        <p:spPr bwMode="auto">
          <a:xfrm>
            <a:off x="7698610" y="2594036"/>
            <a:ext cx="431800" cy="238125"/>
          </a:xfrm>
          <a:prstGeom prst="rightArrow">
            <a:avLst>
              <a:gd name="adj1" fmla="val 50000"/>
              <a:gd name="adj2" fmla="val 50001"/>
            </a:avLst>
          </a:prstGeom>
          <a:solidFill>
            <a:schemeClr val="accent1"/>
          </a:solidFill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20" name="右箭头 19"/>
          <p:cNvSpPr>
            <a:spLocks noChangeArrowheads="1"/>
          </p:cNvSpPr>
          <p:nvPr/>
        </p:nvSpPr>
        <p:spPr bwMode="auto">
          <a:xfrm flipH="1">
            <a:off x="3213922" y="4248211"/>
            <a:ext cx="433388" cy="220663"/>
          </a:xfrm>
          <a:prstGeom prst="rightArrow">
            <a:avLst>
              <a:gd name="adj1" fmla="val 50000"/>
              <a:gd name="adj2" fmla="val 50055"/>
            </a:avLst>
          </a:prstGeom>
          <a:solidFill>
            <a:schemeClr val="accent1"/>
          </a:solidFill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21" name="右箭头 20"/>
          <p:cNvSpPr>
            <a:spLocks noChangeArrowheads="1"/>
          </p:cNvSpPr>
          <p:nvPr/>
        </p:nvSpPr>
        <p:spPr bwMode="auto">
          <a:xfrm flipH="1">
            <a:off x="5560247" y="4243449"/>
            <a:ext cx="422275" cy="238125"/>
          </a:xfrm>
          <a:prstGeom prst="rightArrow">
            <a:avLst>
              <a:gd name="adj1" fmla="val 50000"/>
              <a:gd name="adj2" fmla="val 49883"/>
            </a:avLst>
          </a:prstGeom>
          <a:solidFill>
            <a:schemeClr val="accent1"/>
          </a:solidFill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22" name="右箭头 21"/>
          <p:cNvSpPr>
            <a:spLocks noChangeArrowheads="1"/>
          </p:cNvSpPr>
          <p:nvPr/>
        </p:nvSpPr>
        <p:spPr bwMode="auto">
          <a:xfrm flipH="1">
            <a:off x="7741472" y="4230749"/>
            <a:ext cx="460375" cy="238125"/>
          </a:xfrm>
          <a:prstGeom prst="rightArrow">
            <a:avLst>
              <a:gd name="adj1" fmla="val 50000"/>
              <a:gd name="adj2" fmla="val 50025"/>
            </a:avLst>
          </a:prstGeom>
          <a:solidFill>
            <a:schemeClr val="accent1"/>
          </a:solidFill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23" name="下箭头 10"/>
          <p:cNvSpPr>
            <a:spLocks noChangeArrowheads="1"/>
          </p:cNvSpPr>
          <p:nvPr/>
        </p:nvSpPr>
        <p:spPr bwMode="auto">
          <a:xfrm>
            <a:off x="8994010" y="3325874"/>
            <a:ext cx="179387" cy="307975"/>
          </a:xfrm>
          <a:prstGeom prst="downArrow">
            <a:avLst>
              <a:gd name="adj1" fmla="val 50000"/>
              <a:gd name="adj2" fmla="val 49875"/>
            </a:avLst>
          </a:prstGeom>
          <a:solidFill>
            <a:schemeClr val="accent1"/>
          </a:solidFill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767710" y="3249674"/>
            <a:ext cx="15906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100"/>
              <a:t>锤击扳手</a:t>
            </a:r>
            <a:endParaRPr lang="en-US" altLang="zh-CN" sz="1100"/>
          </a:p>
          <a:p>
            <a:pPr algn="ctr"/>
            <a:r>
              <a:rPr lang="zh-CN" altLang="en-US" sz="1100"/>
              <a:t>（锁紧螺帽）</a:t>
            </a:r>
          </a:p>
        </p:txBody>
      </p:sp>
      <p:sp>
        <p:nvSpPr>
          <p:cNvPr id="25" name="TextBox 29"/>
          <p:cNvSpPr txBox="1">
            <a:spLocks noChangeArrowheads="1"/>
          </p:cNvSpPr>
          <p:nvPr/>
        </p:nvSpPr>
        <p:spPr bwMode="auto">
          <a:xfrm>
            <a:off x="3780660" y="3249674"/>
            <a:ext cx="165258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100"/>
              <a:t>快摇扳手</a:t>
            </a:r>
            <a:endParaRPr lang="en-US" altLang="zh-CN" sz="1100"/>
          </a:p>
          <a:p>
            <a:pPr algn="ctr"/>
            <a:r>
              <a:rPr lang="zh-CN" altLang="en-US" sz="1100"/>
              <a:t>（锁紧螺帽）</a:t>
            </a:r>
          </a:p>
          <a:p>
            <a:pPr algn="ctr"/>
            <a:endParaRPr lang="zh-CN" altLang="en-US" sz="1100"/>
          </a:p>
        </p:txBody>
      </p:sp>
      <p:sp>
        <p:nvSpPr>
          <p:cNvPr id="26" name="TextBox 30"/>
          <p:cNvSpPr txBox="1">
            <a:spLocks noChangeArrowheads="1"/>
          </p:cNvSpPr>
          <p:nvPr/>
        </p:nvSpPr>
        <p:spPr bwMode="auto">
          <a:xfrm>
            <a:off x="5636447" y="3249674"/>
            <a:ext cx="18002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100"/>
              <a:t>游锤</a:t>
            </a:r>
            <a:endParaRPr lang="en-US" altLang="zh-CN" sz="1100"/>
          </a:p>
          <a:p>
            <a:pPr algn="ctr"/>
            <a:r>
              <a:rPr lang="zh-CN" altLang="en-US" sz="1100"/>
              <a:t>（吸入盖、排出盖）</a:t>
            </a:r>
          </a:p>
          <a:p>
            <a:pPr algn="ctr"/>
            <a:endParaRPr lang="zh-CN" altLang="en-US" sz="1100"/>
          </a:p>
        </p:txBody>
      </p:sp>
      <p:sp>
        <p:nvSpPr>
          <p:cNvPr id="27" name="TextBox 32"/>
          <p:cNvSpPr txBox="1">
            <a:spLocks noChangeArrowheads="1"/>
          </p:cNvSpPr>
          <p:nvPr/>
        </p:nvSpPr>
        <p:spPr bwMode="auto">
          <a:xfrm>
            <a:off x="8038335" y="5218174"/>
            <a:ext cx="18002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100"/>
              <a:t>液压拔阀器</a:t>
            </a:r>
            <a:endParaRPr lang="en-US" altLang="zh-CN" sz="1100"/>
          </a:p>
          <a:p>
            <a:pPr algn="ctr"/>
            <a:r>
              <a:rPr lang="zh-CN" altLang="en-US" sz="1100"/>
              <a:t>（阀座）</a:t>
            </a:r>
          </a:p>
        </p:txBody>
      </p:sp>
      <p:sp>
        <p:nvSpPr>
          <p:cNvPr id="28" name="TextBox 31"/>
          <p:cNvSpPr txBox="1">
            <a:spLocks noChangeArrowheads="1"/>
          </p:cNvSpPr>
          <p:nvPr/>
        </p:nvSpPr>
        <p:spPr bwMode="auto">
          <a:xfrm>
            <a:off x="7749410" y="3249674"/>
            <a:ext cx="18002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100">
                <a:solidFill>
                  <a:srgbClr val="000000"/>
                </a:solidFill>
                <a:latin typeface="Arial" panose="020B0604020202020204" pitchFamily="34" charset="0"/>
              </a:rPr>
              <a:t>弹簧座固定筒拆卸</a:t>
            </a:r>
          </a:p>
          <a:p>
            <a:r>
              <a:rPr lang="zh-CN" altLang="en-US" sz="1100"/>
              <a:t>（</a:t>
            </a:r>
            <a:r>
              <a:rPr lang="zh-CN" altLang="en-US" sz="1100">
                <a:solidFill>
                  <a:srgbClr val="000000"/>
                </a:solidFill>
                <a:latin typeface="Arial" panose="020B0604020202020204" pitchFamily="34" charset="0"/>
              </a:rPr>
              <a:t>弹簧座固定筒</a:t>
            </a:r>
            <a:r>
              <a:rPr lang="zh-CN" altLang="en-US" sz="1100"/>
              <a:t>）</a:t>
            </a:r>
          </a:p>
          <a:p>
            <a:endParaRPr lang="zh-CN" altLang="en-US" sz="1100"/>
          </a:p>
        </p:txBody>
      </p:sp>
      <p:sp>
        <p:nvSpPr>
          <p:cNvPr id="29" name="TextBox 33"/>
          <p:cNvSpPr txBox="1">
            <a:spLocks noChangeArrowheads="1"/>
          </p:cNvSpPr>
          <p:nvPr/>
        </p:nvSpPr>
        <p:spPr bwMode="auto">
          <a:xfrm>
            <a:off x="6306372" y="5218174"/>
            <a:ext cx="18002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100"/>
              <a:t>T</a:t>
            </a:r>
            <a:r>
              <a:rPr lang="zh-CN" altLang="en-US" sz="1100"/>
              <a:t>型扳手（卡箍）</a:t>
            </a:r>
          </a:p>
          <a:p>
            <a:endParaRPr lang="zh-CN" altLang="en-US" sz="1100"/>
          </a:p>
        </p:txBody>
      </p:sp>
      <p:sp>
        <p:nvSpPr>
          <p:cNvPr id="30" name="TextBox 34"/>
          <p:cNvSpPr txBox="1">
            <a:spLocks noChangeArrowheads="1"/>
          </p:cNvSpPr>
          <p:nvPr/>
        </p:nvSpPr>
        <p:spPr bwMode="auto">
          <a:xfrm>
            <a:off x="4207815" y="5602349"/>
            <a:ext cx="16081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100" dirty="0">
                <a:solidFill>
                  <a:srgbClr val="000000"/>
                </a:solidFill>
                <a:latin typeface="Arial" panose="020B0604020202020204" pitchFamily="34" charset="0"/>
              </a:rPr>
              <a:t>柱塞和压帽拆卸工装</a:t>
            </a:r>
            <a:endParaRPr lang="en-US" altLang="zh-CN" sz="11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zh-CN" altLang="en-US" sz="1100" dirty="0"/>
              <a:t>（柱塞）</a:t>
            </a:r>
          </a:p>
          <a:p>
            <a:pPr algn="ctr"/>
            <a:endParaRPr lang="zh-CN" altLang="en-US" sz="1100" dirty="0"/>
          </a:p>
        </p:txBody>
      </p:sp>
      <p:sp>
        <p:nvSpPr>
          <p:cNvPr id="31" name="TextBox 35"/>
          <p:cNvSpPr txBox="1">
            <a:spLocks noChangeArrowheads="1"/>
          </p:cNvSpPr>
          <p:nvPr/>
        </p:nvSpPr>
        <p:spPr bwMode="auto">
          <a:xfrm>
            <a:off x="1701035" y="5038786"/>
            <a:ext cx="12969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100"/>
              <a:t>T</a:t>
            </a:r>
            <a:r>
              <a:rPr lang="zh-CN" altLang="en-US" sz="1100"/>
              <a:t>型扳手</a:t>
            </a:r>
            <a:endParaRPr lang="en-US" altLang="zh-CN" sz="1100"/>
          </a:p>
          <a:p>
            <a:pPr algn="ctr"/>
            <a:r>
              <a:rPr lang="zh-CN" altLang="en-US" sz="1100"/>
              <a:t>（盘根压帽）</a:t>
            </a:r>
          </a:p>
        </p:txBody>
      </p:sp>
      <p:sp>
        <p:nvSpPr>
          <p:cNvPr id="32" name="直角上箭头 31"/>
          <p:cNvSpPr/>
          <p:nvPr/>
        </p:nvSpPr>
        <p:spPr bwMode="auto">
          <a:xfrm rot="5400000">
            <a:off x="2162204" y="5534880"/>
            <a:ext cx="433387" cy="517525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295277" y="471549"/>
            <a:ext cx="116729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题目：压裂泵检泵工具设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计改进和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优化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要求：结合整体检泵过程，从电动化、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美观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度、减重等方面改进工具设计（不限于现有方式，鼓励发散）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7858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5205" y="449376"/>
            <a:ext cx="4147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具分项介绍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传感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器螺母扳手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202" y="1227945"/>
            <a:ext cx="9675092" cy="478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9583" y="6185168"/>
            <a:ext cx="457143" cy="45714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556725" y="6214444"/>
            <a:ext cx="3572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考虑设计升级、美观度提升</a:t>
            </a:r>
            <a:r>
              <a:rPr lang="en-US" altLang="zh-CN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</a:t>
            </a:r>
            <a:endParaRPr lang="zh-CN" altLang="en-US" sz="2000" b="1" dirty="0">
              <a:solidFill>
                <a:srgbClr val="4A90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0879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5205" y="449376"/>
            <a:ext cx="4147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具分项介绍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——T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型内六角扳手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6" t="3270" b="754"/>
          <a:stretch/>
        </p:blipFill>
        <p:spPr>
          <a:xfrm rot="5400000">
            <a:off x="3552777" y="-197829"/>
            <a:ext cx="4913728" cy="74419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9583" y="6185168"/>
            <a:ext cx="457143" cy="45714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556725" y="6214444"/>
            <a:ext cx="3572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考虑设计升级、美观度提升</a:t>
            </a:r>
            <a:r>
              <a:rPr lang="en-US" altLang="zh-CN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</a:t>
            </a:r>
            <a:endParaRPr lang="zh-CN" altLang="en-US" sz="2000" b="1" dirty="0">
              <a:solidFill>
                <a:srgbClr val="4A90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117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5205" y="449376"/>
            <a:ext cx="3454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具分项介绍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压帽扳手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7" t="14486" r="24424" b="19728"/>
          <a:stretch/>
        </p:blipFill>
        <p:spPr>
          <a:xfrm rot="5400000">
            <a:off x="1710126" y="1010904"/>
            <a:ext cx="3020913" cy="5015682"/>
          </a:xfrm>
          <a:prstGeom prst="rect">
            <a:avLst/>
          </a:prstGeom>
        </p:spPr>
      </p:pic>
      <p:pic>
        <p:nvPicPr>
          <p:cNvPr id="4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424" y="2008288"/>
            <a:ext cx="5656601" cy="302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15" y="6189506"/>
            <a:ext cx="457143" cy="45714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27457" y="6218782"/>
            <a:ext cx="4279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考虑设计升级</a:t>
            </a:r>
            <a:r>
              <a:rPr lang="zh-CN" altLang="en-US" sz="2000" b="1" dirty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、减重、美</a:t>
            </a:r>
            <a:r>
              <a:rPr lang="zh-CN" altLang="en-US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观度提升</a:t>
            </a:r>
            <a:r>
              <a:rPr lang="en-US" altLang="zh-CN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</a:t>
            </a:r>
            <a:endParaRPr lang="zh-CN" altLang="en-US" sz="2000" b="1" dirty="0">
              <a:solidFill>
                <a:srgbClr val="4A90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9617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5205" y="449376"/>
            <a:ext cx="3454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具分项介绍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快摇扳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手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7" t="12559" r="18218" b="2914"/>
          <a:stretch/>
        </p:blipFill>
        <p:spPr>
          <a:xfrm rot="16200000">
            <a:off x="2083280" y="579923"/>
            <a:ext cx="3079632" cy="5796951"/>
          </a:xfrm>
          <a:prstGeom prst="rect">
            <a:avLst/>
          </a:prstGeom>
        </p:spPr>
      </p:pic>
      <p:pic>
        <p:nvPicPr>
          <p:cNvPr id="5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572" y="2067977"/>
            <a:ext cx="4928806" cy="2820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61" y="6025947"/>
            <a:ext cx="457143" cy="45714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0203" y="6055223"/>
            <a:ext cx="4551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考虑</a:t>
            </a:r>
            <a:r>
              <a:rPr lang="zh-CN" altLang="en-US" sz="2000" b="1" dirty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机学设计、减重、美观度提升</a:t>
            </a:r>
            <a:r>
              <a:rPr lang="en-US" altLang="zh-CN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</a:t>
            </a:r>
            <a:endParaRPr lang="zh-CN" altLang="en-US" sz="2000" b="1" dirty="0">
              <a:solidFill>
                <a:srgbClr val="4A90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8760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5205" y="449376"/>
            <a:ext cx="4378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检泵工具分项介绍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弹簧支架装配工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38" y="1202156"/>
            <a:ext cx="4196090" cy="1465348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5"/>
          <p:cNvSpPr>
            <a:spLocks noChangeArrowheads="1"/>
          </p:cNvSpPr>
          <p:nvPr/>
        </p:nvSpPr>
        <p:spPr bwMode="auto">
          <a:xfrm>
            <a:off x="2241670" y="2667504"/>
            <a:ext cx="1724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2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弹簧座固定筒拆卸工装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686043"/>
              </p:ext>
            </p:extLst>
          </p:nvPr>
        </p:nvGraphicFramePr>
        <p:xfrm>
          <a:off x="1989153" y="3506155"/>
          <a:ext cx="7867650" cy="21685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7314"/>
                <a:gridCol w="7110336"/>
              </a:tblGrid>
              <a:tr h="3129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弹簧座固定筒安装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48719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7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将弹簧座固定筒装入液力端高压腔体；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7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使用弹簧座固定筒拆卸工装水平穿过弹簧座固定筒，装入液力端高压腔体；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15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确保工装定位销插入弹簧导座导向孔中；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06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用力下压拆卸工装，使压缩弹簧受力压缩，弹簧导座下降至低于腔体最低点，此时将弹簧座固定筒装入弹簧导座导向槽中，完成安装。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装配时将工装装入液力端腔体，定位销插入弹簧导座导向孔中，下压工装，拉出弹簧座固定筒即可完成拆卸。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TextBox 25"/>
          <p:cNvSpPr txBox="1">
            <a:spLocks noChangeArrowheads="1"/>
          </p:cNvSpPr>
          <p:nvPr/>
        </p:nvSpPr>
        <p:spPr bwMode="auto">
          <a:xfrm>
            <a:off x="9998480" y="2731221"/>
            <a:ext cx="108983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200" b="0" dirty="0">
                <a:solidFill>
                  <a:srgbClr val="000000"/>
                </a:solidFill>
                <a:latin typeface="Arial" panose="020B0604020202020204" pitchFamily="34" charset="0"/>
              </a:rPr>
              <a:t>弹簧导座</a:t>
            </a:r>
          </a:p>
          <a:p>
            <a:endParaRPr lang="zh-CN" altLang="en-US" dirty="0"/>
          </a:p>
        </p:txBody>
      </p: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7534516" y="750468"/>
            <a:ext cx="4059387" cy="2501689"/>
            <a:chOff x="4770438" y="1008388"/>
            <a:chExt cx="6701681" cy="4037577"/>
          </a:xfrm>
        </p:grpSpPr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0438" y="2002719"/>
              <a:ext cx="4049712" cy="2649546"/>
            </a:xfrm>
            <a:prstGeom prst="rect">
              <a:avLst/>
            </a:prstGeom>
            <a:noFill/>
            <a:ln>
              <a:noFill/>
            </a:ln>
            <a:effectLst>
              <a:outerShdw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下箭头 6"/>
            <p:cNvSpPr>
              <a:spLocks noChangeArrowheads="1"/>
            </p:cNvSpPr>
            <p:nvPr/>
          </p:nvSpPr>
          <p:spPr bwMode="auto">
            <a:xfrm>
              <a:off x="8388424" y="2457450"/>
              <a:ext cx="215900" cy="742950"/>
            </a:xfrm>
            <a:prstGeom prst="downArrow">
              <a:avLst>
                <a:gd name="adj1" fmla="val 50000"/>
                <a:gd name="adj2" fmla="val 50025"/>
              </a:avLst>
            </a:prstGeom>
            <a:solidFill>
              <a:schemeClr val="accent1"/>
            </a:solidFill>
            <a:ln w="9525" algn="ctr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/>
            </a:p>
          </p:txBody>
        </p:sp>
        <p:cxnSp>
          <p:nvCxnSpPr>
            <p:cNvPr id="20" name="直接箭头连接符 11"/>
            <p:cNvCxnSpPr>
              <a:cxnSpLocks noChangeShapeType="1"/>
            </p:cNvCxnSpPr>
            <p:nvPr/>
          </p:nvCxnSpPr>
          <p:spPr bwMode="auto">
            <a:xfrm flipV="1">
              <a:off x="6660232" y="1557339"/>
              <a:ext cx="575593" cy="1897061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直接箭头连接符 13"/>
            <p:cNvCxnSpPr>
              <a:cxnSpLocks noChangeShapeType="1"/>
            </p:cNvCxnSpPr>
            <p:nvPr/>
          </p:nvCxnSpPr>
          <p:spPr bwMode="auto">
            <a:xfrm flipV="1">
              <a:off x="7881938" y="2002719"/>
              <a:ext cx="938212" cy="1451681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直接箭头连接符 15"/>
            <p:cNvCxnSpPr>
              <a:cxnSpLocks noChangeShapeType="1"/>
            </p:cNvCxnSpPr>
            <p:nvPr/>
          </p:nvCxnSpPr>
          <p:spPr bwMode="auto">
            <a:xfrm>
              <a:off x="6795294" y="3860801"/>
              <a:ext cx="1851807" cy="504031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Box 19"/>
            <p:cNvSpPr txBox="1">
              <a:spLocks noChangeArrowheads="1"/>
            </p:cNvSpPr>
            <p:nvPr/>
          </p:nvSpPr>
          <p:spPr bwMode="auto">
            <a:xfrm>
              <a:off x="6203450" y="1008388"/>
              <a:ext cx="2443650" cy="567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200" b="0">
                  <a:solidFill>
                    <a:srgbClr val="000000"/>
                  </a:solidFill>
                  <a:latin typeface="Arial" panose="020B0604020202020204" pitchFamily="34" charset="0"/>
                </a:rPr>
                <a:t>弹簧座固定筒</a:t>
              </a:r>
              <a:endParaRPr lang="zh-CN" altLang="en-US" sz="1200"/>
            </a:p>
          </p:txBody>
        </p:sp>
        <p:sp>
          <p:nvSpPr>
            <p:cNvPr id="24" name="TextBox 21"/>
            <p:cNvSpPr txBox="1">
              <a:spLocks noChangeArrowheads="1"/>
            </p:cNvSpPr>
            <p:nvPr/>
          </p:nvSpPr>
          <p:spPr bwMode="auto">
            <a:xfrm>
              <a:off x="7881938" y="1476466"/>
              <a:ext cx="3590181" cy="567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200" b="0">
                  <a:solidFill>
                    <a:srgbClr val="000000"/>
                  </a:solidFill>
                  <a:latin typeface="Arial" panose="020B0604020202020204" pitchFamily="34" charset="0"/>
                </a:rPr>
                <a:t>弹簧座固定筒拆卸工装</a:t>
              </a:r>
            </a:p>
          </p:txBody>
        </p:sp>
        <p:sp>
          <p:nvSpPr>
            <p:cNvPr id="25" name="下箭头 26"/>
            <p:cNvSpPr>
              <a:spLocks noChangeArrowheads="1"/>
            </p:cNvSpPr>
            <p:nvPr/>
          </p:nvSpPr>
          <p:spPr bwMode="auto">
            <a:xfrm>
              <a:off x="6660232" y="4258565"/>
              <a:ext cx="169863" cy="787400"/>
            </a:xfrm>
            <a:prstGeom prst="downArrow">
              <a:avLst>
                <a:gd name="adj1" fmla="val 50000"/>
                <a:gd name="adj2" fmla="val 49939"/>
              </a:avLst>
            </a:prstGeom>
            <a:solidFill>
              <a:schemeClr val="accent1"/>
            </a:solidFill>
            <a:ln w="9525" algn="ctr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/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61" y="6025947"/>
            <a:ext cx="457143" cy="457143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810203" y="6055223"/>
            <a:ext cx="4551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考虑</a:t>
            </a:r>
            <a:r>
              <a:rPr lang="zh-CN" altLang="en-US" sz="2000" b="1" dirty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机学设计、减重、美观度提升</a:t>
            </a:r>
            <a:r>
              <a:rPr lang="en-US" altLang="zh-CN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</a:t>
            </a:r>
            <a:endParaRPr lang="zh-CN" altLang="en-US" sz="2000" b="1" dirty="0">
              <a:solidFill>
                <a:srgbClr val="4A90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8801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5205" y="449376"/>
            <a:ext cx="3454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检泵工具分项介绍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顶阀工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装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013" y="1434692"/>
            <a:ext cx="4112442" cy="134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300" y="905325"/>
            <a:ext cx="4032250" cy="3751262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871997" y="3027005"/>
            <a:ext cx="6096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压裂泵结束压裂施工后，液力端内部会积存部分压裂液，需要使用此顶阀工装通过上水管汇顶阀孔处插入下压，顶起阀体将积存的压裂液通过上水管汇进口排出。</a:t>
            </a:r>
            <a:endParaRPr lang="en-US" altLang="zh-TW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61" y="6025947"/>
            <a:ext cx="457143" cy="45714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0203" y="6055223"/>
            <a:ext cx="4551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考虑</a:t>
            </a:r>
            <a:r>
              <a:rPr lang="zh-CN" altLang="en-US" sz="2000" b="1" dirty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机学设计、减重、美观度提升</a:t>
            </a:r>
            <a:r>
              <a:rPr lang="en-US" altLang="zh-CN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</a:t>
            </a:r>
            <a:endParaRPr lang="zh-CN" altLang="en-US" sz="2000" b="1" dirty="0">
              <a:solidFill>
                <a:srgbClr val="4A90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7585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465205" y="872244"/>
          <a:ext cx="11238611" cy="5879146"/>
        </p:xfrm>
        <a:graphic>
          <a:graphicData uri="http://schemas.openxmlformats.org/drawingml/2006/table">
            <a:tbl>
              <a:tblPr/>
              <a:tblGrid>
                <a:gridCol w="7252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668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465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9723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en-US" altLang="zh-CN" sz="1400" b="1" i="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物料名称</a:t>
                      </a:r>
                      <a:endParaRPr lang="en-US" sz="1400" b="1" i="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用途介绍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48039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液压拔阀器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 latinLnBrk="0"/>
                      <a:r>
                        <a:rPr lang="zh-CN" altLang="en-US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作用：</a:t>
                      </a:r>
                      <a:endParaRPr lang="en-US" altLang="zh-CN" sz="12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 fontAlgn="ctr" latinLnBrk="0"/>
                      <a:r>
                        <a:rPr lang="zh-CN" altLang="en-US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将阀座从泵头体中取出。</a:t>
                      </a:r>
                      <a: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使用方法及步骤：</a:t>
                      </a:r>
                      <a:endParaRPr lang="en-US" altLang="zh-CN" sz="12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 fontAlgn="ctr" latinLnBrk="0"/>
                      <a: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altLang="en-US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将液压拔阀器的拉头（鳄鱼嘴）放入阀座内孔；</a:t>
                      </a:r>
                      <a: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altLang="en-US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将拉杆从上往下穿过拉头内螺纹孔，螺纹要拧到底，将拉头撑开；</a:t>
                      </a:r>
                      <a: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r>
                        <a:rPr lang="zh-CN" altLang="en-US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液压缸（千斤顶）从上往下穿过拉杆，座到泵头体上，并上螺母。</a:t>
                      </a:r>
                      <a: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4.</a:t>
                      </a:r>
                      <a:r>
                        <a:rPr lang="zh-CN" altLang="en-US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液压管线连接手动泵及液压缸，瞬时针拧动收到泵前端的星型把手</a:t>
                      </a:r>
                      <a: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5.</a:t>
                      </a:r>
                      <a:r>
                        <a:rPr lang="zh-CN" altLang="en-US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手动泵加压只到阀座拔出。</a:t>
                      </a:r>
                      <a: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6.※</a:t>
                      </a:r>
                      <a:r>
                        <a:rPr lang="zh-CN" altLang="en-US" sz="12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手动泵前端的星型把手逆时针旋转泄压，并观察液压缸的行程块是否复位，如果未复位需要手动将其复位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。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9723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游锤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将堵盖从泵头体中取出。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使用方法及步骤：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游锤的锤放入杆内，杆的前端螺纹拧入堵盖对应的拆卸孔中，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1-8UNC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螺纹孔。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沿着杆来回用力撬及杆末端，将堵盖拔出。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 fontAlgn="ctr" latinLnBrk="0"/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465205" y="44937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检泵工具用途介绍</a:t>
            </a:r>
            <a:endParaRPr lang="zh-CN" altLang="en-US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CB6DE4D-695D-4DCA-9A66-E0CC4857A0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907" y="3226369"/>
            <a:ext cx="1993166" cy="165303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DB64845-3860-4EC3-B92B-7BBEA0F704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954" y="3081637"/>
            <a:ext cx="1856119" cy="170836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32CCFE41-2058-45EF-95FF-7FD0C5F527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217" y="2992239"/>
            <a:ext cx="2909455" cy="188716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99E62C21-6526-4D8A-BBD2-F56784D12C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082" y="5031030"/>
            <a:ext cx="2289754" cy="165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686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465205" y="979183"/>
          <a:ext cx="11238611" cy="5429665"/>
        </p:xfrm>
        <a:graphic>
          <a:graphicData uri="http://schemas.openxmlformats.org/drawingml/2006/table">
            <a:tbl>
              <a:tblPr/>
              <a:tblGrid>
                <a:gridCol w="7252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668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465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9723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en-US" altLang="zh-CN" sz="1400" b="1" i="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物料名称</a:t>
                      </a:r>
                      <a:endParaRPr lang="en-US" sz="1400" b="1" i="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用途介绍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3894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柱塞拆卸工具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将柱塞或者堵盖从液力端内取出或者安装到液力端内。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使用方法及步骤：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7917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09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堵盖密封安装工装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将堵盖的密封件安装到堵盖上。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使用方法及步骤：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将堵盖放在锥形套筒下方，密封件放在锥形套筒小头，用撑杆向下压密封件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将钢圈（环形）套在锥形套筒上，密封件上方，再用撑杆向下压钢圈。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将密封件安装到位。</a:t>
                      </a:r>
                    </a:p>
                    <a:p>
                      <a:pPr algn="ctr" fontAlgn="ctr" latinLnBrk="0"/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9723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09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阀胶皮工装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将阀胶皮安装到阀体上。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使用方法及步骤：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阀体放在锥形套筒内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胶皮放在锥形套筒外小端面。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外套筒将阀胶皮压到落到阀体的安装槽内。</a:t>
                      </a:r>
                    </a:p>
                    <a:p>
                      <a:pPr algn="ctr" fontAlgn="ctr" latinLnBrk="0"/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465205" y="44937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检泵工具用途介绍</a:t>
            </a:r>
            <a:endParaRPr lang="zh-CN" altLang="en-US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6">
            <a:extLst>
              <a:ext uri="{FF2B5EF4-FFF2-40B4-BE49-F238E27FC236}">
                <a16:creationId xmlns:a16="http://schemas.microsoft.com/office/drawing/2014/main" xmlns="" id="{57E87329-36FD-44C7-B1B1-B07CABE82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518" y="1461943"/>
            <a:ext cx="2698173" cy="1866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E32A1B-C331-4BFA-B424-E796827096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265" y="5046076"/>
            <a:ext cx="1026390" cy="113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94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465205" y="979183"/>
          <a:ext cx="11238611" cy="5622219"/>
        </p:xfrm>
        <a:graphic>
          <a:graphicData uri="http://schemas.openxmlformats.org/drawingml/2006/table">
            <a:tbl>
              <a:tblPr/>
              <a:tblGrid>
                <a:gridCol w="7252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668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465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9723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en-US" altLang="zh-CN" sz="1400" b="1" i="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物料名称</a:t>
                      </a:r>
                      <a:endParaRPr lang="en-US" sz="1400" b="1" i="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用途介绍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7694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09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传感器螺母扳手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安装或者拆卸传感器螺母。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使用方法及步骤：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 latinLnBrk="0"/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634837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T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型内六角扳手</a:t>
                      </a:r>
                      <a:endParaRPr 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安装或者拆卸卡箍螺钉。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使用方法及步骤：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 latinLnBrk="0"/>
                      <a:endParaRPr 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689965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压帽扳手焊接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安装或者拆卸锁紧螺帽。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使用方法及步骤：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 latinLnBrk="0"/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465205" y="44937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检泵工具用途介绍</a:t>
            </a:r>
            <a:endParaRPr lang="zh-CN" altLang="en-US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42F3CC2-83B2-4AF6-8CD8-1DEF34A5E7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505" y="1477350"/>
            <a:ext cx="2525423" cy="171728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79495AA-A0AF-4922-BEC5-E5DA45B28E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692" y="3355113"/>
            <a:ext cx="1593993" cy="149898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AEDE4D9D-67C9-44AB-8E0A-7FA263A6A2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677" y="4967240"/>
            <a:ext cx="2302021" cy="152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339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465205" y="979182"/>
          <a:ext cx="11238611" cy="5526334"/>
        </p:xfrm>
        <a:graphic>
          <a:graphicData uri="http://schemas.openxmlformats.org/drawingml/2006/table">
            <a:tbl>
              <a:tblPr/>
              <a:tblGrid>
                <a:gridCol w="7252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668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465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18181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en-US" altLang="zh-CN" sz="1400" b="1" i="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物料名称</a:t>
                      </a:r>
                      <a:endParaRPr lang="en-US" sz="1400" b="1" i="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用途介绍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56658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快摇扳手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安装或者拆卸锁紧螺帽（快拆快装）。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使用方法及步骤：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 latinLnBrk="0"/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467107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弹簧支架装配工具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安装弹簧固定块。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使用方法及步骤：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工作伸入泵头体腔体内，扇形止动器顶住腔体上沿。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工作上的钉状安装部位对准弹簧固定块，手柄下压，再将套筒向里推。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684388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盘根拆卸工具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拆卸盘根。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使用方法及步骤：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如图所示。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 latinLnBrk="0"/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465205" y="44937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检泵工具用途介绍</a:t>
            </a:r>
            <a:endParaRPr lang="zh-CN" altLang="en-US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16A319D-F090-41AF-AFA1-B5FB7694D5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350" y="1462088"/>
            <a:ext cx="2428875" cy="171742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069C6D1-93F9-4E7C-9746-62C5B82FAA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246" y="4896519"/>
            <a:ext cx="2855082" cy="160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114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465205" y="979182"/>
          <a:ext cx="11238611" cy="4939018"/>
        </p:xfrm>
        <a:graphic>
          <a:graphicData uri="http://schemas.openxmlformats.org/drawingml/2006/table">
            <a:tbl>
              <a:tblPr/>
              <a:tblGrid>
                <a:gridCol w="7252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668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465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37943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en-US" altLang="zh-CN" sz="1400" b="1" i="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物料名称</a:t>
                      </a:r>
                      <a:endParaRPr lang="en-US" sz="1400" b="1" i="0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1" i="0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用途介绍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15075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顶阀工装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安装弹簧固定块。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使用方法及步骤：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工作伸入泵头体腔体内，扇形止动器顶住腔体上沿。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工作上的钉状安装部位对准弹簧固定块，手柄下压，再将套筒向里推。</a:t>
                      </a:r>
                    </a:p>
                    <a:p>
                      <a:pPr algn="ctr" fontAlgn="ctr" latinLnBrk="0"/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86000"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13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阀体取出器</a:t>
                      </a: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作用：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取出阀体。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使用方法及步骤：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阀体取出器的前端开孔对准阀体的上凸脖子，轻轻往外挑。</a:t>
                      </a:r>
                      <a:endParaRPr lang="en-US" altLang="zh-CN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上方阀体用长边的钩子垂直上提；侧方的阀体用工具的短边钩子轻轻挑出。</a:t>
                      </a:r>
                    </a:p>
                    <a:p>
                      <a:pPr algn="ctr" fontAlgn="ctr" latinLnBrk="0"/>
                      <a:endParaRPr lang="zh-CN" altLang="en-US" sz="1400" b="0" i="0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4503" marR="34503" marT="17252" marB="17252" anchor="ctr">
                    <a:lnL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23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465205" y="44937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检泵工具用途介绍</a:t>
            </a:r>
            <a:endParaRPr lang="zh-CN" altLang="en-US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0675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5205" y="449376"/>
            <a:ext cx="3685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具分项介绍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液压拔阀器</a:t>
            </a:r>
            <a:endParaRPr lang="zh-CN" altLang="en-US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354" y="1865972"/>
            <a:ext cx="3963969" cy="297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连接符 5"/>
          <p:cNvCxnSpPr/>
          <p:nvPr/>
        </p:nvCxnSpPr>
        <p:spPr>
          <a:xfrm flipH="1" flipV="1">
            <a:off x="3157268" y="1509623"/>
            <a:ext cx="86264" cy="158725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600715" y="1177560"/>
            <a:ext cx="1113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卧式千斤顶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14214" y="2224770"/>
            <a:ext cx="917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手摇油缸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>
            <a:stCxn id="8" idx="1"/>
          </p:cNvCxnSpPr>
          <p:nvPr/>
        </p:nvCxnSpPr>
        <p:spPr>
          <a:xfrm flipH="1">
            <a:off x="4053426" y="2378659"/>
            <a:ext cx="1360788" cy="46805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4638875" y="3944311"/>
            <a:ext cx="775339" cy="2186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3855316" y="1718264"/>
            <a:ext cx="94944" cy="2954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3830426" y="1358401"/>
            <a:ext cx="2242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长丝杆（用于取下方阀座）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 flipV="1">
            <a:off x="1872325" y="1718264"/>
            <a:ext cx="465025" cy="108904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382403" y="1410487"/>
            <a:ext cx="2266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短丝杆（用于取上方阀座）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414214" y="3745854"/>
            <a:ext cx="762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压力表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1084860" y="4162951"/>
            <a:ext cx="350987" cy="37454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400553" y="4534568"/>
            <a:ext cx="937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锁紧螺母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1026084" y="3289533"/>
            <a:ext cx="350987" cy="37454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00553" y="3636534"/>
            <a:ext cx="937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阀座拉头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1872325" y="3664077"/>
            <a:ext cx="130278" cy="137513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1058147" y="5030516"/>
            <a:ext cx="2844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助力杆（方便快速转动锁紧螺母）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3" name="表格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26823"/>
              </p:ext>
            </p:extLst>
          </p:nvPr>
        </p:nvGraphicFramePr>
        <p:xfrm>
          <a:off x="6409536" y="1422220"/>
          <a:ext cx="5287755" cy="24176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8176"/>
                <a:gridCol w="4679579"/>
              </a:tblGrid>
              <a:tr h="22587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阀座拆卸说明</a:t>
                      </a:r>
                      <a:endParaRPr lang="zh-CN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2626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4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1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将拉出器头向下插入阀座。将拉出器的支腿展开，顶住阀座侧壁。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71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将卧式千斤顶置于液力端顶部，活塞侧朝上。 </a:t>
                      </a: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56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将拉出器杆穿过拉出器头，同时旋紧螺母。 </a:t>
                      </a:r>
                      <a:br>
                        <a:rPr lang="zh-CN" altLang="en-US" sz="11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23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请确保杆完全穿过拉出器头，然后开始运行液压泵。 </a:t>
                      </a:r>
                      <a:br>
                        <a:rPr lang="zh-CN" altLang="en-US" sz="11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46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en-US" altLang="zh-CN" sz="11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阀座取出后，将拉出器总成拔出，拔取操作完成。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4" name="图片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542" y="4216794"/>
            <a:ext cx="20828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直接箭头连接符 23"/>
          <p:cNvCxnSpPr>
            <a:cxnSpLocks noChangeShapeType="1"/>
          </p:cNvCxnSpPr>
          <p:nvPr/>
        </p:nvCxnSpPr>
        <p:spPr bwMode="auto">
          <a:xfrm>
            <a:off x="8895605" y="6085281"/>
            <a:ext cx="447675" cy="2000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9317880" y="6237681"/>
            <a:ext cx="746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100">
                <a:solidFill>
                  <a:srgbClr val="FF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拉出器头</a:t>
            </a:r>
          </a:p>
        </p:txBody>
      </p:sp>
      <p:cxnSp>
        <p:nvCxnSpPr>
          <p:cNvPr id="37" name="直接箭头连接符 25"/>
          <p:cNvCxnSpPr>
            <a:cxnSpLocks noChangeShapeType="1"/>
            <a:endCxn id="39" idx="2"/>
          </p:cNvCxnSpPr>
          <p:nvPr/>
        </p:nvCxnSpPr>
        <p:spPr bwMode="auto">
          <a:xfrm flipH="1" flipV="1">
            <a:off x="8528892" y="4307281"/>
            <a:ext cx="301625" cy="1746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直接箭头连接符 26"/>
          <p:cNvCxnSpPr>
            <a:cxnSpLocks noChangeShapeType="1"/>
          </p:cNvCxnSpPr>
          <p:nvPr/>
        </p:nvCxnSpPr>
        <p:spPr bwMode="auto">
          <a:xfrm flipV="1">
            <a:off x="8962280" y="4307281"/>
            <a:ext cx="561975" cy="4476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7938342" y="4031056"/>
            <a:ext cx="1181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100">
                <a:solidFill>
                  <a:srgbClr val="FF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拉出器杆及螺母</a:t>
            </a:r>
          </a:p>
        </p:txBody>
      </p:sp>
      <p:sp>
        <p:nvSpPr>
          <p:cNvPr id="40" name="TextBox 12"/>
          <p:cNvSpPr txBox="1">
            <a:spLocks noChangeArrowheads="1"/>
          </p:cNvSpPr>
          <p:nvPr/>
        </p:nvSpPr>
        <p:spPr bwMode="auto">
          <a:xfrm>
            <a:off x="9467105" y="4078681"/>
            <a:ext cx="9191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100">
                <a:solidFill>
                  <a:srgbClr val="FF0000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液压千斤顶</a:t>
            </a: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05" y="6107530"/>
            <a:ext cx="457143" cy="457143"/>
          </a:xfrm>
          <a:prstGeom prst="rect">
            <a:avLst/>
          </a:prstGeom>
        </p:spPr>
      </p:pic>
      <p:sp>
        <p:nvSpPr>
          <p:cNvPr id="44" name="文本框 43"/>
          <p:cNvSpPr txBox="1"/>
          <p:nvPr/>
        </p:nvSpPr>
        <p:spPr>
          <a:xfrm>
            <a:off x="922347" y="6136806"/>
            <a:ext cx="4301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考虑电动化升级，自动化代替人工</a:t>
            </a:r>
            <a:r>
              <a:rPr lang="en-US" altLang="zh-CN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</a:t>
            </a:r>
            <a:endParaRPr lang="zh-CN" altLang="en-US" sz="2000" b="1" dirty="0">
              <a:solidFill>
                <a:srgbClr val="4A90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2114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5205" y="449376"/>
            <a:ext cx="45881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具分项介绍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游锤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柱塞拆卸工具</a:t>
            </a:r>
            <a:endParaRPr lang="zh-CN" altLang="en-US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365" y="1065611"/>
            <a:ext cx="3047532" cy="1675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9" name="表格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69611"/>
              </p:ext>
            </p:extLst>
          </p:nvPr>
        </p:nvGraphicFramePr>
        <p:xfrm>
          <a:off x="465205" y="3145278"/>
          <a:ext cx="6461806" cy="31546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923"/>
                <a:gridCol w="4299391"/>
                <a:gridCol w="1704492"/>
              </a:tblGrid>
              <a:tr h="29093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1200" u="none" strike="noStrike" dirty="0" smtClea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柱塞安装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366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注意事项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11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在安装工具的螺纹上涂抹机油。</a:t>
                      </a:r>
                      <a:endParaRPr lang="zh-CN" altLang="en-US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柱塞与小连杆对接时，采用柱塞安装工具向前推进时，有时会产生不对中现象，此时应拆下该工装，采用游锤工装进行对中装配。</a:t>
                      </a:r>
                      <a:b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76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将安装工具旋入柱塞头部螺纹，组装一体后整体插入液力端腔体内，通过安装锁紧螺母处外螺纹紧固安装工具。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3776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将手柄装到柱塞安装工具上，继续旋入柱塞，直到柱塞进入盘根密封装置，并从另一端水平穿出。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3455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从另一端看到柱塞通过盘根压帽后，旋出柱塞安装工具。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8307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柱塞安装工具的螺杆从螺母底部伸出后，轻敲手柄将其卸下，接着完全卸下螺母和安装工具。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27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20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柱塞与小连杆对中装配（安装时可采用游锤工装推进）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8100" marR="8100" marT="80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056195" y="2556924"/>
            <a:ext cx="741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游锤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1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601" y="1222396"/>
            <a:ext cx="1998669" cy="133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文本框 40"/>
          <p:cNvSpPr txBox="1"/>
          <p:nvPr/>
        </p:nvSpPr>
        <p:spPr>
          <a:xfrm>
            <a:off x="4464447" y="2556924"/>
            <a:ext cx="176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柱塞拆卸工具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3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459" y="2124225"/>
            <a:ext cx="4008437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9583" y="6185168"/>
            <a:ext cx="457143" cy="457143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8556725" y="6214444"/>
            <a:ext cx="3572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考虑设计升级、美观度提升</a:t>
            </a:r>
            <a:r>
              <a:rPr lang="en-US" altLang="zh-CN" sz="2000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</a:t>
            </a:r>
            <a:endParaRPr lang="zh-CN" altLang="en-US" sz="2000" b="1" dirty="0">
              <a:solidFill>
                <a:srgbClr val="4A90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8275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5205" y="449376"/>
            <a:ext cx="5742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检泵工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具分项介绍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堵盖密封安装工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装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阀胶皮工装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4" t="8747" r="17790"/>
          <a:stretch/>
        </p:blipFill>
        <p:spPr>
          <a:xfrm>
            <a:off x="531688" y="1174211"/>
            <a:ext cx="1988723" cy="18744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867" y="1174211"/>
            <a:ext cx="2398503" cy="18850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1688" y="304869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堵盖密封安装工装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604871" y="3048993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阀胶皮安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装工装</a:t>
            </a:r>
            <a:endParaRPr lang="zh-CN" altLang="en-US" dirty="0"/>
          </a:p>
        </p:txBody>
      </p:sp>
      <p:cxnSp>
        <p:nvCxnSpPr>
          <p:cNvPr id="14" name="直接连接符 13"/>
          <p:cNvCxnSpPr/>
          <p:nvPr/>
        </p:nvCxnSpPr>
        <p:spPr>
          <a:xfrm flipH="1" flipV="1">
            <a:off x="7626069" y="2772692"/>
            <a:ext cx="534837" cy="549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8104835" y="2642982"/>
            <a:ext cx="655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底座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 flipV="1">
            <a:off x="7837416" y="1853641"/>
            <a:ext cx="534837" cy="549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8303242" y="1747385"/>
            <a:ext cx="655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套筒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05867" y="3418026"/>
            <a:ext cx="5426058" cy="16312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使用方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法：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、将阀体倒置放置于固定平面，底座放置于阀体上方，将阀胶皮套在底座上；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、将套筒套在的阀胶皮上方，用力砸套筒，使阀胶皮嵌入阀体，安装完毕。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2" name="Picture 5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17254">
            <a:off x="9202184" y="1456012"/>
            <a:ext cx="1252537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直接连接符 22"/>
          <p:cNvCxnSpPr/>
          <p:nvPr/>
        </p:nvCxnSpPr>
        <p:spPr>
          <a:xfrm flipH="1" flipV="1">
            <a:off x="10151944" y="2484823"/>
            <a:ext cx="534476" cy="3414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10151945" y="1883804"/>
            <a:ext cx="534475" cy="3221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0686420" y="2594735"/>
            <a:ext cx="655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阀体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687142" y="1699138"/>
            <a:ext cx="924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阀胶皮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 flipV="1">
            <a:off x="2041118" y="2753223"/>
            <a:ext cx="818135" cy="2003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 flipV="1">
            <a:off x="2005089" y="2314044"/>
            <a:ext cx="854164" cy="1602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2272921" y="1842014"/>
            <a:ext cx="586332" cy="16638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830453" y="2768872"/>
            <a:ext cx="655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套筒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830453" y="2267253"/>
            <a:ext cx="908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向座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830452" y="1661389"/>
            <a:ext cx="908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敲击盘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52048" y="3419943"/>
            <a:ext cx="5331167" cy="253915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使用方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法：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、将堵盖倒置放置于固定平面，导向座放置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于堵盖上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方，将密封圈套在导向座上；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、将敲击盘放置于密封圈上，将密封圈手压至一定位置；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取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下敲击盘，将套筒套在导向座上的密封圈上，再将敲击盘安装在套筒上，用力锤击敲击盘，使密封圈嵌入堵盖密封圈槽，安装完毕。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48" y="6195025"/>
            <a:ext cx="457143" cy="457143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1009191" y="6100432"/>
            <a:ext cx="10722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每不同直径的堵盖需使用不同尺寸的工装，但堵盖直径型号众多，考虑升级设计，实现一种工装能装配多种尺寸的堵盖密封圈</a:t>
            </a:r>
            <a:r>
              <a:rPr lang="en-US" altLang="zh-CN" b="1" dirty="0" smtClean="0">
                <a:solidFill>
                  <a:srgbClr val="4A90E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</a:t>
            </a:r>
            <a:endParaRPr lang="zh-CN" altLang="en-US" b="1" dirty="0">
              <a:solidFill>
                <a:srgbClr val="4A90E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9370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1853</Words>
  <Application>Microsoft Office PowerPoint</Application>
  <PresentationFormat>宽屏</PresentationFormat>
  <Paragraphs>213</Paragraphs>
  <Slides>15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黑体</vt:lpstr>
      <vt:lpstr>宋体</vt:lpstr>
      <vt:lpstr>微软雅黑</vt:lpstr>
      <vt:lpstr>Arial</vt:lpstr>
      <vt:lpstr>Calibri</vt:lpstr>
      <vt:lpstr>Calibri Light</vt:lpstr>
      <vt:lpstr>Times New Roman</vt:lpstr>
      <vt:lpstr>Verdana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王洋</dc:creator>
  <cp:lastModifiedBy>王洋</cp:lastModifiedBy>
  <cp:revision>13</cp:revision>
  <dcterms:created xsi:type="dcterms:W3CDTF">2023-10-30T07:01:58Z</dcterms:created>
  <dcterms:modified xsi:type="dcterms:W3CDTF">2023-11-01T01:02:03Z</dcterms:modified>
</cp:coreProperties>
</file>