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927" r:id="rId2"/>
    <p:sldId id="942" r:id="rId3"/>
    <p:sldId id="945" r:id="rId4"/>
    <p:sldId id="948" r:id="rId5"/>
    <p:sldId id="947" r:id="rId6"/>
    <p:sldId id="946" r:id="rId7"/>
    <p:sldId id="943" r:id="rId8"/>
  </p:sldIdLst>
  <p:sldSz cx="9144000" cy="5143500" type="screen16x9"/>
  <p:notesSz cx="6858000" cy="9144000"/>
  <p:defaultTextStyle>
    <a:defPPr>
      <a:defRPr lang="en-US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5pPr>
    <a:lvl6pPr marL="2286000" algn="l" defTabSz="457200" rtl="0" eaLnBrk="1" latinLnBrk="0" hangingPunct="1"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6pPr>
    <a:lvl7pPr marL="2743200" algn="l" defTabSz="457200" rtl="0" eaLnBrk="1" latinLnBrk="0" hangingPunct="1"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7pPr>
    <a:lvl8pPr marL="3200400" algn="l" defTabSz="457200" rtl="0" eaLnBrk="1" latinLnBrk="0" hangingPunct="1"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8pPr>
    <a:lvl9pPr marL="3657600" algn="l" defTabSz="457200" rtl="0" eaLnBrk="1" latinLnBrk="0" hangingPunct="1">
      <a:defRPr sz="1300" kern="1200">
        <a:solidFill>
          <a:schemeClr val="tx1"/>
        </a:solidFill>
        <a:latin typeface="Yanone Kaffeesatz thin" charset="0"/>
        <a:ea typeface="宋体" charset="0"/>
        <a:cs typeface="Yanone Kaffeesatz Bold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83">
          <p15:clr>
            <a:srgbClr val="A4A3A4"/>
          </p15:clr>
        </p15:guide>
        <p15:guide id="2" pos="21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E3057"/>
    <a:srgbClr val="0000FF"/>
    <a:srgbClr val="E3002B"/>
    <a:srgbClr val="CC00FF"/>
    <a:srgbClr val="FFB312"/>
    <a:srgbClr val="803055"/>
    <a:srgbClr val="602440"/>
    <a:srgbClr val="EA4600"/>
    <a:srgbClr val="FF7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2" autoAdjust="0"/>
    <p:restoredTop sz="91935" autoAdjust="0"/>
  </p:normalViewPr>
  <p:slideViewPr>
    <p:cSldViewPr snapToGrid="0">
      <p:cViewPr varScale="1">
        <p:scale>
          <a:sx n="100" d="100"/>
          <a:sy n="100" d="100"/>
        </p:scale>
        <p:origin x="1046" y="58"/>
      </p:cViewPr>
      <p:guideLst>
        <p:guide orient="horz" pos="1783"/>
        <p:guide pos="21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79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</a:defRPr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30D24230-2EEB-374F-8A79-ABCC5426C0E3}" type="datetimeFigureOut">
              <a:rPr lang="en-US" altLang="zh-CN"/>
              <a:pPr/>
              <a:t>11/15/2023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</a:defRPr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46A84B94-6681-B646-B099-63109F51D08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6176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</a:defRPr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911880DB-2DD5-C840-AFEB-C6AFFBCC1968}" type="datetimeFigureOut">
              <a:rPr lang="en-US" altLang="zh-CN"/>
              <a:pPr/>
              <a:t>11/15/2023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</a:defRPr>
            </a:lvl1pPr>
          </a:lstStyle>
          <a:p>
            <a:fld id="{EB6508EC-9998-AB4A-BDAD-A5E7655052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0593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宋体" charset="0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宋体" charset="0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宋体" charset="0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宋体" charset="0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宋体" charset="0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22" name="文本框 21"/>
          <p:cNvSpPr txBox="1"/>
          <p:nvPr userDrawn="1"/>
        </p:nvSpPr>
        <p:spPr>
          <a:xfrm>
            <a:off x="1737513" y="167556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chemeClr val="bg2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16583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539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imonia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1737513" y="167556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chemeClr val="bg2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34717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li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30" name="文本框 29"/>
          <p:cNvSpPr txBox="1"/>
          <p:nvPr userDrawn="1"/>
        </p:nvSpPr>
        <p:spPr>
          <a:xfrm>
            <a:off x="1737513" y="167556"/>
            <a:ext cx="2616684" cy="27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chemeClr val="bg2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1" name="文本框 30"/>
          <p:cNvSpPr txBox="1"/>
          <p:nvPr userDrawn="1"/>
        </p:nvSpPr>
        <p:spPr>
          <a:xfrm>
            <a:off x="7701652" y="4868514"/>
            <a:ext cx="1481580" cy="266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800" spc="0" baseline="30000" dirty="0">
                <a:solidFill>
                  <a:srgbClr val="FF0000"/>
                </a:solidFill>
                <a:latin typeface="PrivaThreePro"/>
                <a:ea typeface="宋体" charset="0"/>
                <a:cs typeface="PrivaThreePro"/>
              </a:rPr>
              <a:t>Quality </a:t>
            </a:r>
            <a:r>
              <a:rPr lang="en-US" altLang="zh-CN" sz="1200" b="0" i="0" u="none" strike="noStrike" kern="800" spc="0" baseline="30000" dirty="0">
                <a:solidFill>
                  <a:schemeClr val="bg1">
                    <a:lumMod val="50000"/>
                  </a:schemeClr>
                </a:solidFill>
                <a:latin typeface="PrivaOnePro"/>
                <a:ea typeface="宋体" charset="0"/>
                <a:cs typeface="PrivaOnePro"/>
              </a:rPr>
              <a:t>Changes the World.</a:t>
            </a:r>
          </a:p>
        </p:txBody>
      </p:sp>
      <p:sp>
        <p:nvSpPr>
          <p:cNvPr id="32" name="Oval 1"/>
          <p:cNvSpPr/>
          <p:nvPr userDrawn="1"/>
        </p:nvSpPr>
        <p:spPr>
          <a:xfrm>
            <a:off x="8705231" y="130175"/>
            <a:ext cx="270494" cy="27049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en-US" sz="1050" dirty="0">
              <a:solidFill>
                <a:srgbClr val="FFFFFF"/>
              </a:solidFill>
              <a:latin typeface="Yanone Kaffeesatz thin" charset="0"/>
              <a:ea typeface="宋体" charset="0"/>
              <a:cs typeface="Yanone Kaffeesatz Bold" charset="0"/>
            </a:endParaRPr>
          </a:p>
        </p:txBody>
      </p:sp>
      <p:sp>
        <p:nvSpPr>
          <p:cNvPr id="33" name="文本框 32"/>
          <p:cNvSpPr txBox="1"/>
          <p:nvPr userDrawn="1"/>
        </p:nvSpPr>
        <p:spPr>
          <a:xfrm>
            <a:off x="8670594" y="136077"/>
            <a:ext cx="341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1D97CEA6-C41C-6E41-A764-B525E8C047F9}" type="slidenum">
              <a:rPr lang="en-US" altLang="zh-CN" sz="1000" smtClean="0">
                <a:solidFill>
                  <a:schemeClr val="bg1"/>
                </a:solidFill>
              </a:rPr>
              <a:pPr algn="ctr"/>
              <a:t>‹#›</a:t>
            </a:fld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31879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419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774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08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5847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71831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595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88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8BAF2-2D43-4262-AA46-2DC1950D8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483580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604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358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4137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Mockup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0745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cing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073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4300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379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187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7167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9321C0-42C7-4C8D-B07F-5D23BDCCB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93420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986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571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rv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2421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607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 L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803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Employe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2834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Employe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6130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Employ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887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Support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907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018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4057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5189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8992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71247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at we 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7876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 and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3750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2479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We A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9980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We 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7841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2493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Ow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0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89998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9537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239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21807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7811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1820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8702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774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0774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1275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imonia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1737513" y="167556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chemeClr val="bg2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522292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 Mockup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289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y History Time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4089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4483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2096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76C458-18F1-4668-9C2A-44AB3F876DD4}" type="datetimeFigureOut">
              <a:rPr lang="zh-CN" altLang="en-US"/>
              <a:pPr>
                <a:defRPr/>
              </a:pPr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86550" y="472797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81299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32D1F-C229-44CA-8E53-2F07545D9C81}" type="datetimeFigureOut">
              <a:rPr lang="zh-CN" altLang="en-US"/>
              <a:pPr>
                <a:defRPr/>
              </a:pPr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86550" y="472797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6262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32D1F-C229-44CA-8E53-2F07545D9C81}" type="datetimeFigureOut">
              <a:rPr lang="zh-CN" altLang="en-US"/>
              <a:pPr>
                <a:defRPr/>
              </a:pPr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86550" y="472797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1303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32D1F-C229-44CA-8E53-2F07545D9C81}" type="datetimeFigureOut">
              <a:rPr lang="zh-CN" altLang="en-US"/>
              <a:pPr>
                <a:defRPr/>
              </a:pPr>
              <a:t>2023/11/15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86550" y="472797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24575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6764" y="4817269"/>
            <a:ext cx="719137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19E12-4118-45F1-956C-BFD791E49E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5276724"/>
      </p:ext>
    </p:extLst>
  </p:cSld>
  <p:clrMapOvr>
    <a:masterClrMapping/>
  </p:clrMapOvr>
  <p:transition>
    <p:pull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6764" y="4817269"/>
            <a:ext cx="719137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851AF-B108-4C33-9DF8-34C59998F1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2729577"/>
      </p:ext>
    </p:extLst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1737513" y="167556"/>
            <a:ext cx="118494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chemeClr val="bg2">
                  <a:lumMod val="50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771812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6764" y="4817269"/>
            <a:ext cx="719137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B3D53-D52A-42B2-86FC-3F1762E8943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638207"/>
      </p:ext>
    </p:extLst>
  </p:cSld>
  <p:clrMapOvr>
    <a:masterClrMapping/>
  </p:clrMapOvr>
  <p:transition>
    <p:pull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386764" y="4817269"/>
            <a:ext cx="719137" cy="2667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09F9E-D17B-4B04-BF62-A695C039ED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6366690"/>
      </p:ext>
    </p:extLst>
  </p:cSld>
  <p:clrMapOvr>
    <a:masterClrMapping/>
  </p:clrMapOvr>
  <p:transition>
    <p:pull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195206" y="0"/>
            <a:ext cx="792505" cy="324970"/>
          </a:xfrm>
          <a:custGeom>
            <a:avLst/>
            <a:gdLst/>
            <a:ahLst/>
            <a:cxnLst/>
            <a:rect l="l" t="t" r="r" b="b"/>
            <a:pathLst>
              <a:path w="1341755" h="648335">
                <a:moveTo>
                  <a:pt x="1068006" y="0"/>
                </a:moveTo>
                <a:lnTo>
                  <a:pt x="0" y="0"/>
                </a:lnTo>
                <a:lnTo>
                  <a:pt x="273408" y="534596"/>
                </a:lnTo>
                <a:lnTo>
                  <a:pt x="1205016" y="647994"/>
                </a:lnTo>
                <a:lnTo>
                  <a:pt x="1341414" y="534596"/>
                </a:lnTo>
                <a:lnTo>
                  <a:pt x="1068006" y="0"/>
                </a:lnTo>
                <a:close/>
              </a:path>
            </a:pathLst>
          </a:custGeom>
          <a:solidFill>
            <a:srgbClr val="ED1B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8386764" y="4817269"/>
            <a:ext cx="719137" cy="2667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94988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56AF1FEE-968E-0A43-B8D5-C2A5D8C638EF}"/>
              </a:ext>
            </a:extLst>
          </p:cNvPr>
          <p:cNvSpPr/>
          <p:nvPr userDrawn="1"/>
        </p:nvSpPr>
        <p:spPr>
          <a:xfrm>
            <a:off x="0" y="1"/>
            <a:ext cx="9144000" cy="4753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tint val="44500"/>
                  <a:satMod val="160000"/>
                  <a:alpha val="43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75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>
          <a:xfrm>
            <a:off x="7243992" y="4837860"/>
            <a:ext cx="1870364" cy="273844"/>
          </a:xfrm>
        </p:spPr>
        <p:txBody>
          <a:bodyPr/>
          <a:lstStyle/>
          <a:p>
            <a:fld id="{9DD9EB5A-471B-448E-ACAD-67125B0CF95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图片 4" descr="图片包含 游戏机, 画&#10;&#10;描述已自动生成">
            <a:extLst>
              <a:ext uri="{FF2B5EF4-FFF2-40B4-BE49-F238E27FC236}">
                <a16:creationId xmlns:a16="http://schemas.microsoft.com/office/drawing/2014/main" id="{758CB0DC-7284-6541-8383-B533E3E5A0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8736" y="90319"/>
            <a:ext cx="777689" cy="221642"/>
          </a:xfrm>
          <a:prstGeom prst="rect">
            <a:avLst/>
          </a:prstGeom>
        </p:spPr>
      </p:pic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E099F34D-6162-8043-9D2E-BA70F6576E06}"/>
              </a:ext>
            </a:extLst>
          </p:cNvPr>
          <p:cNvCxnSpPr/>
          <p:nvPr userDrawn="1"/>
        </p:nvCxnSpPr>
        <p:spPr>
          <a:xfrm>
            <a:off x="0" y="370343"/>
            <a:ext cx="91440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标题 1">
            <a:extLst>
              <a:ext uri="{FF2B5EF4-FFF2-40B4-BE49-F238E27FC236}">
                <a16:creationId xmlns:a16="http://schemas.microsoft.com/office/drawing/2014/main" id="{596B25B6-E12B-A74D-A8E8-458EBCCBA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25" y="83528"/>
            <a:ext cx="7261411" cy="383007"/>
          </a:xfrm>
        </p:spPr>
        <p:txBody>
          <a:bodyPr>
            <a:noAutofit/>
          </a:bodyPr>
          <a:lstStyle>
            <a:lvl1pPr>
              <a:defRPr sz="165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7483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39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ie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logo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90232" cy="552254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1737513" y="167556"/>
            <a:ext cx="2616684" cy="27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kumimoji="1" lang="zh-CN" altLang="en-US" b="1">
                <a:solidFill>
                  <a:schemeClr val="bg2">
                    <a:lumMod val="50000"/>
                  </a:schemeClr>
                </a:solidFill>
                <a:latin typeface="微软雅黑"/>
                <a:ea typeface="微软雅黑"/>
                <a:cs typeface="微软雅黑"/>
              </a:rPr>
              <a:t>三一石油装备</a:t>
            </a:r>
            <a:endParaRPr kumimoji="1" lang="zh-CN" altLang="en-US" b="1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7701652" y="4868514"/>
            <a:ext cx="1481580" cy="2667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6858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800" spc="0" baseline="30000" dirty="0">
                <a:solidFill>
                  <a:srgbClr val="FF0000"/>
                </a:solidFill>
                <a:latin typeface="PrivaThreePro"/>
                <a:ea typeface="宋体" charset="0"/>
                <a:cs typeface="PrivaThreePro"/>
              </a:rPr>
              <a:t>Quality </a:t>
            </a:r>
            <a:r>
              <a:rPr lang="en-US" altLang="zh-CN" sz="1200" b="0" i="0" u="none" strike="noStrike" kern="800" spc="0" baseline="30000" dirty="0">
                <a:solidFill>
                  <a:schemeClr val="bg1">
                    <a:lumMod val="50000"/>
                  </a:schemeClr>
                </a:solidFill>
                <a:latin typeface="PrivaOnePro"/>
                <a:ea typeface="宋体" charset="0"/>
                <a:cs typeface="PrivaOnePro"/>
              </a:rPr>
              <a:t>Changes the World.</a:t>
            </a:r>
          </a:p>
        </p:txBody>
      </p:sp>
      <p:sp>
        <p:nvSpPr>
          <p:cNvPr id="6" name="Oval 1"/>
          <p:cNvSpPr/>
          <p:nvPr userDrawn="1"/>
        </p:nvSpPr>
        <p:spPr>
          <a:xfrm>
            <a:off x="8705231" y="130175"/>
            <a:ext cx="270494" cy="27049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en-US" sz="1050" dirty="0">
              <a:solidFill>
                <a:srgbClr val="FFFFFF"/>
              </a:solidFill>
              <a:latin typeface="Yanone Kaffeesatz thin" charset="0"/>
              <a:ea typeface="宋体" charset="0"/>
              <a:cs typeface="Yanone Kaffeesatz Bold" charset="0"/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8670594" y="136077"/>
            <a:ext cx="3413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1D97CEA6-C41C-6E41-A764-B525E8C047F9}" type="slidenum">
              <a:rPr lang="en-US" altLang="zh-CN" sz="1000" smtClean="0">
                <a:solidFill>
                  <a:schemeClr val="bg1"/>
                </a:solidFill>
              </a:rPr>
              <a:pPr algn="ctr"/>
              <a:t>‹#›</a:t>
            </a:fld>
            <a:endParaRPr kumimoji="1"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75736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840" r:id="rId2"/>
    <p:sldLayoutId id="2147483841" r:id="rId3"/>
    <p:sldLayoutId id="2147483827" r:id="rId4"/>
    <p:sldLayoutId id="2147483772" r:id="rId5"/>
    <p:sldLayoutId id="2147483838" r:id="rId6"/>
    <p:sldLayoutId id="2147483773" r:id="rId7"/>
    <p:sldLayoutId id="2147483774" r:id="rId8"/>
    <p:sldLayoutId id="2147483775" r:id="rId9"/>
    <p:sldLayoutId id="2147483776" r:id="rId10"/>
    <p:sldLayoutId id="2147483839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3" r:id="rId18"/>
    <p:sldLayoutId id="2147483784" r:id="rId19"/>
    <p:sldLayoutId id="2147483785" r:id="rId20"/>
    <p:sldLayoutId id="2147483786" r:id="rId21"/>
    <p:sldLayoutId id="2147483787" r:id="rId22"/>
    <p:sldLayoutId id="2147483788" r:id="rId23"/>
    <p:sldLayoutId id="2147483789" r:id="rId24"/>
    <p:sldLayoutId id="2147483790" r:id="rId25"/>
    <p:sldLayoutId id="2147483791" r:id="rId26"/>
    <p:sldLayoutId id="2147483792" r:id="rId27"/>
    <p:sldLayoutId id="2147483793" r:id="rId28"/>
    <p:sldLayoutId id="2147483794" r:id="rId29"/>
    <p:sldLayoutId id="2147483795" r:id="rId30"/>
    <p:sldLayoutId id="2147483796" r:id="rId31"/>
    <p:sldLayoutId id="2147483797" r:id="rId32"/>
    <p:sldLayoutId id="2147483798" r:id="rId33"/>
    <p:sldLayoutId id="2147483799" r:id="rId34"/>
    <p:sldLayoutId id="2147483800" r:id="rId35"/>
    <p:sldLayoutId id="2147483801" r:id="rId36"/>
    <p:sldLayoutId id="2147483802" r:id="rId37"/>
    <p:sldLayoutId id="2147483803" r:id="rId38"/>
    <p:sldLayoutId id="2147483804" r:id="rId39"/>
    <p:sldLayoutId id="2147483805" r:id="rId40"/>
    <p:sldLayoutId id="2147483806" r:id="rId41"/>
    <p:sldLayoutId id="2147483807" r:id="rId42"/>
    <p:sldLayoutId id="2147483808" r:id="rId43"/>
    <p:sldLayoutId id="2147483809" r:id="rId44"/>
    <p:sldLayoutId id="2147483810" r:id="rId45"/>
    <p:sldLayoutId id="2147483811" r:id="rId46"/>
    <p:sldLayoutId id="2147483812" r:id="rId47"/>
    <p:sldLayoutId id="2147483813" r:id="rId48"/>
    <p:sldLayoutId id="2147483814" r:id="rId49"/>
    <p:sldLayoutId id="2147483815" r:id="rId50"/>
    <p:sldLayoutId id="2147483816" r:id="rId51"/>
    <p:sldLayoutId id="2147483768" r:id="rId52"/>
    <p:sldLayoutId id="2147483769" r:id="rId53"/>
    <p:sldLayoutId id="2147483817" r:id="rId54"/>
    <p:sldLayoutId id="2147483818" r:id="rId55"/>
    <p:sldLayoutId id="2147483819" r:id="rId56"/>
    <p:sldLayoutId id="2147483820" r:id="rId57"/>
    <p:sldLayoutId id="2147483821" r:id="rId58"/>
    <p:sldLayoutId id="2147483822" r:id="rId59"/>
    <p:sldLayoutId id="2147483823" r:id="rId60"/>
    <p:sldLayoutId id="2147483824" r:id="rId61"/>
    <p:sldLayoutId id="2147483825" r:id="rId62"/>
    <p:sldLayoutId id="2147483770" r:id="rId63"/>
    <p:sldLayoutId id="2147483829" r:id="rId64"/>
    <p:sldLayoutId id="2147483830" r:id="rId65"/>
    <p:sldLayoutId id="2147483831" r:id="rId66"/>
    <p:sldLayoutId id="2147483832" r:id="rId67"/>
    <p:sldLayoutId id="2147483833" r:id="rId68"/>
    <p:sldLayoutId id="2147483834" r:id="rId69"/>
    <p:sldLayoutId id="2147483835" r:id="rId70"/>
    <p:sldLayoutId id="2147483836" r:id="rId71"/>
    <p:sldLayoutId id="2147483837" r:id="rId72"/>
    <p:sldLayoutId id="2147483842" r:id="rId73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宋体" charset="0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Yanone Kaffeesatz Bold" charset="0"/>
          <a:ea typeface="宋体" charset="0"/>
          <a:cs typeface="Yanone Kaffeesatz Bold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宋体" charset="0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Yanone Kaffeesatz Bold" charset="0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Yanone Kaffeesatz Bold" charset="0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Yanone Kaffeesatz Bold" charset="0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Yanone Kaffeesatz Bold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47CC4BAB-AA68-4347-B44B-B924C29AC600}"/>
              </a:ext>
            </a:extLst>
          </p:cNvPr>
          <p:cNvSpPr/>
          <p:nvPr/>
        </p:nvSpPr>
        <p:spPr>
          <a:xfrm>
            <a:off x="250778" y="1362147"/>
            <a:ext cx="79710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赛题名称及类型：压裂车柱塞泵盘车装置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赛题提出背景：</a:t>
            </a:r>
            <a:br>
              <a:rPr lang="en-US" altLang="zh-CN" sz="105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压裂设备柱塞泵在更换柱塞时需使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柱塞泵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主轴小范围转动，带动柱塞运动，从而可以对柱塞泵的各缸柱塞进行维修更换作业。 常规操作需要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人配合：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人观察柱塞位置，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另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人使用撬杠撬动传动轴，使柱塞泵主轴小范围转动。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赛题内容： 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266700" algn="l"/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设计一款自动盘车装置，配置控制器，操作人员在观察柱塞位置的同时可控制大泵主轴小范围转动。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en-US" sz="1400" kern="1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盘车时主轴转速为</a:t>
            </a:r>
            <a:r>
              <a:rPr lang="en-US" altLang="zh-CN" sz="1400" kern="1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5rpm/min</a:t>
            </a:r>
            <a:r>
              <a:rPr lang="zh-CN" altLang="en-US" sz="1400" kern="1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，正常作业为</a:t>
            </a:r>
            <a:r>
              <a:rPr lang="en-US" altLang="zh-CN" sz="1400" kern="1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1900rpm/min</a:t>
            </a:r>
            <a:r>
              <a:rPr lang="zh-CN" altLang="en-US" sz="1400" kern="1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动力源为液动或者电动（液动需开启底盘或使用蓄能器，电动需使用电瓶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，保证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个工作周期的使用（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2min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，每个柱塞运动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次）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该装置与设备的正常作业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（不影响发动机变速箱柱塞泵的正常作业）</a:t>
            </a: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分离 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00200" lvl="3" indent="-228600" algn="l">
              <a:buFont typeface="+mj-lt"/>
              <a:buAutoNum type="arabicPeriod"/>
            </a:pPr>
            <a:r>
              <a:rPr lang="zh-CN" altLang="zh-CN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该装置在工作时与设备结合（需设置互保机制）</a:t>
            </a:r>
            <a:r>
              <a:rPr lang="zh-CN" altLang="en-US" sz="1400" kern="100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；</a:t>
            </a:r>
            <a:endParaRPr lang="zh-CN" altLang="zh-CN" dirty="0">
              <a:solidFill>
                <a:srgbClr val="000000"/>
              </a:solidFill>
              <a:latin typeface="Corbel" panose="020B0503020204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2">
            <a:extLst>
              <a:ext uri="{FF2B5EF4-FFF2-40B4-BE49-F238E27FC236}">
                <a16:creationId xmlns:a16="http://schemas.microsoft.com/office/drawing/2014/main" id="{11E860B9-D921-426E-ABAA-9B1F715E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9881"/>
            <a:ext cx="9144000" cy="367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压裂泵通常分为三缸泵及五缸泵，本赛题以五缸泵结构进行说明。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五缸泵液力端包含</a:t>
            </a:r>
            <a:r>
              <a:rPr lang="en-US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个柱塞，每个柱塞分别与动力端的曲轴通过连接总成连接；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曲轴的</a:t>
            </a:r>
            <a:r>
              <a:rPr lang="en-US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个连杆轴径成固定角度分布；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在更换液力端柱塞时需使柱塞保持在相对固定的位置，方便作业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因</a:t>
            </a:r>
            <a:r>
              <a:rPr lang="en-US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个柱塞位置不同，因此需要使柱塞泵</a:t>
            </a:r>
            <a:r>
              <a:rPr lang="zh-CN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主轴小范围转动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，进而使柱塞运动到合适的位置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因整机空间受限，要想使柱塞泵主轴转动，变速箱挡位为</a:t>
            </a:r>
            <a:r>
              <a:rPr lang="zh-CN" altLang="en-US" sz="1400" dirty="0">
                <a:solidFill>
                  <a:srgbClr val="FF0000"/>
                </a:solidFill>
                <a:latin typeface="宋体" panose="02010600030101010101" pitchFamily="2" charset="-122"/>
              </a:rPr>
              <a:t>空挡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，常规做法是使用撬杠插到传动轴的十字轴里，撬动传动轴，进而带动主轴转动，使柱塞做直线运动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pPr marL="342900" indent="-342900">
              <a:buFont typeface="+mj-lt"/>
              <a:buAutoNum type="arabicPeriod"/>
            </a:pP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在此作业过程中</a:t>
            </a:r>
            <a:r>
              <a:rPr lang="en-US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,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需要</a:t>
            </a:r>
            <a:r>
              <a:rPr lang="en-US" altLang="zh-CN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14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人配合，一人撬动传动轴，一人观察柱塞位置</a:t>
            </a:r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  <a:p>
            <a:r>
              <a:rPr lang="zh-CN" altLang="en-US" sz="1400" dirty="0">
                <a:solidFill>
                  <a:srgbClr val="FF0000"/>
                </a:solidFill>
                <a:latin typeface="宋体" panose="02010600030101010101" pitchFamily="2" charset="-122"/>
              </a:rPr>
              <a:t>注：在发动机停机、变速箱挡位为空挡时才允许盘车作业（柱塞泵主轴转动）。</a:t>
            </a:r>
          </a:p>
          <a:p>
            <a:endParaRPr lang="en-US" altLang="zh-CN" sz="1400" b="0" dirty="0">
              <a:solidFill>
                <a:schemeClr val="bg2">
                  <a:lumMod val="10000"/>
                </a:schemeClr>
              </a:solidFill>
              <a:latin typeface="宋体" panose="02010600030101010101" pitchFamily="2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8272524-139E-4690-910C-CE57544BE5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86" y="2949885"/>
            <a:ext cx="3371132" cy="214342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F482300-6666-443C-A598-383396392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546" y="3148589"/>
            <a:ext cx="3632964" cy="174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35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1E00030E-E081-46D3-9DB4-424468D1F2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50" b="26082"/>
          <a:stretch/>
        </p:blipFill>
        <p:spPr>
          <a:xfrm>
            <a:off x="1053623" y="1523283"/>
            <a:ext cx="6858000" cy="209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67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93E95B8-E0BF-44E7-A9F9-6B634EEA0E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398" y="799670"/>
            <a:ext cx="4865914" cy="364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0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8AA9C2CE-5E44-40F5-80BD-068A148BD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2106" y="1404927"/>
            <a:ext cx="5045180" cy="288000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1B80F0F8-7CAF-41EB-82C3-D35362838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6" t="11217" r="66858" b="18678"/>
          <a:stretch>
            <a:fillRect/>
          </a:stretch>
        </p:blipFill>
        <p:spPr bwMode="auto">
          <a:xfrm>
            <a:off x="442807" y="1349926"/>
            <a:ext cx="3289299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74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2">
            <a:extLst>
              <a:ext uri="{FF2B5EF4-FFF2-40B4-BE49-F238E27FC236}">
                <a16:creationId xmlns:a16="http://schemas.microsoft.com/office/drawing/2014/main" id="{11E860B9-D921-426E-ABAA-9B1F715E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9881"/>
            <a:ext cx="3780234" cy="367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拆卸柱塞卡箍及柱塞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B77639D-FE6A-41E2-B167-17A472D3C7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79"/>
          <a:stretch/>
        </p:blipFill>
        <p:spPr>
          <a:xfrm>
            <a:off x="305946" y="1142682"/>
            <a:ext cx="8532108" cy="344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43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2">
            <a:extLst>
              <a:ext uri="{FF2B5EF4-FFF2-40B4-BE49-F238E27FC236}">
                <a16:creationId xmlns:a16="http://schemas.microsoft.com/office/drawing/2014/main" id="{11E860B9-D921-426E-ABAA-9B1F715E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9881"/>
            <a:ext cx="3780234" cy="367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b="0" dirty="0">
                <a:solidFill>
                  <a:schemeClr val="bg2">
                    <a:lumMod val="10000"/>
                  </a:schemeClr>
                </a:solidFill>
                <a:latin typeface="宋体" panose="02010600030101010101" pitchFamily="2" charset="-122"/>
              </a:rPr>
              <a:t>液力端结构结构介绍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EF92389-3470-457B-9A6B-C2652AAEA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7785"/>
            <a:ext cx="9144000" cy="387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86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">
      <a:dk1>
        <a:srgbClr val="AFAFAF"/>
      </a:dk1>
      <a:lt1>
        <a:srgbClr val="FFFFFF"/>
      </a:lt1>
      <a:dk2>
        <a:srgbClr val="999999"/>
      </a:dk2>
      <a:lt2>
        <a:srgbClr val="E7E6E6"/>
      </a:lt2>
      <a:accent1>
        <a:srgbClr val="892D22"/>
      </a:accent1>
      <a:accent2>
        <a:srgbClr val="C43A30"/>
      </a:accent2>
      <a:accent3>
        <a:srgbClr val="D84E43"/>
      </a:accent3>
      <a:accent4>
        <a:srgbClr val="DA6E64"/>
      </a:accent4>
      <a:accent5>
        <a:srgbClr val="E09286"/>
      </a:accent5>
      <a:accent6>
        <a:srgbClr val="F0B5AF"/>
      </a:accent6>
      <a:hlink>
        <a:srgbClr val="633247"/>
      </a:hlink>
      <a:folHlink>
        <a:srgbClr val="633247"/>
      </a:folHlink>
    </a:clrScheme>
    <a:fontScheme name="Custom 4">
      <a:majorFont>
        <a:latin typeface="Yanone Kaffeesatz Bold"/>
        <a:ea typeface=""/>
        <a:cs typeface="Yanone Kaffeesatz Bold"/>
      </a:majorFont>
      <a:minorFont>
        <a:latin typeface="Yanone Kaffeesatz thin"/>
        <a:ea typeface=""/>
        <a:cs typeface="Yanone Kaffeesatz 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21078</TotalTime>
  <Words>390</Words>
  <Application>Microsoft Office PowerPoint</Application>
  <PresentationFormat>全屏显示(16:9)</PresentationFormat>
  <Paragraphs>20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8" baseType="lpstr">
      <vt:lpstr>PrivaOnePro</vt:lpstr>
      <vt:lpstr>PrivaThreePro</vt:lpstr>
      <vt:lpstr>Yanone Kaffeesatz Bold</vt:lpstr>
      <vt:lpstr>Yanone Kaffeesatz thin</vt:lpstr>
      <vt:lpstr>宋体</vt:lpstr>
      <vt:lpstr>微软雅黑</vt:lpstr>
      <vt:lpstr>微软雅黑</vt:lpstr>
      <vt:lpstr>Arial</vt:lpstr>
      <vt:lpstr>Calibri</vt:lpstr>
      <vt:lpstr>Corbel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超 熊</cp:lastModifiedBy>
  <cp:revision>1161</cp:revision>
  <dcterms:created xsi:type="dcterms:W3CDTF">2015-03-06T12:45:50Z</dcterms:created>
  <dcterms:modified xsi:type="dcterms:W3CDTF">2023-11-15T06:42:37Z</dcterms:modified>
</cp:coreProperties>
</file>