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441" r:id="rId4"/>
    <p:sldId id="442" r:id="rId5"/>
    <p:sldId id="443" r:id="rId7"/>
    <p:sldId id="433" r:id="rId8"/>
    <p:sldId id="425" r:id="rId9"/>
  </p:sldIdLst>
  <p:sldSz cx="9144000" cy="5143500" type="screen16x9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  <a:srgbClr val="A81826"/>
    <a:srgbClr val="EC7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08" autoAdjust="0"/>
  </p:normalViewPr>
  <p:slideViewPr>
    <p:cSldViewPr>
      <p:cViewPr varScale="1">
        <p:scale>
          <a:sx n="87" d="100"/>
          <a:sy n="87" d="100"/>
        </p:scale>
        <p:origin x="-864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4FAEF-EBD6-4D1D-8E3B-B7FBBFBD5B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B8254-57C5-4879-BACE-2012E73E6C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房间光线良好，不逆光，视频背景为真实背景。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C16101-BEA3-47CF-B685-1E6B83FCF17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C16101-BEA3-47CF-B685-1E6B83FCF17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模板6f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32289"/>
            <a:ext cx="7772400" cy="1102519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3300" b="1" cap="none" spc="113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96490" y="2411015"/>
            <a:ext cx="7751023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87C4C226-F7F7-4DBE-A816-A6CCAE3A45D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篇章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267205" y="2225280"/>
            <a:ext cx="184731" cy="7155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50" b="0" i="0" u="none" strike="noStrike" kern="1200" cap="none" spc="38" normalizeH="0" baseline="0" noProof="0" dirty="0">
              <a:ln w="13500">
                <a:solidFill>
                  <a:srgbClr val="4F81BD">
                    <a:shade val="2500"/>
                    <a:alpha val="6500"/>
                  </a:srgbClr>
                </a:solidFill>
                <a:prstDash val="solid"/>
              </a:ln>
              <a:solidFill>
                <a:srgbClr val="4F81BD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557" y="2247715"/>
            <a:ext cx="7772400" cy="1021556"/>
          </a:xfrm>
        </p:spPr>
        <p:txBody>
          <a:bodyPr anchor="t">
            <a:normAutofit/>
          </a:bodyPr>
          <a:lstStyle>
            <a:lvl1pPr algn="ctr">
              <a:defRPr lang="zh-CN" altLang="en-US" sz="2700" dirty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4557" y="1815667"/>
            <a:ext cx="7772400" cy="433322"/>
          </a:xfrm>
        </p:spPr>
        <p:txBody>
          <a:bodyPr anchor="b"/>
          <a:lstStyle>
            <a:lvl1pPr marL="0" indent="0" algn="ctr">
              <a:buNone/>
              <a:defRPr lang="zh-CN" altLang="en-US" dirty="0" smtClean="0">
                <a:solidFill>
                  <a:schemeClr val="bg1">
                    <a:lumMod val="85000"/>
                  </a:schemeClr>
                </a:solidFill>
                <a:latin typeface="楷体_GB2312" pitchFamily="49" charset="-122"/>
                <a:ea typeface="楷体_GB2312" pitchFamily="49" charset="-122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1494" y="107139"/>
            <a:ext cx="7901014" cy="589364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1494" y="803661"/>
            <a:ext cx="3902911" cy="3696916"/>
          </a:xfrm>
        </p:spPr>
        <p:txBody>
          <a:bodyPr/>
          <a:lstStyle>
            <a:lvl1pPr>
              <a:defRPr sz="1800" b="1"/>
            </a:lvl1pPr>
            <a:lvl2pPr>
              <a:defRPr sz="1500"/>
            </a:lvl2pPr>
            <a:lvl3pPr>
              <a:defRPr sz="1500"/>
            </a:lvl3pPr>
            <a:lvl4pPr>
              <a:defRPr sz="1350"/>
            </a:lvl4pPr>
            <a:lvl5pPr>
              <a:defRPr sz="1200" b="1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9597" y="803661"/>
            <a:ext cx="3902911" cy="3696916"/>
          </a:xfrm>
        </p:spPr>
        <p:txBody>
          <a:bodyPr/>
          <a:lstStyle>
            <a:lvl1pPr>
              <a:defRPr sz="1800" b="1"/>
            </a:lvl1pPr>
            <a:lvl2pPr>
              <a:defRPr sz="1500"/>
            </a:lvl2pPr>
            <a:lvl3pPr>
              <a:defRPr sz="1500"/>
            </a:lvl3pPr>
            <a:lvl4pPr>
              <a:defRPr sz="1350"/>
            </a:lvl4pPr>
            <a:lvl5pPr>
              <a:defRPr sz="1200" b="1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530436B3-DF85-4AC1-9CD3-A2A5620A56A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1494" y="107139"/>
            <a:ext cx="7901014" cy="5893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4859" y="696502"/>
            <a:ext cx="3950507" cy="58936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4859" y="1339444"/>
            <a:ext cx="3950507" cy="31611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98635" y="696502"/>
            <a:ext cx="3950507" cy="58936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98635" y="1339444"/>
            <a:ext cx="3950507" cy="31611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1D91BB1-3223-4C61-AF5C-48CDF2F0645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3D827CE7-DBF7-44C1-9991-2FC1A205BC1C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C86DE764-83C9-49AD-B808-23EB2EA805C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11" y="642924"/>
            <a:ext cx="2822603" cy="77391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642925"/>
            <a:ext cx="4926040" cy="389812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500"/>
            </a:lvl3pPr>
            <a:lvl4pPr>
              <a:defRPr sz="1350"/>
            </a:lvl4pPr>
            <a:lvl5pPr>
              <a:defRPr sz="12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11" y="1466232"/>
            <a:ext cx="2822603" cy="307481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43AA9872-B337-4705-9601-DC08886AD90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8619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96503"/>
            <a:ext cx="5486400" cy="2989688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11124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2E4100A-AB2E-4893-BDBA-2642BCACF51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3" y="160717"/>
            <a:ext cx="6786610" cy="48220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1473" y="750081"/>
            <a:ext cx="8001056" cy="3750495"/>
          </a:xfrm>
        </p:spPr>
        <p:txBody>
          <a:bodyPr vert="eaVert"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2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2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42CFD5B6-4EE5-462C-BB78-5DCCF09922C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0838" y="696503"/>
            <a:ext cx="1800252" cy="3804074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11" y="696503"/>
            <a:ext cx="5905528" cy="3804074"/>
          </a:xfrm>
        </p:spPr>
        <p:txBody>
          <a:bodyPr vert="eaVert"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2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2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F290F085-04F4-4291-B48A-2A256C037F33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4" Type="http://schemas.openxmlformats.org/officeDocument/2006/relationships/theme" Target="../theme/theme2.xml"/><Relationship Id="rId13" Type="http://schemas.openxmlformats.org/officeDocument/2006/relationships/image" Target="../media/image5.emf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1BBBD-643E-47FE-9FA2-FCCDFADBFF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AF31C-AB76-4AED-878C-DD4652A6E95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9" descr="模板6内页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714375" y="160735"/>
            <a:ext cx="7715250" cy="4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14375" y="696516"/>
            <a:ext cx="77152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 b="0" smtClean="0">
                <a:latin typeface="Calibri" panose="020F0502020204030204" pitchFamily="34" charset="0"/>
              </a:defRPr>
            </a:lvl1pPr>
          </a:lstStyle>
          <a:p>
            <a:pPr defTabSz="685800">
              <a:defRPr/>
            </a:pPr>
            <a:fld id="{D45A7394-3132-479E-91B3-FADB6A0AC5E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100" kern="1200">
          <a:solidFill>
            <a:srgbClr val="C00000"/>
          </a:solidFill>
          <a:latin typeface="汉真广标" pitchFamily="49" charset="-122"/>
          <a:ea typeface="汉真广标" pitchFamily="49" charset="-122"/>
          <a:cs typeface="+mj-cs"/>
        </a:defRPr>
      </a:lvl1pPr>
      <a:lvl2pPr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2pPr>
      <a:lvl3pPr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3pPr>
      <a:lvl4pPr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4pPr>
      <a:lvl5pPr algn="l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5pPr>
      <a:lvl6pPr marL="342900" algn="l" rtl="0" fontAlgn="base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6pPr>
      <a:lvl7pPr marL="685800" algn="l" rtl="0" fontAlgn="base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7pPr>
      <a:lvl8pPr marL="1028700" algn="l" rtl="0" fontAlgn="base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8pPr>
      <a:lvl9pPr marL="1371600" algn="l" rtl="0" fontAlgn="base">
        <a:lnSpc>
          <a:spcPct val="130000"/>
        </a:lnSpc>
        <a:spcBef>
          <a:spcPct val="0"/>
        </a:spcBef>
        <a:spcAft>
          <a:spcPct val="0"/>
        </a:spcAft>
        <a:defRPr sz="2100">
          <a:solidFill>
            <a:srgbClr val="C00000"/>
          </a:solidFill>
          <a:latin typeface="汉真广标" pitchFamily="49" charset="-122"/>
          <a:ea typeface="汉真广标" pitchFamily="49" charset="-122"/>
        </a:defRPr>
      </a:lvl9pPr>
    </p:titleStyle>
    <p:bodyStyle>
      <a:lvl1pPr marL="257175" indent="-257175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Blip>
          <a:blip r:embed="rId13"/>
        </a:buBlip>
        <a:defRPr sz="1800" b="1" kern="1200">
          <a:solidFill>
            <a:schemeClr val="tx1"/>
          </a:solidFill>
          <a:latin typeface="黑体" panose="02010609060101010101" pitchFamily="2" charset="-122"/>
          <a:ea typeface="黑体" panose="02010609060101010101" pitchFamily="2" charset="-122"/>
          <a:cs typeface="+mn-cs"/>
        </a:defRPr>
      </a:lvl1pPr>
      <a:lvl2pPr marL="557530" indent="-21463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Blip>
          <a:blip r:embed="rId13"/>
        </a:buBlip>
        <a:defRPr sz="1500" kern="1200">
          <a:solidFill>
            <a:schemeClr val="tx1"/>
          </a:solidFill>
          <a:latin typeface="方正大标宋简体" pitchFamily="65" charset="-122"/>
          <a:ea typeface="方正大标宋简体" pitchFamily="65" charset="-122"/>
          <a:cs typeface="+mn-cs"/>
        </a:defRPr>
      </a:lvl2pPr>
      <a:lvl3pPr marL="857250" indent="-1714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Blip>
          <a:blip r:embed="rId13"/>
        </a:buBlip>
        <a:defRPr sz="1500" kern="1200">
          <a:solidFill>
            <a:schemeClr val="tx1"/>
          </a:solidFill>
          <a:latin typeface="楷体_GB2312" pitchFamily="49" charset="-122"/>
          <a:ea typeface="楷体_GB2312" pitchFamily="49" charset="-122"/>
          <a:cs typeface="+mn-cs"/>
        </a:defRPr>
      </a:lvl3pPr>
      <a:lvl4pPr marL="1200150" indent="-1714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Blip>
          <a:blip r:embed="rId13"/>
        </a:buBlip>
        <a:defRPr sz="15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800000"/>
        </a:buClr>
        <a:buBlip>
          <a:blip r:embed="rId13"/>
        </a:buBlip>
        <a:defRPr sz="12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D70715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软件安装</a:t>
            </a:r>
            <a:endParaRPr lang="en-US" altLang="zh-CN" kern="0" dirty="0">
              <a:solidFill>
                <a:srgbClr val="D70715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主系统腾讯会议用于考试</a:t>
            </a:r>
            <a:r>
              <a:rPr lang="zh-CN" altLang="en-US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；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副系统</a:t>
            </a:r>
            <a:r>
              <a:rPr lang="zh-CN" altLang="en-US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腾讯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会议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软件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，主要用于视频监考及备用</a:t>
            </a:r>
            <a:r>
              <a:rPr lang="zh-CN" altLang="en-US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；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请考生提前下载注册复试软件，并熟悉软件。</a:t>
            </a:r>
            <a:endParaRPr lang="en-US" altLang="zh-CN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r>
              <a:rPr lang="zh-CN" altLang="zh-CN" kern="0" dirty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设备配置要求</a:t>
            </a:r>
            <a:endParaRPr lang="en-US" altLang="zh-CN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</a:endParaRPr>
          </a:p>
          <a:p>
            <a:r>
              <a:rPr lang="zh-CN" altLang="zh-CN" b="0" kern="0" dirty="0">
                <a:ea typeface="字魂59号-创粗黑" panose="00000500000000000000" pitchFamily="2" charset="-122"/>
                <a:cs typeface="+mn-ea"/>
              </a:rPr>
              <a:t>建议考生使用</a:t>
            </a:r>
            <a:r>
              <a:rPr lang="zh-CN" altLang="en-US" b="0" kern="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有</a:t>
            </a:r>
            <a:r>
              <a:rPr lang="zh-CN" altLang="zh-CN" b="0" kern="0" dirty="0">
                <a:ea typeface="字魂59号-创粗黑" panose="00000500000000000000" pitchFamily="2" charset="-122"/>
                <a:cs typeface="+mn-ea"/>
              </a:rPr>
              <a:t>摄像头、话筒</a:t>
            </a:r>
            <a:r>
              <a:rPr lang="zh-CN" altLang="en-US" b="0" kern="0" dirty="0">
                <a:ea typeface="字魂59号-创粗黑" panose="00000500000000000000" pitchFamily="2" charset="-122"/>
                <a:cs typeface="+mn-ea"/>
              </a:rPr>
              <a:t>功能的</a:t>
            </a:r>
            <a:r>
              <a:rPr lang="zh-CN" altLang="zh-CN" b="0" kern="0" dirty="0">
                <a:ea typeface="字魂59号-创粗黑" panose="00000500000000000000" pitchFamily="2" charset="-122"/>
                <a:cs typeface="+mn-ea"/>
              </a:rPr>
              <a:t>笔记本电脑进行面试</a:t>
            </a:r>
            <a:r>
              <a:rPr lang="zh-CN" altLang="en-US" b="0" kern="0" dirty="0">
                <a:ea typeface="字魂59号-创粗黑" panose="00000500000000000000" pitchFamily="2" charset="-122"/>
                <a:cs typeface="+mn-ea"/>
              </a:rPr>
              <a:t>；</a:t>
            </a:r>
            <a:r>
              <a:rPr lang="zh-CN" altLang="en-US" b="0" kern="0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字魂59号-创粗黑" panose="00000500000000000000" pitchFamily="2" charset="-122"/>
              </a:rPr>
              <a:t>使用笔记本或者智能手机进行监控；</a:t>
            </a:r>
            <a:r>
              <a:rPr lang="zh-CN" altLang="en-US" b="0" kern="0" dirty="0">
                <a:ea typeface="字魂59号-创粗黑" panose="00000500000000000000" pitchFamily="2" charset="-122"/>
                <a:cs typeface="+mn-ea"/>
              </a:rPr>
              <a:t>笔记本最好</a:t>
            </a:r>
            <a:r>
              <a:rPr lang="zh-CN" altLang="zh-CN" b="0" kern="0" dirty="0">
                <a:ea typeface="字魂59号-创粗黑" panose="00000500000000000000" pitchFamily="2" charset="-122"/>
                <a:cs typeface="+mn-ea"/>
              </a:rPr>
              <a:t>连接有线网络，提前将无关程序全部关闭。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如果监控端使用智能手机，手机须提前备好手机支架，手机开启来电全部呼叫转移，同时去掉锁屏及闹铃等设置。</a:t>
            </a:r>
            <a:endParaRPr lang="zh-CN" altLang="en-US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endParaRPr lang="zh-CN" altLang="en-US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endParaRPr lang="en-US" altLang="zh-CN" sz="1500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endParaRPr lang="zh-CN" altLang="zh-CN" sz="1500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endParaRPr lang="zh-CN" altLang="en-US" kern="0" dirty="0">
              <a:solidFill>
                <a:srgbClr val="D70715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7715250" cy="448865"/>
          </a:xfrm>
        </p:spPr>
        <p:txBody>
          <a:bodyPr/>
          <a:lstStyle/>
          <a:p>
            <a:r>
              <a:rPr lang="zh-CN" altLang="en-US" dirty="0"/>
              <a:t>考生</a:t>
            </a:r>
            <a:r>
              <a:rPr lang="zh-CN" altLang="en-US" dirty="0" smtClean="0"/>
              <a:t>远程面试</a:t>
            </a:r>
            <a:r>
              <a:rPr lang="zh-CN" altLang="en-US" dirty="0"/>
              <a:t>要求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7715250" cy="448865"/>
          </a:xfrm>
        </p:spPr>
        <p:txBody>
          <a:bodyPr/>
          <a:lstStyle/>
          <a:p>
            <a:r>
              <a:rPr lang="zh-CN" altLang="en-US" dirty="0"/>
              <a:t>考生</a:t>
            </a:r>
            <a:r>
              <a:rPr lang="zh-CN" altLang="en-US" dirty="0" smtClean="0"/>
              <a:t>远程面试</a:t>
            </a:r>
            <a:r>
              <a:rPr lang="zh-CN" altLang="en-US" dirty="0"/>
              <a:t>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75" y="710513"/>
            <a:ext cx="7715250" cy="3857625"/>
          </a:xfrm>
        </p:spPr>
        <p:txBody>
          <a:bodyPr/>
          <a:lstStyle/>
          <a:p>
            <a:r>
              <a:rPr lang="zh-CN" altLang="en-US" kern="0" dirty="0" smtClean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面</a:t>
            </a:r>
            <a:r>
              <a:rPr lang="zh-CN" altLang="zh-CN" kern="0" dirty="0" smtClean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试</a:t>
            </a:r>
            <a:r>
              <a:rPr lang="zh-CN" altLang="zh-CN" kern="0" dirty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环境要求</a:t>
            </a:r>
            <a:endParaRPr lang="en-US" altLang="zh-CN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</a:endParaRPr>
          </a:p>
          <a:p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考生需要在封闭安静的房间独立进行远程面试</a:t>
            </a:r>
            <a:r>
              <a:rPr lang="zh-CN" altLang="en-US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，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除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面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试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要求的设备和物品外，复试场所考生座位</a:t>
            </a:r>
            <a:r>
              <a:rPr lang="en-US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1.5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米范围内不得存放任何书刊、报纸、资料、电子设备等。</a:t>
            </a:r>
            <a:endParaRPr lang="en-US" altLang="zh-CN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r>
              <a:rPr lang="zh-CN" altLang="zh-CN" kern="0" dirty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纪律要求</a:t>
            </a:r>
            <a:endParaRPr lang="en-US" altLang="zh-CN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</a:endParaRPr>
          </a:p>
          <a:p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除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面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试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需要打开的软件，不允许再运行其他网页或软件，设备须处于免打扰状态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，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面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试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期间考生不得录屏录音录像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。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面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试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期间如发生设备和网络故障，应立即</a:t>
            </a:r>
            <a:r>
              <a:rPr lang="zh-CN" altLang="zh-CN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联系</a:t>
            </a:r>
            <a:r>
              <a:rPr lang="zh-CN" altLang="en-US" b="0" kern="0" dirty="0" smtClean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所在分会场老师。</a:t>
            </a:r>
            <a:endParaRPr lang="zh-CN" altLang="en-US" b="0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endParaRPr lang="en-US" altLang="zh-CN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endParaRPr lang="zh-CN" altLang="zh-CN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endParaRPr lang="zh-CN" altLang="en-US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7715250" cy="448865"/>
          </a:xfrm>
        </p:spPr>
        <p:txBody>
          <a:bodyPr/>
          <a:lstStyle/>
          <a:p>
            <a:r>
              <a:rPr lang="zh-CN" altLang="en-US" dirty="0"/>
              <a:t>考生远程复试要求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kern="0" dirty="0">
                <a:solidFill>
                  <a:srgbClr val="D70715"/>
                </a:solidFill>
                <a:ea typeface="字魂59号-创粗黑" panose="00000500000000000000" pitchFamily="2" charset="-122"/>
                <a:cs typeface="+mn-ea"/>
              </a:rPr>
              <a:t>设备摆放要求</a:t>
            </a:r>
            <a:endParaRPr lang="zh-CN" altLang="en-US" kern="0" dirty="0">
              <a:solidFill>
                <a:srgbClr val="D70715"/>
              </a:solidFill>
              <a:ea typeface="字魂59号-创粗黑" panose="00000500000000000000" pitchFamily="2" charset="-122"/>
              <a:cs typeface="+mn-ea"/>
              <a:sym typeface="字魂59号-创粗黑" panose="00000500000000000000" pitchFamily="2" charset="-122"/>
            </a:endParaRPr>
          </a:p>
          <a:p>
            <a:pPr marL="0" indent="0">
              <a:buNone/>
            </a:pP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考生正向面对主机位，保证头肩部及双手出现在视频画面中，保证面部清晰可见，不佩戴口罩、耳饰和耳机，头发不可遮挡耳朵。副机位从考生侧后方拍摄（与考生后背面成</a:t>
            </a:r>
            <a:r>
              <a:rPr lang="en-US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45</a:t>
            </a:r>
            <a:r>
              <a:rPr lang="zh-CN" altLang="zh-CN" b="0" kern="0" dirty="0">
                <a:solidFill>
                  <a:srgbClr val="000000"/>
                </a:solidFill>
                <a:ea typeface="字魂59号-创粗黑" panose="00000500000000000000" pitchFamily="2" charset="-122"/>
                <a:cs typeface="+mn-ea"/>
              </a:rPr>
              <a:t>°角），确保可拍摄考生本人和电脑屏幕。</a:t>
            </a:r>
            <a:endParaRPr lang="zh-CN" altLang="zh-CN" b="0" kern="0" dirty="0">
              <a:solidFill>
                <a:srgbClr val="000000"/>
              </a:solidFill>
              <a:ea typeface="字魂59号-创粗黑" panose="00000500000000000000" pitchFamily="2" charset="-122"/>
              <a:cs typeface="+mn-ea"/>
            </a:endParaRP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3779" y="2571751"/>
            <a:ext cx="5636442" cy="21360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flipV="1">
            <a:off x="912935" y="724118"/>
            <a:ext cx="7907537" cy="80207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6435" tIns="48218" rIns="96435" bIns="4821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79512" y="267494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6435" tIns="48218" rIns="96435" bIns="4821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/>
          <p:nvPr/>
        </p:nvSpPr>
        <p:spPr>
          <a:xfrm>
            <a:off x="899592" y="267494"/>
            <a:ext cx="45365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A81826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身份核实</a:t>
            </a:r>
            <a:endParaRPr lang="en-US" altLang="zh-CN" sz="2400" b="1" dirty="0">
              <a:solidFill>
                <a:srgbClr val="A81826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8231" y="987574"/>
            <a:ext cx="7907537" cy="1338828"/>
          </a:xfrm>
          <a:prstGeom prst="rect">
            <a:avLst/>
          </a:prstGeom>
          <a:ln>
            <a:solidFill>
              <a:srgbClr val="1F487C"/>
            </a:solidFill>
          </a:ln>
        </p:spPr>
        <p:txBody>
          <a:bodyPr wrap="square">
            <a:spAutoFit/>
          </a:bodyPr>
          <a:lstStyle/>
          <a:p>
            <a:pPr marL="285750" marR="15875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考生进入视频会议后，手持有效二代身份证，供面试小组秘书核对身份；</a:t>
            </a:r>
            <a:endParaRPr lang="en-US" altLang="zh-CN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L="285750" marR="15875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考生本人、身份证要同时出现在屏幕中，且保证图像清晰；</a:t>
            </a:r>
            <a:endParaRPr lang="en-US" altLang="zh-CN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L="285750" marR="15875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kern="100" dirty="0">
                <a:solidFill>
                  <a:srgbClr val="A81826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技术支持通过“</a:t>
            </a:r>
            <a:r>
              <a:rPr lang="zh-CN" altLang="en-US" b="1" kern="100" dirty="0">
                <a:solidFill>
                  <a:srgbClr val="A81826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远程视频面试核验</a:t>
            </a:r>
            <a:r>
              <a:rPr lang="zh-CN" altLang="en-US" kern="100" dirty="0">
                <a:solidFill>
                  <a:srgbClr val="A81826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”系统进行身份核实</a:t>
            </a:r>
            <a:r>
              <a:rPr lang="zh-CN" altLang="en-US" kern="100" dirty="0" smtClean="0">
                <a:solidFill>
                  <a:srgbClr val="A81826"/>
                </a:solidFill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；</a:t>
            </a:r>
            <a:endParaRPr lang="en-US" altLang="zh-CN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062" y="2715766"/>
            <a:ext cx="7907537" cy="22672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flipV="1">
            <a:off x="912935" y="724118"/>
            <a:ext cx="7907537" cy="80207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6435" tIns="48218" rIns="96435" bIns="4821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79512" y="267494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6435" tIns="48218" rIns="96435" bIns="48218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/>
          <p:nvPr/>
        </p:nvSpPr>
        <p:spPr>
          <a:xfrm>
            <a:off x="899592" y="267494"/>
            <a:ext cx="45365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640080" indent="-1828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1282700" indent="-3683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925955" indent="-55435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2568575" indent="-7397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A81826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考生复试行为规范</a:t>
            </a:r>
            <a:endParaRPr lang="en-US" altLang="zh-CN" sz="2400" b="1" dirty="0">
              <a:solidFill>
                <a:srgbClr val="A81826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6729" y="915060"/>
            <a:ext cx="7656667" cy="3416320"/>
          </a:xfrm>
          <a:prstGeom prst="rect">
            <a:avLst/>
          </a:prstGeom>
          <a:ln>
            <a:solidFill>
              <a:srgbClr val="1F487C"/>
            </a:solidFill>
          </a:ln>
        </p:spPr>
        <p:txBody>
          <a:bodyPr wrap="square">
            <a:spAutoFit/>
          </a:bodyPr>
          <a:lstStyle/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1.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考生应自觉服从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学院面试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工作人员管理。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2.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考生应按要求准备好网络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远程面试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要求的软硬件条件和网络环境。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3.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考生必须凭本人有效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居民身份证参加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网络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远程面试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4.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考生应选择独立安静房间独自参加网络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远程面试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5.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考生音频视频必须全程开启，全程正面免冠朝向摄像头，保证头肩部及双手出现在视频画面正中间。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6</a:t>
            </a:r>
            <a:r>
              <a:rPr lang="en-US" altLang="zh-CN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.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全程考生应保持注视摄像头，不得以任何方式查阅资料。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7</a:t>
            </a:r>
            <a:r>
              <a:rPr lang="en-US" altLang="zh-CN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.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期间考生不得录屏录像录音，不得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将面试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内容向其他考生泄漏或在网络传播。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8</a:t>
            </a:r>
            <a:r>
              <a:rPr lang="en-US" altLang="zh-CN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.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面试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期间如发生设备或网络故障，应</a:t>
            </a:r>
            <a:r>
              <a:rPr lang="zh-CN" altLang="en-US" kern="100" dirty="0" smtClean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主动与所在分会场老师保持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沟通。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  <a:p>
            <a:pPr marR="15875" algn="just">
              <a:spcAft>
                <a:spcPts val="0"/>
              </a:spcAft>
            </a:pPr>
            <a:r>
              <a:rPr lang="en-US" altLang="zh-CN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9.</a:t>
            </a:r>
            <a:r>
              <a:rPr lang="zh-CN" altLang="en-US" kern="100" dirty="0">
                <a:latin typeface="微软雅黑" panose="020B0503020204020204" charset="-122"/>
                <a:ea typeface="微软雅黑" panose="020B0503020204020204" charset="-122"/>
                <a:cs typeface="仿宋" panose="02010609060101010101" pitchFamily="49" charset="-122"/>
              </a:rPr>
              <a:t>其他未尽事项，根据实际情况进行判定，确有影响考试正常秩序的按违规处理。</a:t>
            </a:r>
            <a:endParaRPr lang="zh-CN" altLang="en-US" kern="100" dirty="0">
              <a:latin typeface="微软雅黑" panose="020B0503020204020204" charset="-122"/>
              <a:ea typeface="微软雅黑" panose="020B0503020204020204" charset="-122"/>
              <a:cs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Tg4OTJhM2NlOWY5ZDViNjQ3MzEwMzUzNTc1NGRjYm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844</Words>
  <Application>WPS 演示</Application>
  <PresentationFormat>全屏显示(16:9)</PresentationFormat>
  <Paragraphs>47</Paragraphs>
  <Slides>5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汉真广标</vt:lpstr>
      <vt:lpstr>微软雅黑</vt:lpstr>
      <vt:lpstr>黑体</vt:lpstr>
      <vt:lpstr>方正大标宋简体</vt:lpstr>
      <vt:lpstr>楷体_GB2312</vt:lpstr>
      <vt:lpstr>新宋体</vt:lpstr>
      <vt:lpstr>华文行楷</vt:lpstr>
      <vt:lpstr>字魂59号-创粗黑</vt:lpstr>
      <vt:lpstr>等线</vt:lpstr>
      <vt:lpstr>仿宋</vt:lpstr>
      <vt:lpstr>Arial Unicode MS</vt:lpstr>
      <vt:lpstr>Office 主题​​</vt:lpstr>
      <vt:lpstr>Office 主题</vt:lpstr>
      <vt:lpstr>考生远程面试要求</vt:lpstr>
      <vt:lpstr>考生远程面试要求</vt:lpstr>
      <vt:lpstr>考生远程复试要求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刘东东</dc:creator>
  <cp:lastModifiedBy>佟歆</cp:lastModifiedBy>
  <cp:revision>221</cp:revision>
  <dcterms:created xsi:type="dcterms:W3CDTF">2017-03-20T02:31:00Z</dcterms:created>
  <dcterms:modified xsi:type="dcterms:W3CDTF">2022-09-20T05:15:58Z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71575A71B23748EB8053FC82F27FEF69</vt:lpwstr>
  </property>
  <property fmtid="{D5CDD505-2E9C-101B-9397-08002B2CF9AE}" pid="3" name="KSOProductBuildVer">
    <vt:lpwstr>2052-11.1.0.12358</vt:lpwstr>
  </property>
</Properties>
</file>