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6" r:id="rId2"/>
    <p:sldId id="441" r:id="rId3"/>
    <p:sldId id="390" r:id="rId4"/>
    <p:sldId id="395" r:id="rId5"/>
    <p:sldId id="406" r:id="rId6"/>
    <p:sldId id="440" r:id="rId7"/>
    <p:sldId id="444" r:id="rId8"/>
    <p:sldId id="445" r:id="rId9"/>
    <p:sldId id="442" r:id="rId10"/>
    <p:sldId id="443" r:id="rId11"/>
    <p:sldId id="378" r:id="rId12"/>
  </p:sldIdLst>
  <p:sldSz cx="9144000" cy="6858000" type="screen4x3"/>
  <p:notesSz cx="6858000" cy="9236075"/>
  <p:defaultTextStyle>
    <a:defPPr>
      <a:defRPr lang="en-US"/>
    </a:defPPr>
    <a:lvl1pPr marL="0" algn="l" defTabSz="4568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95" algn="l" defTabSz="4568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91" algn="l" defTabSz="4568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688" algn="l" defTabSz="4568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585" algn="l" defTabSz="4568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480" algn="l" defTabSz="4568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377" algn="l" defTabSz="4568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274" algn="l" defTabSz="4568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170" algn="l" defTabSz="4568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428193-F4A5-8848-97FD-7FE8CD603720}">
          <p14:sldIdLst>
            <p14:sldId id="256"/>
            <p14:sldId id="441"/>
            <p14:sldId id="390"/>
            <p14:sldId id="395"/>
            <p14:sldId id="406"/>
            <p14:sldId id="440"/>
            <p14:sldId id="444"/>
            <p14:sldId id="445"/>
            <p14:sldId id="442"/>
            <p14:sldId id="443"/>
          </p14:sldIdLst>
        </p14:section>
        <p14:section name="Untitled Section" id="{A5F59337-6677-3F4C-82A6-18D9EB80716D}">
          <p14:sldIdLst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4A61B"/>
    <a:srgbClr val="085706"/>
    <a:srgbClr val="FCD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78" autoAdjust="0"/>
    <p:restoredTop sz="50000" autoAdjust="0"/>
  </p:normalViewPr>
  <p:slideViewPr>
    <p:cSldViewPr snapToGrid="0" snapToObjects="1">
      <p:cViewPr varScale="1">
        <p:scale>
          <a:sx n="118" d="100"/>
          <a:sy n="118" d="100"/>
        </p:scale>
        <p:origin x="10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196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6196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7"/>
            <a:ext cx="2971800" cy="4619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772527"/>
            <a:ext cx="2971800" cy="4619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AB4FA1BE-A46D-4B1C-8013-D96A58E0C3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240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180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180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2971800" cy="46180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772668"/>
            <a:ext cx="2971800" cy="46180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931FCB90-D667-A84E-AFD7-1166FAAD2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067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6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95" algn="l" defTabSz="456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91" algn="l" defTabSz="456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88" algn="l" defTabSz="456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85" algn="l" defTabSz="456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80" algn="l" defTabSz="456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77" algn="l" defTabSz="456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74" algn="l" defTabSz="456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70" algn="l" defTabSz="456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CB90-D667-A84E-AFD7-1166FAAD21B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5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B82B0-5B2F-4DCB-B190-F041737243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750"/>
            <a:ext cx="7772400" cy="14710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5700"/>
            <a:ext cx="6400800" cy="1752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8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5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5"/>
            <a:ext cx="2057400" cy="58511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325"/>
            <a:ext cx="6019800" cy="5851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8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6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10"/>
            <a:ext cx="7772400" cy="13610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5983"/>
            <a:ext cx="7772400" cy="1501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8013"/>
            <a:ext cx="4038600" cy="4107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8013"/>
            <a:ext cx="4038600" cy="4107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4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7990"/>
            <a:ext cx="4040188" cy="6405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8574"/>
            <a:ext cx="4040188" cy="3506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977990"/>
            <a:ext cx="4041775" cy="6405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618574"/>
            <a:ext cx="4041775" cy="3506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1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6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0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853859"/>
            <a:ext cx="3008313" cy="11620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1855"/>
            <a:ext cx="5111750" cy="5243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2159648"/>
            <a:ext cx="3008313" cy="39658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0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90855"/>
            <a:ext cx="5486400" cy="3837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2"/>
            <a:ext cx="5486400" cy="804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9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4008"/>
            <a:ext cx="8229600" cy="114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0389"/>
            <a:ext cx="8229600" cy="380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C7EE-69A2-FB41-868C-7852B65F0426}" type="datetimeFigureOut">
              <a:rPr lang="en-US" smtClean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072D-AC29-3449-9AED-C851903C0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6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tracyzou@mst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02" y="1683806"/>
            <a:ext cx="8038080" cy="502770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42502" y="1124671"/>
            <a:ext cx="8370643" cy="800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>
              <a:spcBef>
                <a:spcPct val="0"/>
              </a:spcBef>
              <a:buNone/>
              <a:defRPr sz="2800" b="1">
                <a:solidFill>
                  <a:srgbClr val="08570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Missouri S&amp;T Career </a:t>
            </a:r>
            <a:r>
              <a:rPr lang="en-US" dirty="0"/>
              <a:t>Fairs and </a:t>
            </a:r>
            <a:r>
              <a:rPr lang="en-US" dirty="0" smtClean="0"/>
              <a:t>Top Employers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8063"/>
            <a:ext cx="3893755" cy="5145809"/>
          </a:xfrm>
          <a:prstGeom prst="rect">
            <a:avLst/>
          </a:prstGeom>
        </p:spPr>
      </p:pic>
      <p:sp>
        <p:nvSpPr>
          <p:cNvPr id="58372" name="Title 1"/>
          <p:cNvSpPr>
            <a:spLocks noGrp="1"/>
          </p:cNvSpPr>
          <p:nvPr>
            <p:ph type="title"/>
          </p:nvPr>
        </p:nvSpPr>
        <p:spPr>
          <a:xfrm>
            <a:off x="2426751" y="1702175"/>
            <a:ext cx="8229600" cy="7540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We’re Here To Help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4040703" y="2621626"/>
            <a:ext cx="5001697" cy="4823863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0"/>
              </a:spcBef>
              <a:buClr>
                <a:srgbClr val="085706"/>
              </a:buClr>
              <a:buNone/>
              <a:defRPr/>
            </a:pPr>
            <a:endParaRPr lang="en-US" dirty="0"/>
          </a:p>
          <a:p>
            <a:pPr marL="0" lvl="1" indent="-335250" algn="ctr">
              <a:spcBef>
                <a:spcPts val="0"/>
              </a:spcBef>
              <a:buClr>
                <a:schemeClr val="accent1"/>
              </a:buClr>
              <a:buNone/>
              <a:defRPr/>
            </a:pPr>
            <a:r>
              <a:rPr lang="en-US" sz="2900" b="1" dirty="0">
                <a:solidFill>
                  <a:srgbClr val="44A61B"/>
                </a:solidFill>
              </a:rPr>
              <a:t>Ms. </a:t>
            </a:r>
            <a:r>
              <a:rPr lang="en-US" sz="2900" b="1" dirty="0" smtClean="0">
                <a:solidFill>
                  <a:srgbClr val="44A61B"/>
                </a:solidFill>
              </a:rPr>
              <a:t>Tracy Zou (</a:t>
            </a:r>
            <a:r>
              <a:rPr lang="zh-CN" altLang="en-US" sz="2900" b="1" dirty="0" smtClean="0">
                <a:solidFill>
                  <a:srgbClr val="44A61B"/>
                </a:solidFill>
              </a:rPr>
              <a:t>可中文交流</a:t>
            </a:r>
            <a:r>
              <a:rPr lang="en-US" sz="2900" b="1" dirty="0" smtClean="0">
                <a:solidFill>
                  <a:srgbClr val="44A61B"/>
                </a:solidFill>
              </a:rPr>
              <a:t>) </a:t>
            </a:r>
            <a:endParaRPr lang="en-US" sz="2900" b="1" dirty="0">
              <a:solidFill>
                <a:srgbClr val="44A61B"/>
              </a:solidFill>
            </a:endParaRPr>
          </a:p>
          <a:p>
            <a:pPr marL="0" lvl="1" indent="-335250" algn="ctr">
              <a:spcBef>
                <a:spcPts val="0"/>
              </a:spcBef>
              <a:buClr>
                <a:schemeClr val="accent1"/>
              </a:buClr>
              <a:buNone/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Student Support Specialist </a:t>
            </a:r>
            <a:endParaRPr lang="en-US" b="1" dirty="0">
              <a:solidFill>
                <a:schemeClr val="accent6"/>
              </a:solidFill>
            </a:endParaRPr>
          </a:p>
          <a:p>
            <a:pPr marL="0" lvl="1" indent="0" algn="ctr">
              <a:spcBef>
                <a:spcPts val="0"/>
              </a:spcBef>
              <a:buClr>
                <a:srgbClr val="085706"/>
              </a:buClr>
              <a:buNone/>
              <a:defRPr/>
            </a:pPr>
            <a:r>
              <a:rPr lang="en-US" dirty="0" smtClean="0">
                <a:solidFill>
                  <a:srgbClr val="006600"/>
                </a:solidFill>
              </a:rPr>
              <a:t>Department of Business and Information Technology </a:t>
            </a:r>
          </a:p>
          <a:p>
            <a:pPr marL="0" lvl="1" indent="0" algn="ctr">
              <a:spcBef>
                <a:spcPts val="0"/>
              </a:spcBef>
              <a:buClr>
                <a:srgbClr val="085706"/>
              </a:buClr>
              <a:buNone/>
              <a:defRPr/>
            </a:pPr>
            <a:r>
              <a:rPr lang="en-US" dirty="0" smtClean="0">
                <a:solidFill>
                  <a:srgbClr val="006600"/>
                </a:solidFill>
              </a:rPr>
              <a:t>Missouri S&amp;T</a:t>
            </a:r>
            <a:endParaRPr lang="en-US" dirty="0">
              <a:solidFill>
                <a:srgbClr val="006600"/>
              </a:solidFill>
            </a:endParaRPr>
          </a:p>
          <a:p>
            <a:pPr marL="0" lvl="1" indent="0" algn="ctr">
              <a:spcBef>
                <a:spcPts val="0"/>
              </a:spcBef>
              <a:buClr>
                <a:srgbClr val="085706"/>
              </a:buClr>
              <a:buNone/>
              <a:defRPr/>
            </a:pPr>
            <a:r>
              <a:rPr lang="en-US" dirty="0" smtClean="0">
                <a:hlinkClick r:id="rId4"/>
              </a:rPr>
              <a:t>tracyzou@mst.edu</a:t>
            </a:r>
            <a:r>
              <a:rPr lang="en-US" dirty="0" smtClean="0"/>
              <a:t> </a:t>
            </a:r>
          </a:p>
          <a:p>
            <a:pPr marL="0" lvl="1" indent="0" algn="ctr">
              <a:spcBef>
                <a:spcPts val="0"/>
              </a:spcBef>
              <a:buClr>
                <a:srgbClr val="085706"/>
              </a:buClr>
              <a:buNone/>
              <a:defRPr/>
            </a:pPr>
            <a:r>
              <a:rPr lang="en-US" dirty="0" smtClean="0"/>
              <a:t>bit.mst.edu </a:t>
            </a:r>
            <a:endParaRPr lang="en-US" dirty="0"/>
          </a:p>
          <a:p>
            <a:pPr marL="0" lvl="1" indent="0" algn="ctr">
              <a:spcBef>
                <a:spcPts val="0"/>
              </a:spcBef>
              <a:buClr>
                <a:srgbClr val="085706"/>
              </a:buClr>
              <a:buNone/>
              <a:defRPr/>
            </a:pPr>
            <a:endParaRPr lang="en-US" sz="1400" dirty="0"/>
          </a:p>
          <a:p>
            <a:pPr marL="0" lvl="1" indent="0">
              <a:spcBef>
                <a:spcPts val="0"/>
              </a:spcBef>
              <a:buClr>
                <a:srgbClr val="085706"/>
              </a:buClr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47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23"/>
          <a:stretch/>
        </p:blipFill>
        <p:spPr>
          <a:xfrm>
            <a:off x="1089890" y="1603297"/>
            <a:ext cx="6881092" cy="50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quarter" idx="1"/>
          </p:nvPr>
        </p:nvSpPr>
        <p:spPr>
          <a:xfrm>
            <a:off x="535891" y="1304718"/>
            <a:ext cx="7675235" cy="47026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</a:p>
          <a:p>
            <a:pPr>
              <a:buNone/>
            </a:pPr>
            <a:r>
              <a:rPr lang="en-US" sz="2000" b="1" dirty="0">
                <a:solidFill>
                  <a:srgbClr val="0857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Missouri S&amp;T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integrates education, research and application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convey knowledge that serves our state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</a:p>
          <a:p>
            <a:pPr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solve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world great challenges.	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defTabSz="147718">
              <a:spcBef>
                <a:spcPts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1870: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Founded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Missouri School 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Mines and Metallurgy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defTabSz="147718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MSM)</a:t>
            </a:r>
          </a:p>
          <a:p>
            <a:pPr defTabSz="147718">
              <a:spcBef>
                <a:spcPts val="0"/>
              </a:spcBef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7718">
              <a:spcBef>
                <a:spcPts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1964: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Missouri-Rolla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UMR) </a:t>
            </a:r>
          </a:p>
          <a:p>
            <a:pPr defTabSz="147718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expanded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curriculum and research mission</a:t>
            </a:r>
          </a:p>
          <a:p>
            <a:pPr defTabSz="147718">
              <a:spcBef>
                <a:spcPts val="0"/>
              </a:spcBef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7718">
              <a:spcBef>
                <a:spcPts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2008: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Missouri University of Science and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lvl="2" defTabSz="147718">
              <a:spcBef>
                <a:spcPts val="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“Missouri S&amp;T” name emphasizes our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</a:p>
          <a:p>
            <a:pPr lvl="2" defTabSz="147718">
              <a:spcBef>
                <a:spcPts val="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(science, technology, engineering, and mathematics)</a:t>
            </a:r>
          </a:p>
          <a:p>
            <a:pPr lvl="2" defTabSz="147718">
              <a:spcBef>
                <a:spcPts val="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focused mission </a:t>
            </a: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6384"/>
            <a:ext cx="8517467" cy="11440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6600"/>
                </a:solidFill>
              </a:rPr>
              <a:t>One of </a:t>
            </a:r>
            <a:r>
              <a:rPr lang="en-US" sz="3200" b="1" dirty="0" smtClean="0">
                <a:solidFill>
                  <a:srgbClr val="006600"/>
                </a:solidFill>
              </a:rPr>
              <a:t>America’s </a:t>
            </a:r>
            <a:r>
              <a:rPr lang="en-US" sz="3200" b="1" dirty="0">
                <a:solidFill>
                  <a:srgbClr val="006600"/>
                </a:solidFill>
              </a:rPr>
              <a:t>top public research </a:t>
            </a:r>
            <a:r>
              <a:rPr lang="en-US" sz="3200" b="1" dirty="0" smtClean="0">
                <a:solidFill>
                  <a:srgbClr val="006600"/>
                </a:solidFill>
              </a:rPr>
              <a:t>universities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Top </a:t>
            </a:r>
            <a:r>
              <a:rPr lang="en-US" sz="2800" dirty="0"/>
              <a:t>100 </a:t>
            </a:r>
            <a:r>
              <a:rPr lang="en-US" sz="2800" dirty="0" smtClean="0"/>
              <a:t>U.S. university </a:t>
            </a:r>
            <a:r>
              <a:rPr lang="en-US" sz="1800" dirty="0" smtClean="0"/>
              <a:t>(QS World University Rankings, 2017)</a:t>
            </a:r>
            <a:endParaRPr lang="en-US" sz="2800" dirty="0" smtClean="0"/>
          </a:p>
          <a:p>
            <a:r>
              <a:rPr lang="en-US" sz="2800" dirty="0"/>
              <a:t>3rd </a:t>
            </a:r>
            <a:r>
              <a:rPr lang="en-US" sz="2800" dirty="0" smtClean="0"/>
              <a:t>Best Engineering College </a:t>
            </a:r>
            <a:r>
              <a:rPr lang="en-US" sz="1800" dirty="0" smtClean="0"/>
              <a:t>(</a:t>
            </a:r>
            <a:r>
              <a:rPr lang="en-US" sz="1800" dirty="0" err="1" smtClean="0"/>
              <a:t>USAToday</a:t>
            </a:r>
            <a:r>
              <a:rPr lang="en-US" sz="1800" dirty="0" smtClean="0"/>
              <a:t>, August 2016) </a:t>
            </a:r>
          </a:p>
          <a:p>
            <a:r>
              <a:rPr lang="en-US" sz="2800" dirty="0" smtClean="0"/>
              <a:t>No</a:t>
            </a:r>
            <a:r>
              <a:rPr lang="en-US" sz="2800" dirty="0"/>
              <a:t>. 2 vale-added </a:t>
            </a:r>
            <a:r>
              <a:rPr lang="en-US" sz="2800" dirty="0" smtClean="0"/>
              <a:t>public university </a:t>
            </a:r>
            <a:r>
              <a:rPr lang="en-US" sz="1800" dirty="0" smtClean="0"/>
              <a:t>(Brookings Institute, April 2015) </a:t>
            </a:r>
          </a:p>
          <a:p>
            <a:r>
              <a:rPr lang="en-US" sz="2800" dirty="0" smtClean="0"/>
              <a:t>No. </a:t>
            </a:r>
            <a:r>
              <a:rPr lang="en-US" sz="2800" dirty="0"/>
              <a:t>15 “smartest </a:t>
            </a:r>
            <a:r>
              <a:rPr lang="en-US" sz="2800" dirty="0" smtClean="0"/>
              <a:t>public college” in the U.S. </a:t>
            </a:r>
            <a:r>
              <a:rPr lang="en-US" sz="1800" dirty="0" smtClean="0"/>
              <a:t>(Business Insider, September 2015) </a:t>
            </a:r>
          </a:p>
          <a:p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936" y="4932726"/>
            <a:ext cx="2694379" cy="1797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725"/>
          <a:stretch/>
        </p:blipFill>
        <p:spPr>
          <a:xfrm>
            <a:off x="287688" y="4932726"/>
            <a:ext cx="2734137" cy="1792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991"/>
          <a:stretch/>
        </p:blipFill>
        <p:spPr>
          <a:xfrm>
            <a:off x="6164427" y="4932726"/>
            <a:ext cx="2716724" cy="17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550115" y="1389449"/>
            <a:ext cx="3516973" cy="5695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2792" indent="-162792" ea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Organizations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spcBef>
                <a:spcPts val="57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Council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Graduate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285750" indent="-285750" eaLnBrk="0" hangingPunct="0">
              <a:spcBef>
                <a:spcPts val="57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Chinese Student and Scholar Association (CSSA)</a:t>
            </a:r>
          </a:p>
          <a:p>
            <a:pPr marL="285750" indent="-285750" eaLnBrk="0" hangingPunct="0">
              <a:spcBef>
                <a:spcPts val="57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Intercultural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spcBef>
                <a:spcPts val="57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Departmental</a:t>
            </a:r>
          </a:p>
          <a:p>
            <a:pPr marL="285750" indent="-285750" eaLnBrk="0" hangingPunct="0">
              <a:spcBef>
                <a:spcPts val="57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Faith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Based &amp;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Spiritual</a:t>
            </a:r>
          </a:p>
          <a:p>
            <a:pPr marL="285750" indent="-285750" eaLnBrk="0" hangingPunct="0">
              <a:spcBef>
                <a:spcPts val="57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Honorary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</a:p>
          <a:p>
            <a:pPr marL="285750" indent="-285750" eaLnBrk="0" hangingPunct="0">
              <a:spcBef>
                <a:spcPts val="57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Teams</a:t>
            </a:r>
          </a:p>
          <a:p>
            <a:pPr marL="285750" indent="-285750" eaLnBrk="0" hangingPunct="0">
              <a:spcBef>
                <a:spcPts val="57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Radio, Newspaper, </a:t>
            </a:r>
          </a:p>
          <a:p>
            <a:pPr eaLnBrk="0" hangingPunct="0">
              <a:spcBef>
                <a:spcPts val="570"/>
              </a:spcBef>
              <a:buClr>
                <a:schemeClr val="tx2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and Other Media</a:t>
            </a:r>
          </a:p>
          <a:p>
            <a:pPr marL="285750" indent="-285750" eaLnBrk="0" hangingPunct="0">
              <a:spcBef>
                <a:spcPts val="57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Intramural Sports</a:t>
            </a:r>
          </a:p>
          <a:p>
            <a:pPr marL="285750" indent="-285750" eaLnBrk="0" hangingPunct="0">
              <a:spcBef>
                <a:spcPts val="57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&amp; Social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3" y="1243229"/>
            <a:ext cx="3123718" cy="2084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9" y="5259304"/>
            <a:ext cx="2286000" cy="1514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7885" r="6001"/>
          <a:stretch/>
        </p:blipFill>
        <p:spPr>
          <a:xfrm>
            <a:off x="3379808" y="1243229"/>
            <a:ext cx="2066836" cy="20841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3428997"/>
            <a:ext cx="2914655" cy="19431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2" r="2625" b="17548"/>
          <a:stretch/>
        </p:blipFill>
        <p:spPr>
          <a:xfrm>
            <a:off x="2533650" y="5473762"/>
            <a:ext cx="2916655" cy="13000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7615" t="7916" r="6988" b="9006"/>
          <a:stretch/>
        </p:blipFill>
        <p:spPr>
          <a:xfrm>
            <a:off x="202033" y="3428997"/>
            <a:ext cx="2278891" cy="16512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04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85706"/>
                </a:solidFill>
              </a:rPr>
              <a:t>Department of Business </a:t>
            </a:r>
            <a:r>
              <a:rPr lang="en-US" sz="2800" b="1" dirty="0" smtClean="0">
                <a:solidFill>
                  <a:srgbClr val="085706"/>
                </a:solidFill>
              </a:rPr>
              <a:t>&amp; </a:t>
            </a:r>
            <a:r>
              <a:rPr lang="en-US" sz="2800" b="1" dirty="0">
                <a:solidFill>
                  <a:srgbClr val="085706"/>
                </a:solidFill>
              </a:rPr>
              <a:t>Information 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061"/>
            <a:ext cx="8229600" cy="426506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Each of </a:t>
            </a:r>
            <a:r>
              <a:rPr lang="en-US" dirty="0" smtClean="0"/>
              <a:t>our </a:t>
            </a:r>
            <a:r>
              <a:rPr lang="en-US" dirty="0"/>
              <a:t>four degrees are AACSB Accredited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B.S. Business &amp; Management Systems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B.S. Information Science &amp; Technology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Master of Business Administration </a:t>
            </a:r>
            <a:r>
              <a:rPr lang="en-US" dirty="0" smtClean="0"/>
              <a:t>(MBA)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M.S. Information Science &amp; Technology</a:t>
            </a:r>
          </a:p>
          <a:p>
            <a:pPr>
              <a:spcBef>
                <a:spcPts val="1200"/>
              </a:spcBef>
            </a:pPr>
            <a:r>
              <a:rPr lang="en-US" dirty="0"/>
              <a:t>Less than 5% of the world’s 13,000 business programs have earned AACSB accreditation </a:t>
            </a:r>
          </a:p>
          <a:p>
            <a:pPr>
              <a:spcBef>
                <a:spcPts val="1200"/>
              </a:spcBef>
            </a:pPr>
            <a:r>
              <a:rPr lang="en-US" dirty="0"/>
              <a:t>#1 MBA graduates with lowest debt (Yahoo Finance, 2016) </a:t>
            </a:r>
          </a:p>
          <a:p>
            <a:pPr>
              <a:spcBef>
                <a:spcPts val="1200"/>
              </a:spcBef>
            </a:pPr>
            <a:r>
              <a:rPr lang="en-US" dirty="0"/>
              <a:t>#2 Best Online Big Data Programs (Value Colleges, 2016) </a:t>
            </a:r>
          </a:p>
          <a:p>
            <a:pPr>
              <a:spcBef>
                <a:spcPts val="1200"/>
              </a:spcBef>
            </a:pPr>
            <a:r>
              <a:rPr lang="en-US" dirty="0"/>
              <a:t>#10 in MBA in Supply Chain (Online MBA Today, 2016) 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65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85706"/>
                </a:solidFill>
              </a:rPr>
              <a:t>2+2 </a:t>
            </a:r>
            <a:r>
              <a:rPr lang="en-US" sz="2800" b="1" dirty="0" smtClean="0">
                <a:solidFill>
                  <a:srgbClr val="085706"/>
                </a:solidFill>
              </a:rPr>
              <a:t>and 3+2 </a:t>
            </a:r>
            <a:r>
              <a:rPr lang="en-US" sz="2800" b="1" dirty="0" smtClean="0">
                <a:solidFill>
                  <a:srgbClr val="085706"/>
                </a:solidFill>
              </a:rPr>
              <a:t>Agreements </a:t>
            </a:r>
            <a:endParaRPr lang="en-US" sz="2800" b="1" dirty="0">
              <a:solidFill>
                <a:srgbClr val="0857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407"/>
            <a:ext cx="8229600" cy="483772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2+2: </a:t>
            </a:r>
            <a:r>
              <a:rPr lang="en-US" sz="2500" dirty="0"/>
              <a:t>students spend </a:t>
            </a:r>
            <a:r>
              <a:rPr lang="en-US" sz="2500" dirty="0" smtClean="0"/>
              <a:t>first 2 </a:t>
            </a:r>
            <a:r>
              <a:rPr lang="en-US" sz="2500" dirty="0"/>
              <a:t>years </a:t>
            </a:r>
            <a:r>
              <a:rPr lang="en-US" sz="2500" dirty="0" smtClean="0"/>
              <a:t>in China, </a:t>
            </a:r>
            <a:r>
              <a:rPr lang="en-US" sz="2500" dirty="0" smtClean="0"/>
              <a:t>then 3</a:t>
            </a:r>
            <a:r>
              <a:rPr lang="en-US" sz="2500" baseline="30000" dirty="0" smtClean="0"/>
              <a:t>rd</a:t>
            </a:r>
            <a:r>
              <a:rPr lang="en-US" sz="2500" dirty="0" smtClean="0"/>
              <a:t> and 4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year </a:t>
            </a:r>
            <a:r>
              <a:rPr lang="en-US" sz="2500" dirty="0"/>
              <a:t>in </a:t>
            </a:r>
            <a:r>
              <a:rPr lang="en-US" sz="2500" dirty="0" smtClean="0"/>
              <a:t>Missouri S&amp;T </a:t>
            </a:r>
            <a:endParaRPr lang="en-US" sz="2500" dirty="0"/>
          </a:p>
          <a:p>
            <a:pPr lvl="1"/>
            <a:r>
              <a:rPr lang="en-US" sz="2200" dirty="0" smtClean="0"/>
              <a:t>Student will receive </a:t>
            </a:r>
            <a:r>
              <a:rPr lang="en-US" sz="2200" dirty="0"/>
              <a:t>a </a:t>
            </a:r>
            <a:r>
              <a:rPr lang="en-US" sz="2200" dirty="0" smtClean="0"/>
              <a:t>Bachelor’s degree </a:t>
            </a:r>
            <a:r>
              <a:rPr lang="en-US" sz="2200" dirty="0" smtClean="0"/>
              <a:t>from China </a:t>
            </a:r>
            <a:r>
              <a:rPr lang="en-US" sz="2200" dirty="0" smtClean="0"/>
              <a:t>and </a:t>
            </a:r>
            <a:r>
              <a:rPr lang="en-US" sz="2200" dirty="0"/>
              <a:t>a </a:t>
            </a:r>
            <a:r>
              <a:rPr lang="en-US" sz="2200" dirty="0" smtClean="0"/>
              <a:t>Bachelor’s degree from Missouri S&amp;T</a:t>
            </a:r>
          </a:p>
          <a:p>
            <a:pPr lvl="1"/>
            <a:r>
              <a:rPr lang="en-US" sz="2200" dirty="0" smtClean="0"/>
              <a:t>GPA-2.5; IELTS-6.0 or TOEFL-79 </a:t>
            </a:r>
            <a:endParaRPr lang="en-US" sz="2200" dirty="0"/>
          </a:p>
          <a:p>
            <a:r>
              <a:rPr lang="en-US" sz="2500" dirty="0" smtClean="0"/>
              <a:t>3+2: </a:t>
            </a:r>
            <a:r>
              <a:rPr lang="en-US" sz="2500" dirty="0"/>
              <a:t>students spend </a:t>
            </a:r>
            <a:r>
              <a:rPr lang="en-US" sz="2500" dirty="0" smtClean="0"/>
              <a:t>first 3 years </a:t>
            </a:r>
            <a:r>
              <a:rPr lang="en-US" sz="2500" dirty="0"/>
              <a:t>in </a:t>
            </a:r>
            <a:r>
              <a:rPr lang="en-US" sz="2500" dirty="0" smtClean="0"/>
              <a:t>China</a:t>
            </a:r>
            <a:r>
              <a:rPr lang="en-US" sz="2500" dirty="0" smtClean="0"/>
              <a:t>, </a:t>
            </a:r>
            <a:r>
              <a:rPr lang="en-US" sz="2500" dirty="0" smtClean="0"/>
              <a:t>then 4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&amp; </a:t>
            </a:r>
            <a:r>
              <a:rPr lang="en-US" sz="2500" dirty="0"/>
              <a:t>5</a:t>
            </a:r>
            <a:r>
              <a:rPr lang="en-US" sz="2500" baseline="30000" dirty="0"/>
              <a:t>th</a:t>
            </a:r>
            <a:r>
              <a:rPr lang="en-US" sz="2500" dirty="0"/>
              <a:t> year </a:t>
            </a:r>
            <a:r>
              <a:rPr lang="en-US" sz="2500" dirty="0" smtClean="0"/>
              <a:t>in </a:t>
            </a:r>
            <a:r>
              <a:rPr lang="en-US" sz="2500" dirty="0"/>
              <a:t>Missouri </a:t>
            </a:r>
            <a:r>
              <a:rPr lang="en-US" sz="2500" dirty="0" smtClean="0"/>
              <a:t>S&amp;T</a:t>
            </a:r>
          </a:p>
          <a:p>
            <a:pPr lvl="1"/>
            <a:r>
              <a:rPr lang="en-US" sz="2200" dirty="0"/>
              <a:t>4th year: dual enroll in some graduate courses</a:t>
            </a:r>
          </a:p>
          <a:p>
            <a:pPr lvl="1"/>
            <a:r>
              <a:rPr lang="en-US" sz="2200" dirty="0"/>
              <a:t>5th year: completion of Master’s </a:t>
            </a:r>
            <a:r>
              <a:rPr lang="en-US" sz="2200" dirty="0" smtClean="0"/>
              <a:t>degree</a:t>
            </a:r>
          </a:p>
          <a:p>
            <a:pPr lvl="1"/>
            <a:r>
              <a:rPr lang="en-US" sz="2200" dirty="0"/>
              <a:t>Student will receive a Bachelor’s degree </a:t>
            </a:r>
            <a:r>
              <a:rPr lang="en-US" sz="2200" dirty="0" smtClean="0"/>
              <a:t>in China</a:t>
            </a:r>
            <a:r>
              <a:rPr lang="en-US" sz="2200" dirty="0" smtClean="0"/>
              <a:t> </a:t>
            </a:r>
            <a:r>
              <a:rPr lang="en-US" sz="2200" dirty="0"/>
              <a:t>and a </a:t>
            </a:r>
            <a:r>
              <a:rPr lang="en-US" sz="2200" dirty="0" smtClean="0"/>
              <a:t>Master’s </a:t>
            </a:r>
            <a:r>
              <a:rPr lang="en-US" sz="2200" dirty="0"/>
              <a:t>degree from </a:t>
            </a:r>
            <a:r>
              <a:rPr lang="en-US" sz="2200" dirty="0" smtClean="0"/>
              <a:t>Missouri S&amp;T</a:t>
            </a:r>
          </a:p>
          <a:p>
            <a:pPr lvl="1"/>
            <a:r>
              <a:rPr lang="en-US" sz="2200" dirty="0" smtClean="0"/>
              <a:t>GPA-2.8; </a:t>
            </a:r>
            <a:r>
              <a:rPr lang="en-US" sz="2200" dirty="0"/>
              <a:t>IELTS-6.0 or TOEFL-79 </a:t>
            </a:r>
          </a:p>
          <a:p>
            <a:pPr lvl="1"/>
            <a:endParaRPr lang="en-US" sz="2200" dirty="0"/>
          </a:p>
          <a:p>
            <a:pPr lvl="1"/>
            <a:endParaRPr lang="en-US" sz="1800" b="1" dirty="0" smtClean="0"/>
          </a:p>
          <a:p>
            <a:pPr lvl="1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281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85706"/>
                </a:solidFill>
              </a:rPr>
              <a:t>Or You </a:t>
            </a:r>
            <a:r>
              <a:rPr lang="en-US" sz="2800" b="1" dirty="0">
                <a:solidFill>
                  <a:srgbClr val="085706"/>
                </a:solidFill>
              </a:rPr>
              <a:t>C</a:t>
            </a:r>
            <a:r>
              <a:rPr lang="en-US" sz="2800" b="1" dirty="0" smtClean="0">
                <a:solidFill>
                  <a:srgbClr val="085706"/>
                </a:solidFill>
              </a:rPr>
              <a:t>an </a:t>
            </a:r>
            <a:r>
              <a:rPr lang="en-US" sz="2800" b="1" dirty="0">
                <a:solidFill>
                  <a:srgbClr val="085706"/>
                </a:solidFill>
              </a:rPr>
              <a:t>A</a:t>
            </a:r>
            <a:r>
              <a:rPr lang="en-US" sz="2800" b="1" dirty="0" smtClean="0">
                <a:solidFill>
                  <a:srgbClr val="085706"/>
                </a:solidFill>
              </a:rPr>
              <a:t>pply for Our Master’s Programs Directly</a:t>
            </a:r>
            <a:endParaRPr lang="en-US" sz="2800" b="1" dirty="0">
              <a:solidFill>
                <a:srgbClr val="0857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407"/>
            <a:ext cx="8229600" cy="4837720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Master of Business Administration (MBA)</a:t>
            </a:r>
          </a:p>
          <a:p>
            <a:pPr lvl="1"/>
            <a:r>
              <a:rPr lang="en-US" sz="2200" dirty="0" smtClean="0"/>
              <a:t>36 credit hours (12 courses)</a:t>
            </a:r>
          </a:p>
          <a:p>
            <a:pPr lvl="1"/>
            <a:r>
              <a:rPr lang="en-US" sz="2200" dirty="0" smtClean="0"/>
              <a:t>Duration: 1.5 – 2 years (only 1 year for 3+2 students)</a:t>
            </a:r>
          </a:p>
          <a:p>
            <a:pPr lvl="1"/>
            <a:r>
              <a:rPr lang="en-US" sz="2200" dirty="0" smtClean="0"/>
              <a:t>GPA-3.0; IELTS-6.5 or TOEFL-88; GMAT-550</a:t>
            </a:r>
          </a:p>
          <a:p>
            <a:pPr lvl="1"/>
            <a:r>
              <a:rPr lang="en-US" altLang="zh-CN" sz="2200" dirty="0" smtClean="0"/>
              <a:t>13 Graduate Certificates, e.g. Financial Technology, Digital Supply Chain, Business Project Management</a:t>
            </a:r>
            <a:endParaRPr lang="en-US" sz="2200" dirty="0"/>
          </a:p>
          <a:p>
            <a:r>
              <a:rPr lang="en-US" sz="2500" dirty="0"/>
              <a:t>M.S. Information Science &amp; Technology</a:t>
            </a:r>
          </a:p>
          <a:p>
            <a:pPr lvl="1"/>
            <a:r>
              <a:rPr lang="en-US" sz="2200" dirty="0" smtClean="0"/>
              <a:t>30 </a:t>
            </a:r>
            <a:r>
              <a:rPr lang="en-US" sz="2200" dirty="0"/>
              <a:t>credit hours (</a:t>
            </a:r>
            <a:r>
              <a:rPr lang="en-US" sz="2200" dirty="0" smtClean="0"/>
              <a:t>10 </a:t>
            </a:r>
            <a:r>
              <a:rPr lang="en-US" sz="2200" dirty="0"/>
              <a:t>courses)</a:t>
            </a:r>
          </a:p>
          <a:p>
            <a:pPr lvl="1"/>
            <a:r>
              <a:rPr lang="en-US" sz="2200" dirty="0"/>
              <a:t>Duration: </a:t>
            </a:r>
            <a:r>
              <a:rPr lang="en-US" sz="2200" dirty="0" smtClean="0"/>
              <a:t>1 </a:t>
            </a:r>
            <a:r>
              <a:rPr lang="en-US" sz="2200" dirty="0"/>
              <a:t>– </a:t>
            </a:r>
            <a:r>
              <a:rPr lang="en-US" sz="2200" dirty="0" smtClean="0"/>
              <a:t>1.5 </a:t>
            </a:r>
            <a:r>
              <a:rPr lang="en-US" sz="2200" dirty="0"/>
              <a:t>years </a:t>
            </a:r>
            <a:r>
              <a:rPr lang="en-US" sz="2200" dirty="0" smtClean="0"/>
              <a:t>(only </a:t>
            </a:r>
            <a:r>
              <a:rPr lang="en-US" altLang="zh-CN" sz="2200" dirty="0" smtClean="0"/>
              <a:t>0.5 </a:t>
            </a:r>
            <a:r>
              <a:rPr lang="en-US" sz="2200" dirty="0"/>
              <a:t>– </a:t>
            </a:r>
            <a:r>
              <a:rPr lang="en-US" sz="2200" dirty="0" smtClean="0"/>
              <a:t>1 year for 3+2 students)</a:t>
            </a:r>
            <a:endParaRPr lang="en-US" sz="2200" dirty="0"/>
          </a:p>
          <a:p>
            <a:pPr lvl="1"/>
            <a:r>
              <a:rPr lang="en-US" sz="2200" dirty="0"/>
              <a:t>GPA-3.0; IELTS-6.5 or TOEFL-88; </a:t>
            </a:r>
            <a:r>
              <a:rPr lang="en-US" sz="2200" dirty="0" smtClean="0"/>
              <a:t>GRE(V)-144, GRE(Q)-148, GRE(AW)-3.5</a:t>
            </a:r>
            <a:endParaRPr lang="en-US" sz="2200" dirty="0"/>
          </a:p>
          <a:p>
            <a:pPr lvl="1"/>
            <a:r>
              <a:rPr lang="en-US" sz="2200" dirty="0"/>
              <a:t>13 Graduate Certificates, e.g. AI &amp; Machine </a:t>
            </a:r>
            <a:r>
              <a:rPr lang="en-US" sz="2200" dirty="0" smtClean="0"/>
              <a:t>Learning, Big Data, Cybersecurity</a:t>
            </a:r>
            <a:endParaRPr lang="en-US" sz="1800" b="1" dirty="0" smtClean="0"/>
          </a:p>
          <a:p>
            <a:pPr lvl="1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000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8" y="1570181"/>
            <a:ext cx="7539794" cy="50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10174</TotalTime>
  <Words>479</Words>
  <Application>Microsoft Office PowerPoint</Application>
  <PresentationFormat>On-screen Show (4:3)</PresentationFormat>
  <Paragraphs>76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1_Custom Design</vt:lpstr>
      <vt:lpstr>PowerPoint Presentation</vt:lpstr>
      <vt:lpstr>PowerPoint Presentation</vt:lpstr>
      <vt:lpstr>PowerPoint Presentation</vt:lpstr>
      <vt:lpstr>One of America’s top public research universities</vt:lpstr>
      <vt:lpstr>PowerPoint Presentation</vt:lpstr>
      <vt:lpstr>Department of Business &amp; Information Technology </vt:lpstr>
      <vt:lpstr>2+2 and 3+2 Agreements </vt:lpstr>
      <vt:lpstr>Or You Can Apply for Our Master’s Programs Directly</vt:lpstr>
      <vt:lpstr>PowerPoint Presentation</vt:lpstr>
      <vt:lpstr>PowerPoint Presentation</vt:lpstr>
      <vt:lpstr>We’re Here To Help</vt:lpstr>
    </vt:vector>
  </TitlesOfParts>
  <Company>Recruitment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Recruitment Marketing</dc:creator>
  <cp:lastModifiedBy>Zou, Cui</cp:lastModifiedBy>
  <cp:revision>466</cp:revision>
  <cp:lastPrinted>2017-03-23T14:06:53Z</cp:lastPrinted>
  <dcterms:created xsi:type="dcterms:W3CDTF">2013-09-12T21:06:39Z</dcterms:created>
  <dcterms:modified xsi:type="dcterms:W3CDTF">2017-12-21T22:09:44Z</dcterms:modified>
</cp:coreProperties>
</file>