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236075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109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1" y="0"/>
            <a:ext cx="2971800" cy="461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5" y="0"/>
            <a:ext cx="2971800" cy="461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20775" y="692150"/>
            <a:ext cx="461645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87136"/>
            <a:ext cx="5486400" cy="415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1" y="8772668"/>
            <a:ext cx="2971800" cy="461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5" y="8772668"/>
            <a:ext cx="2971800" cy="461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7110303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20775" y="692150"/>
            <a:ext cx="461645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387136"/>
            <a:ext cx="5486400" cy="415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:notes"/>
          <p:cNvSpPr txBox="1">
            <a:spLocks noGrp="1"/>
          </p:cNvSpPr>
          <p:nvPr>
            <p:ph type="sldNum" idx="12"/>
          </p:nvPr>
        </p:nvSpPr>
        <p:spPr>
          <a:xfrm>
            <a:off x="3884615" y="8772668"/>
            <a:ext cx="2971800" cy="461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/>
              <a:t>1</a:t>
            </a:fld>
            <a:endParaRPr/>
          </a:p>
        </p:txBody>
      </p:sp>
      <p:sp>
        <p:nvSpPr>
          <p:cNvPr id="89" name="Google Shape;89;p1:notes"/>
          <p:cNvSpPr txBox="1">
            <a:spLocks noGrp="1"/>
          </p:cNvSpPr>
          <p:nvPr>
            <p:ph type="dt" idx="10"/>
          </p:nvPr>
        </p:nvSpPr>
        <p:spPr>
          <a:xfrm>
            <a:off x="3884615" y="0"/>
            <a:ext cx="2971800" cy="461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31283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0:notes"/>
          <p:cNvSpPr txBox="1">
            <a:spLocks noGrp="1"/>
          </p:cNvSpPr>
          <p:nvPr>
            <p:ph type="body" idx="1"/>
          </p:nvPr>
        </p:nvSpPr>
        <p:spPr>
          <a:xfrm>
            <a:off x="685800" y="4387136"/>
            <a:ext cx="5486400" cy="415623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20775" y="692150"/>
            <a:ext cx="461645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758695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1:notes"/>
          <p:cNvSpPr txBox="1">
            <a:spLocks noGrp="1"/>
          </p:cNvSpPr>
          <p:nvPr>
            <p:ph type="body" idx="1"/>
          </p:nvPr>
        </p:nvSpPr>
        <p:spPr>
          <a:xfrm>
            <a:off x="685800" y="4387136"/>
            <a:ext cx="5486400" cy="415623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20775" y="692150"/>
            <a:ext cx="461645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68629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2:notes"/>
          <p:cNvSpPr txBox="1">
            <a:spLocks noGrp="1"/>
          </p:cNvSpPr>
          <p:nvPr>
            <p:ph type="body" idx="1"/>
          </p:nvPr>
        </p:nvSpPr>
        <p:spPr>
          <a:xfrm>
            <a:off x="685800" y="4387136"/>
            <a:ext cx="5486400" cy="415623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20775" y="692150"/>
            <a:ext cx="461645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861107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3:notes"/>
          <p:cNvSpPr txBox="1">
            <a:spLocks noGrp="1"/>
          </p:cNvSpPr>
          <p:nvPr>
            <p:ph type="body" idx="1"/>
          </p:nvPr>
        </p:nvSpPr>
        <p:spPr>
          <a:xfrm>
            <a:off x="685800" y="4387136"/>
            <a:ext cx="5486400" cy="415623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20775" y="692150"/>
            <a:ext cx="461645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409667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4:notes"/>
          <p:cNvSpPr txBox="1">
            <a:spLocks noGrp="1"/>
          </p:cNvSpPr>
          <p:nvPr>
            <p:ph type="body" idx="1"/>
          </p:nvPr>
        </p:nvSpPr>
        <p:spPr>
          <a:xfrm>
            <a:off x="685800" y="4387136"/>
            <a:ext cx="5486400" cy="415623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20775" y="692150"/>
            <a:ext cx="461645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14392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20775" y="692150"/>
            <a:ext cx="461645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2" name="Google Shape;192;p15:notes"/>
          <p:cNvSpPr txBox="1">
            <a:spLocks noGrp="1"/>
          </p:cNvSpPr>
          <p:nvPr>
            <p:ph type="body" idx="1"/>
          </p:nvPr>
        </p:nvSpPr>
        <p:spPr>
          <a:xfrm>
            <a:off x="685800" y="4387136"/>
            <a:ext cx="5486400" cy="415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5:notes"/>
          <p:cNvSpPr txBox="1">
            <a:spLocks noGrp="1"/>
          </p:cNvSpPr>
          <p:nvPr>
            <p:ph type="sldNum" idx="12"/>
          </p:nvPr>
        </p:nvSpPr>
        <p:spPr>
          <a:xfrm>
            <a:off x="3884615" y="8772668"/>
            <a:ext cx="2971800" cy="461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/>
              <a:t>15</a:t>
            </a:fld>
            <a:endParaRPr/>
          </a:p>
        </p:txBody>
      </p:sp>
      <p:sp>
        <p:nvSpPr>
          <p:cNvPr id="194" name="Google Shape;194;p15:notes"/>
          <p:cNvSpPr txBox="1">
            <a:spLocks noGrp="1"/>
          </p:cNvSpPr>
          <p:nvPr>
            <p:ph type="dt" idx="10"/>
          </p:nvPr>
        </p:nvSpPr>
        <p:spPr>
          <a:xfrm>
            <a:off x="3884615" y="0"/>
            <a:ext cx="2971800" cy="461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14779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387136"/>
            <a:ext cx="5486400" cy="415623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20775" y="692150"/>
            <a:ext cx="461645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358888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685800" y="4387136"/>
            <a:ext cx="5486400" cy="415623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20775" y="692150"/>
            <a:ext cx="461645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748218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:notes"/>
          <p:cNvSpPr txBox="1">
            <a:spLocks noGrp="1"/>
          </p:cNvSpPr>
          <p:nvPr>
            <p:ph type="body" idx="1"/>
          </p:nvPr>
        </p:nvSpPr>
        <p:spPr>
          <a:xfrm>
            <a:off x="685800" y="4387136"/>
            <a:ext cx="5486400" cy="415623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20775" y="692150"/>
            <a:ext cx="461645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65470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:notes"/>
          <p:cNvSpPr txBox="1">
            <a:spLocks noGrp="1"/>
          </p:cNvSpPr>
          <p:nvPr>
            <p:ph type="body" idx="1"/>
          </p:nvPr>
        </p:nvSpPr>
        <p:spPr>
          <a:xfrm>
            <a:off x="685800" y="4387136"/>
            <a:ext cx="5486400" cy="415623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20775" y="692150"/>
            <a:ext cx="461645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328474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:notes"/>
          <p:cNvSpPr txBox="1">
            <a:spLocks noGrp="1"/>
          </p:cNvSpPr>
          <p:nvPr>
            <p:ph type="body" idx="1"/>
          </p:nvPr>
        </p:nvSpPr>
        <p:spPr>
          <a:xfrm>
            <a:off x="685800" y="4387136"/>
            <a:ext cx="5486400" cy="415623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20775" y="692150"/>
            <a:ext cx="461645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882964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:notes"/>
          <p:cNvSpPr txBox="1">
            <a:spLocks noGrp="1"/>
          </p:cNvSpPr>
          <p:nvPr>
            <p:ph type="body" idx="1"/>
          </p:nvPr>
        </p:nvSpPr>
        <p:spPr>
          <a:xfrm>
            <a:off x="685800" y="4387136"/>
            <a:ext cx="5486400" cy="415623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20775" y="692150"/>
            <a:ext cx="461645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869215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8:notes"/>
          <p:cNvSpPr txBox="1">
            <a:spLocks noGrp="1"/>
          </p:cNvSpPr>
          <p:nvPr>
            <p:ph type="body" idx="1"/>
          </p:nvPr>
        </p:nvSpPr>
        <p:spPr>
          <a:xfrm>
            <a:off x="685800" y="4387136"/>
            <a:ext cx="5486400" cy="415623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20775" y="692150"/>
            <a:ext cx="461645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363801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9:notes"/>
          <p:cNvSpPr txBox="1">
            <a:spLocks noGrp="1"/>
          </p:cNvSpPr>
          <p:nvPr>
            <p:ph type="body" idx="1"/>
          </p:nvPr>
        </p:nvSpPr>
        <p:spPr>
          <a:xfrm>
            <a:off x="685800" y="4387136"/>
            <a:ext cx="5486400" cy="415623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20775" y="692150"/>
            <a:ext cx="461645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22307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685800" y="2129750"/>
            <a:ext cx="7772400" cy="1471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1371600" y="3885700"/>
            <a:ext cx="6400800" cy="1752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dt" idx="10"/>
          </p:nvPr>
        </p:nvSpPr>
        <p:spPr>
          <a:xfrm>
            <a:off x="457200" y="6356089"/>
            <a:ext cx="2133600" cy="364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ftr" idx="11"/>
          </p:nvPr>
        </p:nvSpPr>
        <p:spPr>
          <a:xfrm>
            <a:off x="3124200" y="6356089"/>
            <a:ext cx="2895600" cy="364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sldNum" idx="12"/>
          </p:nvPr>
        </p:nvSpPr>
        <p:spPr>
          <a:xfrm>
            <a:off x="6553200" y="6356089"/>
            <a:ext cx="2133600" cy="364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1"/>
          <p:cNvSpPr txBox="1">
            <a:spLocks noGrp="1"/>
          </p:cNvSpPr>
          <p:nvPr>
            <p:ph type="title"/>
          </p:nvPr>
        </p:nvSpPr>
        <p:spPr>
          <a:xfrm>
            <a:off x="457200" y="874008"/>
            <a:ext cx="8229600" cy="1144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body" idx="1"/>
          </p:nvPr>
        </p:nvSpPr>
        <p:spPr>
          <a:xfrm rot="5400000">
            <a:off x="2668294" y="-10705"/>
            <a:ext cx="3807411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dt" idx="10"/>
          </p:nvPr>
        </p:nvSpPr>
        <p:spPr>
          <a:xfrm>
            <a:off x="457200" y="6356089"/>
            <a:ext cx="2133600" cy="364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ftr" idx="11"/>
          </p:nvPr>
        </p:nvSpPr>
        <p:spPr>
          <a:xfrm>
            <a:off x="3124200" y="6356089"/>
            <a:ext cx="2895600" cy="364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sldNum" idx="12"/>
          </p:nvPr>
        </p:nvSpPr>
        <p:spPr>
          <a:xfrm>
            <a:off x="6553200" y="6356089"/>
            <a:ext cx="2133600" cy="364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>
            <a:spLocks noGrp="1"/>
          </p:cNvSpPr>
          <p:nvPr>
            <p:ph type="title"/>
          </p:nvPr>
        </p:nvSpPr>
        <p:spPr>
          <a:xfrm rot="5400000">
            <a:off x="4732523" y="2171202"/>
            <a:ext cx="585115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body" idx="1"/>
          </p:nvPr>
        </p:nvSpPr>
        <p:spPr>
          <a:xfrm rot="5400000">
            <a:off x="541523" y="190003"/>
            <a:ext cx="585115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dt" idx="10"/>
          </p:nvPr>
        </p:nvSpPr>
        <p:spPr>
          <a:xfrm>
            <a:off x="457200" y="6356089"/>
            <a:ext cx="2133600" cy="364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ftr" idx="11"/>
          </p:nvPr>
        </p:nvSpPr>
        <p:spPr>
          <a:xfrm>
            <a:off x="3124200" y="6356089"/>
            <a:ext cx="2895600" cy="364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sldNum" idx="12"/>
          </p:nvPr>
        </p:nvSpPr>
        <p:spPr>
          <a:xfrm>
            <a:off x="6553200" y="6356089"/>
            <a:ext cx="2133600" cy="364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457200" y="874008"/>
            <a:ext cx="8229600" cy="1144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body" idx="1"/>
          </p:nvPr>
        </p:nvSpPr>
        <p:spPr>
          <a:xfrm>
            <a:off x="457200" y="2200389"/>
            <a:ext cx="8229600" cy="3807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dt" idx="10"/>
          </p:nvPr>
        </p:nvSpPr>
        <p:spPr>
          <a:xfrm>
            <a:off x="457200" y="6356089"/>
            <a:ext cx="2133600" cy="364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ftr" idx="11"/>
          </p:nvPr>
        </p:nvSpPr>
        <p:spPr>
          <a:xfrm>
            <a:off x="3124200" y="6356089"/>
            <a:ext cx="2895600" cy="364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6553200" y="6356089"/>
            <a:ext cx="2133600" cy="364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>
            <a:spLocks noGrp="1"/>
          </p:cNvSpPr>
          <p:nvPr>
            <p:ph type="dt" idx="10"/>
          </p:nvPr>
        </p:nvSpPr>
        <p:spPr>
          <a:xfrm>
            <a:off x="457200" y="6356089"/>
            <a:ext cx="2133600" cy="364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ftr" idx="11"/>
          </p:nvPr>
        </p:nvSpPr>
        <p:spPr>
          <a:xfrm>
            <a:off x="3124200" y="6356089"/>
            <a:ext cx="2895600" cy="364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sldNum" idx="12"/>
          </p:nvPr>
        </p:nvSpPr>
        <p:spPr>
          <a:xfrm>
            <a:off x="6553200" y="6356089"/>
            <a:ext cx="2133600" cy="364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>
            <a:spLocks noGrp="1"/>
          </p:cNvSpPr>
          <p:nvPr>
            <p:ph type="title"/>
          </p:nvPr>
        </p:nvSpPr>
        <p:spPr>
          <a:xfrm>
            <a:off x="457200" y="874008"/>
            <a:ext cx="8229600" cy="1144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1"/>
          </p:nvPr>
        </p:nvSpPr>
        <p:spPr>
          <a:xfrm>
            <a:off x="457200" y="2018013"/>
            <a:ext cx="4038600" cy="4107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2"/>
          </p:nvPr>
        </p:nvSpPr>
        <p:spPr>
          <a:xfrm>
            <a:off x="4648200" y="2018013"/>
            <a:ext cx="4038600" cy="4107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dt" idx="10"/>
          </p:nvPr>
        </p:nvSpPr>
        <p:spPr>
          <a:xfrm>
            <a:off x="457200" y="6356089"/>
            <a:ext cx="2133600" cy="364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ftr" idx="11"/>
          </p:nvPr>
        </p:nvSpPr>
        <p:spPr>
          <a:xfrm>
            <a:off x="3124200" y="6356089"/>
            <a:ext cx="2895600" cy="364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ldNum" idx="12"/>
          </p:nvPr>
        </p:nvSpPr>
        <p:spPr>
          <a:xfrm>
            <a:off x="6553200" y="6356089"/>
            <a:ext cx="2133600" cy="364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>
            <a:spLocks noGrp="1"/>
          </p:cNvSpPr>
          <p:nvPr>
            <p:ph type="title"/>
          </p:nvPr>
        </p:nvSpPr>
        <p:spPr>
          <a:xfrm>
            <a:off x="722313" y="4407210"/>
            <a:ext cx="7772400" cy="1361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1"/>
          </p:nvPr>
        </p:nvSpPr>
        <p:spPr>
          <a:xfrm>
            <a:off x="722313" y="2905983"/>
            <a:ext cx="7772400" cy="1501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457200" y="6356089"/>
            <a:ext cx="2133600" cy="364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3124200" y="6356089"/>
            <a:ext cx="2895600" cy="364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6553200" y="6356089"/>
            <a:ext cx="2133600" cy="364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457200" y="874008"/>
            <a:ext cx="8229600" cy="1144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1"/>
          </p:nvPr>
        </p:nvSpPr>
        <p:spPr>
          <a:xfrm>
            <a:off x="457200" y="1977990"/>
            <a:ext cx="4040188" cy="640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2"/>
          </p:nvPr>
        </p:nvSpPr>
        <p:spPr>
          <a:xfrm>
            <a:off x="457200" y="2618574"/>
            <a:ext cx="4040188" cy="3506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3"/>
          </p:nvPr>
        </p:nvSpPr>
        <p:spPr>
          <a:xfrm>
            <a:off x="4645033" y="1977990"/>
            <a:ext cx="4041775" cy="640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body" idx="4"/>
          </p:nvPr>
        </p:nvSpPr>
        <p:spPr>
          <a:xfrm>
            <a:off x="4645033" y="2618574"/>
            <a:ext cx="4041775" cy="3506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457200" y="6356089"/>
            <a:ext cx="2133600" cy="364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124200" y="6356089"/>
            <a:ext cx="2895600" cy="364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553200" y="6356089"/>
            <a:ext cx="2133600" cy="364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title"/>
          </p:nvPr>
        </p:nvSpPr>
        <p:spPr>
          <a:xfrm>
            <a:off x="457200" y="874008"/>
            <a:ext cx="8229600" cy="1144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dt" idx="10"/>
          </p:nvPr>
        </p:nvSpPr>
        <p:spPr>
          <a:xfrm>
            <a:off x="457200" y="6356089"/>
            <a:ext cx="2133600" cy="364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ftr" idx="11"/>
          </p:nvPr>
        </p:nvSpPr>
        <p:spPr>
          <a:xfrm>
            <a:off x="3124200" y="6356089"/>
            <a:ext cx="2895600" cy="364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6553200" y="6356089"/>
            <a:ext cx="2133600" cy="364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 txBox="1">
            <a:spLocks noGrp="1"/>
          </p:cNvSpPr>
          <p:nvPr>
            <p:ph type="title"/>
          </p:nvPr>
        </p:nvSpPr>
        <p:spPr>
          <a:xfrm>
            <a:off x="457208" y="853859"/>
            <a:ext cx="3008313" cy="1162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1"/>
          </p:nvPr>
        </p:nvSpPr>
        <p:spPr>
          <a:xfrm>
            <a:off x="3575050" y="881855"/>
            <a:ext cx="5111750" cy="5243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body" idx="2"/>
          </p:nvPr>
        </p:nvSpPr>
        <p:spPr>
          <a:xfrm>
            <a:off x="457208" y="2159648"/>
            <a:ext cx="3008313" cy="3965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dt" idx="10"/>
          </p:nvPr>
        </p:nvSpPr>
        <p:spPr>
          <a:xfrm>
            <a:off x="457200" y="6356089"/>
            <a:ext cx="2133600" cy="364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ftr" idx="11"/>
          </p:nvPr>
        </p:nvSpPr>
        <p:spPr>
          <a:xfrm>
            <a:off x="3124200" y="6356089"/>
            <a:ext cx="2895600" cy="364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sldNum" idx="12"/>
          </p:nvPr>
        </p:nvSpPr>
        <p:spPr>
          <a:xfrm>
            <a:off x="6553200" y="6356089"/>
            <a:ext cx="2133600" cy="364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>
            <a:spLocks noGrp="1"/>
          </p:cNvSpPr>
          <p:nvPr>
            <p:ph type="title"/>
          </p:nvPr>
        </p:nvSpPr>
        <p:spPr>
          <a:xfrm>
            <a:off x="1792288" y="4800602"/>
            <a:ext cx="5486400" cy="566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0"/>
          <p:cNvSpPr>
            <a:spLocks noGrp="1"/>
          </p:cNvSpPr>
          <p:nvPr>
            <p:ph type="pic" idx="2"/>
          </p:nvPr>
        </p:nvSpPr>
        <p:spPr>
          <a:xfrm>
            <a:off x="1792288" y="890855"/>
            <a:ext cx="5486400" cy="3837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body" idx="1"/>
          </p:nvPr>
        </p:nvSpPr>
        <p:spPr>
          <a:xfrm>
            <a:off x="1792288" y="5367332"/>
            <a:ext cx="5486400" cy="804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dt" idx="10"/>
          </p:nvPr>
        </p:nvSpPr>
        <p:spPr>
          <a:xfrm>
            <a:off x="457200" y="6356089"/>
            <a:ext cx="2133600" cy="364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ftr" idx="11"/>
          </p:nvPr>
        </p:nvSpPr>
        <p:spPr>
          <a:xfrm>
            <a:off x="3124200" y="6356089"/>
            <a:ext cx="2895600" cy="364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6553200" y="6356089"/>
            <a:ext cx="2133600" cy="364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874008"/>
            <a:ext cx="8229600" cy="1144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2200389"/>
            <a:ext cx="8229600" cy="3807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089"/>
            <a:ext cx="2133600" cy="364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089"/>
            <a:ext cx="2895600" cy="364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089"/>
            <a:ext cx="2133600" cy="364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pic>
        <p:nvPicPr>
          <p:cNvPr id="15" name="Google Shape;15;p1"/>
          <p:cNvPicPr preferRelativeResize="0"/>
          <p:nvPr/>
        </p:nvPicPr>
        <p:blipFill rotWithShape="1">
          <a:blip r:embed="rId1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123139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bit@mst.ed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3"/>
          <p:cNvSpPr txBox="1">
            <a:spLocks noGrp="1"/>
          </p:cNvSpPr>
          <p:nvPr>
            <p:ph type="ctrTitle"/>
          </p:nvPr>
        </p:nvSpPr>
        <p:spPr>
          <a:xfrm>
            <a:off x="685800" y="2129750"/>
            <a:ext cx="7772400" cy="1471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subTitle" idx="1"/>
          </p:nvPr>
        </p:nvSpPr>
        <p:spPr>
          <a:xfrm>
            <a:off x="1371600" y="3885700"/>
            <a:ext cx="6400800" cy="1752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endParaRPr/>
          </a:p>
        </p:txBody>
      </p:sp>
      <p:pic>
        <p:nvPicPr>
          <p:cNvPr id="93" name="Google Shape;93;p13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8715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2"/>
          <p:cNvSpPr txBox="1"/>
          <p:nvPr/>
        </p:nvSpPr>
        <p:spPr>
          <a:xfrm>
            <a:off x="741405" y="1507524"/>
            <a:ext cx="412715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800" b="1">
                <a:solidFill>
                  <a:srgbClr val="085706"/>
                </a:solidFill>
                <a:latin typeface="Calibri"/>
                <a:ea typeface="Calibri"/>
                <a:cs typeface="Calibri"/>
                <a:sym typeface="Calibri"/>
              </a:rPr>
              <a:t>住宿</a:t>
            </a:r>
            <a:endParaRPr sz="2800" b="1">
              <a:solidFill>
                <a:srgbClr val="08570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22"/>
          <p:cNvSpPr txBox="1"/>
          <p:nvPr/>
        </p:nvSpPr>
        <p:spPr>
          <a:xfrm>
            <a:off x="741405" y="2199503"/>
            <a:ext cx="3348681" cy="4185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</a:pPr>
            <a:r>
              <a:rPr lang="zh-CN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选择一：学校宿舍。价格比较贵，但是离学校很近，设施齐全（包括厨房，浴室，床等家具）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</a:pPr>
            <a:r>
              <a:rPr lang="zh-CN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选择二：校外租房。价格便宜（人均300美元一个月），也有离学校很近的  （建议校外租房）。中国学生会通常在开学之前会提供很多校外租房的信息以方便新生。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9" name="Google Shape;159;p22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00151" y="2199503"/>
            <a:ext cx="4545947" cy="32834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23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7033" y="1289222"/>
            <a:ext cx="3813294" cy="24598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3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89566" y="1289222"/>
            <a:ext cx="3944983" cy="24598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3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00"/>
          <a:stretch/>
        </p:blipFill>
        <p:spPr>
          <a:xfrm>
            <a:off x="587033" y="4056192"/>
            <a:ext cx="3814353" cy="2454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3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9771" y="4056191"/>
            <a:ext cx="3934778" cy="24548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4"/>
          <p:cNvSpPr txBox="1"/>
          <p:nvPr/>
        </p:nvSpPr>
        <p:spPr>
          <a:xfrm>
            <a:off x="531341" y="1532237"/>
            <a:ext cx="489327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800" b="1">
                <a:solidFill>
                  <a:srgbClr val="085706"/>
                </a:solidFill>
                <a:latin typeface="Calibri"/>
                <a:ea typeface="Calibri"/>
                <a:cs typeface="Calibri"/>
                <a:sym typeface="Calibri"/>
              </a:rPr>
              <a:t>假期安排</a:t>
            </a:r>
            <a:endParaRPr sz="2800" b="1">
              <a:solidFill>
                <a:srgbClr val="08570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24"/>
          <p:cNvSpPr/>
          <p:nvPr/>
        </p:nvSpPr>
        <p:spPr>
          <a:xfrm>
            <a:off x="333633" y="2374623"/>
            <a:ext cx="4342870" cy="286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3月：春假 （4天＋9天假期）</a:t>
            </a:r>
            <a:endParaRPr/>
          </a:p>
          <a:p>
            <a:pPr marL="228600" marR="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5月中-8月中：暑假 （3个月）</a:t>
            </a:r>
            <a:endParaRPr/>
          </a:p>
          <a:p>
            <a:pPr marL="228600" marR="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11月：感恩节（9天假期）</a:t>
            </a:r>
            <a:endParaRPr/>
          </a:p>
          <a:p>
            <a:pPr marL="228600" marR="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12月：圣诞节和寒假（1个月）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通常大家会利用小长假去美国境内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或周边旅游，比如纽约，旧金山，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洛杉矶夏威夷，坎昆，加拿大，还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可以去阿拉斯加看极光等</a:t>
            </a:r>
            <a:endParaRPr/>
          </a:p>
        </p:txBody>
      </p:sp>
      <p:pic>
        <p:nvPicPr>
          <p:cNvPr id="174" name="Google Shape;174;p24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28026" y="1764696"/>
            <a:ext cx="3968839" cy="39688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25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5089" y="1307700"/>
            <a:ext cx="3871989" cy="2581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5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31124" y="1307700"/>
            <a:ext cx="3743129" cy="2581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5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0472" y="4021725"/>
            <a:ext cx="3866606" cy="26628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5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31124" y="4035270"/>
            <a:ext cx="3741141" cy="26493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26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2463" y="3521676"/>
            <a:ext cx="4135395" cy="3101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6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77946" y="3564924"/>
            <a:ext cx="4020065" cy="3015049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6"/>
          <p:cNvSpPr txBox="1"/>
          <p:nvPr/>
        </p:nvSpPr>
        <p:spPr>
          <a:xfrm>
            <a:off x="636371" y="2001794"/>
            <a:ext cx="7722973" cy="677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学校还会组织丰富多彩的课余活动，例如万圣节一起做南瓜灯、周末去观看圣路易红雀队的棒球比赛、划皮划艇、漂流等等。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708063"/>
            <a:ext cx="3893755" cy="5145809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7"/>
          <p:cNvSpPr txBox="1">
            <a:spLocks noGrp="1"/>
          </p:cNvSpPr>
          <p:nvPr>
            <p:ph type="title"/>
          </p:nvPr>
        </p:nvSpPr>
        <p:spPr>
          <a:xfrm>
            <a:off x="4094030" y="2939439"/>
            <a:ext cx="4227010" cy="1808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ts val="3600"/>
              <a:buFont typeface="Calibri"/>
              <a:buNone/>
            </a:pPr>
            <a:r>
              <a:rPr lang="zh-CN" sz="3600" b="1">
                <a:solidFill>
                  <a:srgbClr val="006600"/>
                </a:solidFill>
              </a:rPr>
              <a:t>联系方式：</a:t>
            </a:r>
            <a:br>
              <a:rPr lang="zh-CN" sz="3600" b="1">
                <a:solidFill>
                  <a:srgbClr val="006600"/>
                </a:solidFill>
              </a:rPr>
            </a:br>
            <a:r>
              <a:rPr lang="zh-CN" sz="3600" b="1">
                <a:solidFill>
                  <a:srgbClr val="006600"/>
                </a:solidFill>
              </a:rPr>
              <a:t/>
            </a:r>
            <a:br>
              <a:rPr lang="zh-CN" sz="3600" b="1">
                <a:solidFill>
                  <a:srgbClr val="006600"/>
                </a:solidFill>
              </a:rPr>
            </a:br>
            <a:r>
              <a:rPr lang="zh-CN" sz="3600" b="1">
                <a:solidFill>
                  <a:srgbClr val="006600"/>
                </a:solidFill>
              </a:rPr>
              <a:t>微信：18583001161邮箱：</a:t>
            </a:r>
            <a:r>
              <a:rPr lang="zh-CN" sz="3600" b="1" u="sng">
                <a:solidFill>
                  <a:schemeClr val="hlink"/>
                </a:solidFill>
                <a:hlinkClick r:id="rId4"/>
              </a:rPr>
              <a:t>bit@mst.edu</a:t>
            </a:r>
            <a:r>
              <a:rPr lang="zh-CN" sz="3600" b="1">
                <a:solidFill>
                  <a:srgbClr val="006600"/>
                </a:solidFill>
              </a:rPr>
              <a:t/>
            </a:r>
            <a:br>
              <a:rPr lang="zh-CN" sz="3600" b="1">
                <a:solidFill>
                  <a:srgbClr val="006600"/>
                </a:solidFill>
              </a:rPr>
            </a:br>
            <a:r>
              <a:rPr lang="zh-CN" sz="3600" b="1">
                <a:solidFill>
                  <a:srgbClr val="006600"/>
                </a:solidFill>
              </a:rPr>
              <a:t>网站：bit.mst.edu</a:t>
            </a:r>
            <a:br>
              <a:rPr lang="zh-CN" sz="3600" b="1">
                <a:solidFill>
                  <a:srgbClr val="006600"/>
                </a:solidFill>
              </a:rPr>
            </a:br>
            <a:endParaRPr sz="3600" b="1">
              <a:solidFill>
                <a:srgbClr val="0066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535891" y="1304718"/>
            <a:ext cx="7675235" cy="4702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085706"/>
              </a:buClr>
              <a:buSzPts val="2800"/>
              <a:buNone/>
            </a:pPr>
            <a:r>
              <a:rPr lang="zh-CN" sz="2800" b="1">
                <a:solidFill>
                  <a:srgbClr val="085706"/>
                </a:solidFill>
                <a:latin typeface="Calibri"/>
                <a:ea typeface="Calibri"/>
                <a:cs typeface="Calibri"/>
                <a:sym typeface="Calibri"/>
              </a:rPr>
              <a:t>学校历史</a:t>
            </a:r>
            <a:r>
              <a:rPr lang="zh-CN" sz="2000">
                <a:latin typeface="Arial"/>
                <a:ea typeface="Arial"/>
                <a:cs typeface="Arial"/>
                <a:sym typeface="Arial"/>
              </a:rPr>
              <a:t>：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zh-CN" sz="2400"/>
              <a:t>成立于1870年，有150年的悠久历史，知名校友包括：</a:t>
            </a:r>
            <a:endParaRPr sz="2400"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zh-CN" sz="2000"/>
              <a:t>Jack Dorsey，社交媒体巨头Twitter的联合创始人和CEO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zh-CN" sz="2000"/>
              <a:t>Gary Forsee，美国四大通讯运营商之一Sprint的CEO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zh-CN" sz="2000"/>
              <a:t>Michael Sears，世界最大的飞机制造商波音的CFO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zh-CN" sz="2000"/>
              <a:t>Jay Ashcroft，美国密苏里州州务卿</a:t>
            </a:r>
            <a:endParaRPr sz="2000"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zh-CN" sz="2000"/>
              <a:t>Janet Kavandi，NASA格兰研究中心主任、前宇航飞行员</a:t>
            </a:r>
            <a:endParaRPr sz="2000"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zh-CN" sz="2400"/>
              <a:t>作为</a:t>
            </a:r>
            <a:r>
              <a:rPr lang="zh-CN" sz="2400" u="sng">
                <a:solidFill>
                  <a:schemeClr val="hlink"/>
                </a:solidFill>
                <a:hlinkClick r:id="rId3"/>
              </a:rPr>
              <a:t>密苏里大学</a:t>
            </a:r>
            <a:r>
              <a:rPr lang="zh-CN" sz="2400"/>
              <a:t>体系中的一员，密苏里科学技术大学于1964年更名为密苏里大学罗拉分校（</a:t>
            </a:r>
            <a:r>
              <a:rPr lang="zh-CN" sz="2400" i="1"/>
              <a:t>University of Missouri at Rolla</a:t>
            </a:r>
            <a:r>
              <a:rPr lang="zh-CN" sz="2400"/>
              <a:t>）</a:t>
            </a:r>
            <a:endParaRPr sz="2400"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zh-CN" sz="2400"/>
              <a:t>2008年1月1日，密苏里大学罗拉分校正式更名为密苏里科学技术大学。优势专业包括采矿工程、信息科学技术、商科等。</a:t>
            </a:r>
            <a:r>
              <a:rPr lang="zh-CN" sz="2000"/>
              <a:t/>
            </a:r>
            <a:br>
              <a:rPr lang="zh-CN" sz="2000"/>
            </a:br>
            <a:r>
              <a:rPr lang="zh-CN" sz="2000"/>
              <a:t/>
            </a:r>
            <a:br>
              <a:rPr lang="zh-CN" sz="2000"/>
            </a:br>
            <a:endParaRPr sz="2000" u="sng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5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22"/>
          <a:stretch/>
        </p:blipFill>
        <p:spPr>
          <a:xfrm>
            <a:off x="1089890" y="1603297"/>
            <a:ext cx="6881092" cy="50424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6"/>
          <p:cNvSpPr txBox="1">
            <a:spLocks noGrp="1"/>
          </p:cNvSpPr>
          <p:nvPr>
            <p:ph type="title"/>
          </p:nvPr>
        </p:nvSpPr>
        <p:spPr>
          <a:xfrm>
            <a:off x="457199" y="1056384"/>
            <a:ext cx="8517467" cy="1144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ts val="3200"/>
              <a:buFont typeface="Calibri"/>
              <a:buNone/>
            </a:pPr>
            <a:r>
              <a:rPr lang="zh-CN" sz="3200" b="1">
                <a:solidFill>
                  <a:srgbClr val="006600"/>
                </a:solidFill>
              </a:rPr>
              <a:t>学校排名&amp;所获殊荣</a:t>
            </a:r>
            <a:endParaRPr sz="3200" b="1">
              <a:solidFill>
                <a:srgbClr val="006600"/>
              </a:solidFill>
            </a:endParaRPr>
          </a:p>
        </p:txBody>
      </p:sp>
      <p:sp>
        <p:nvSpPr>
          <p:cNvPr id="109" name="Google Shape;109;p16"/>
          <p:cNvSpPr txBox="1">
            <a:spLocks noGrp="1"/>
          </p:cNvSpPr>
          <p:nvPr>
            <p:ph type="body" idx="1"/>
          </p:nvPr>
        </p:nvSpPr>
        <p:spPr>
          <a:xfrm>
            <a:off x="457199" y="1910879"/>
            <a:ext cx="8229600" cy="3807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zh-CN" sz="2000"/>
              <a:t>商学院被AACSB（国际精英商学院协会）列为全球Top 10%顶尖商学院之一</a:t>
            </a:r>
            <a:endParaRPr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zh-CN" sz="2000"/>
              <a:t>前25所STEM研究高校之一（福布斯，2019）</a:t>
            </a:r>
            <a:endParaRPr sz="2000"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zh-CN" sz="2000"/>
              <a:t>MBA信息系统项目管理排名第1（密苏里州）(OnlineMBAPage, 2018）</a:t>
            </a:r>
            <a:endParaRPr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zh-CN" sz="2000"/>
              <a:t>最佳MBA薪酬与债务比率排名第2（美国新闻与世界报道，2017）</a:t>
            </a:r>
            <a:endParaRPr sz="2000"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zh-CN" sz="2000"/>
              <a:t>最佳信息系统和技术项目在线硕士排名第2（Online Masters， 2019）</a:t>
            </a:r>
            <a:endParaRPr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zh-CN" sz="2000"/>
              <a:t>最佳在线研究生商业项目（公立大学）排名13（美国新闻与世界报道，2019）</a:t>
            </a: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b="1">
              <a:solidFill>
                <a:srgbClr val="006600"/>
              </a:solidFill>
            </a:endParaRPr>
          </a:p>
        </p:txBody>
      </p:sp>
      <p:pic>
        <p:nvPicPr>
          <p:cNvPr id="110" name="Google Shape;110;p16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5697" y="4932726"/>
            <a:ext cx="2694379" cy="1797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6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7209" y="4932726"/>
            <a:ext cx="2734137" cy="18241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6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64427" y="4932726"/>
            <a:ext cx="2716724" cy="18125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7"/>
          <p:cNvSpPr txBox="1"/>
          <p:nvPr/>
        </p:nvSpPr>
        <p:spPr>
          <a:xfrm>
            <a:off x="5627027" y="1102089"/>
            <a:ext cx="3516973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62792" marR="0" lvl="0" indent="-162792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200" b="1" i="0" u="none" strike="noStrike" cap="none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2+2、3+2项目奖学金与工作机会</a:t>
            </a:r>
            <a:endParaRPr sz="1709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8" name="Google Shape;118;p17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033" y="1243229"/>
            <a:ext cx="3123718" cy="20841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2229" y="5259304"/>
            <a:ext cx="2286000" cy="151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7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79808" y="1243229"/>
            <a:ext cx="2066836" cy="20841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7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33650" y="3428997"/>
            <a:ext cx="2914655" cy="19431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7"/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33650" y="5473762"/>
            <a:ext cx="2916655" cy="13000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7"/>
          <p:cNvPicPr preferRelativeResize="0"/>
          <p:nvPr/>
        </p:nvPicPr>
        <p:blipFill rotWithShape="1"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033" y="3428997"/>
            <a:ext cx="2278891" cy="165123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7"/>
          <p:cNvSpPr txBox="1"/>
          <p:nvPr/>
        </p:nvSpPr>
        <p:spPr>
          <a:xfrm>
            <a:off x="5684108" y="2331284"/>
            <a:ext cx="3212757" cy="5355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奖学金：$13000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</a:pPr>
            <a:r>
              <a:rPr lang="zh-CN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被MST录取立即获得$6500美金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</a:pPr>
            <a:r>
              <a:rPr lang="zh-CN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如果在MST第二年GPA &gt; 3.25, 可以继续获得奖学金6500 美金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商学院工作机会：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</a:pPr>
            <a:r>
              <a:rPr lang="zh-CN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学生有很多机会做grader或research assistant，月收入在$720到$1000美金之间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</a:pPr>
            <a:r>
              <a:rPr lang="zh-CN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可以学到很多东西，放在简历上可以增强就业时的竞争力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22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8"/>
          <p:cNvSpPr txBox="1">
            <a:spLocks noGrp="1"/>
          </p:cNvSpPr>
          <p:nvPr>
            <p:ph type="title"/>
          </p:nvPr>
        </p:nvSpPr>
        <p:spPr>
          <a:xfrm>
            <a:off x="457200" y="874008"/>
            <a:ext cx="8229600" cy="1144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ts val="3200"/>
              <a:buFont typeface="Arial"/>
              <a:buNone/>
            </a:pPr>
            <a:r>
              <a:rPr lang="zh-CN" sz="3200" b="1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2+2与3+2项目录取条件</a:t>
            </a:r>
            <a:endParaRPr sz="3200" b="1">
              <a:solidFill>
                <a:srgbClr val="0066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18"/>
          <p:cNvSpPr txBox="1">
            <a:spLocks noGrp="1"/>
          </p:cNvSpPr>
          <p:nvPr>
            <p:ph type="body" idx="1"/>
          </p:nvPr>
        </p:nvSpPr>
        <p:spPr>
          <a:xfrm>
            <a:off x="457200" y="1914061"/>
            <a:ext cx="8229600" cy="2030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350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zh-CN" sz="2800"/>
              <a:t>雅思 &gt;= 6即可被录取</a:t>
            </a:r>
            <a:endParaRPr sz="2800"/>
          </a:p>
          <a:p>
            <a:pPr marL="6350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zh-CN" sz="2800" b="1"/>
              <a:t>如果雅思&lt;6，可以参加3月的语言测试</a:t>
            </a:r>
            <a:endParaRPr sz="2800" b="1"/>
          </a:p>
          <a:p>
            <a:pPr marL="6350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zh-CN" sz="2800"/>
              <a:t>如果两项都没达到，还可以参加学校的英语培训项目</a:t>
            </a:r>
            <a:endParaRPr sz="2800"/>
          </a:p>
          <a:p>
            <a:pPr marL="1778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/>
          </a:p>
          <a:p>
            <a:pPr marL="1778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/>
          </a:p>
        </p:txBody>
      </p:sp>
      <p:sp>
        <p:nvSpPr>
          <p:cNvPr id="131" name="Google Shape;131;p18"/>
          <p:cNvSpPr txBox="1"/>
          <p:nvPr/>
        </p:nvSpPr>
        <p:spPr>
          <a:xfrm>
            <a:off x="457200" y="3560602"/>
            <a:ext cx="8229600" cy="1144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ts val="3200"/>
              <a:buFont typeface="Arial"/>
              <a:buNone/>
            </a:pPr>
            <a:r>
              <a:rPr lang="zh-CN" sz="3200" b="1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研究生特快通道(4+1)</a:t>
            </a:r>
            <a:endParaRPr sz="3200" b="1">
              <a:solidFill>
                <a:srgbClr val="0066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18"/>
          <p:cNvSpPr txBox="1"/>
          <p:nvPr/>
        </p:nvSpPr>
        <p:spPr>
          <a:xfrm>
            <a:off x="457200" y="4491695"/>
            <a:ext cx="8229600" cy="2030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350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zh-CN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如果大三（在MST第一年）GPA&gt;=3.0，大四即可修研究生课程并且只支付本科课程学费。这样最快可以本科毕业后一年就拿到MST的研究生学位：MBA或信息科学技术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350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zh-CN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本科GPA&gt;=3.2，申请研究生免GRE/GMAT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78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78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9"/>
          <p:cNvSpPr txBox="1">
            <a:spLocks noGrp="1"/>
          </p:cNvSpPr>
          <p:nvPr>
            <p:ph type="title"/>
          </p:nvPr>
        </p:nvSpPr>
        <p:spPr>
          <a:xfrm>
            <a:off x="457200" y="1133500"/>
            <a:ext cx="8229600" cy="1144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85706"/>
              </a:buClr>
              <a:buSzPts val="2800"/>
              <a:buFont typeface="Calibri"/>
              <a:buNone/>
            </a:pPr>
            <a:r>
              <a:rPr lang="zh-CN" sz="2800" b="1">
                <a:solidFill>
                  <a:srgbClr val="085706"/>
                </a:solidFill>
              </a:rPr>
              <a:t>密苏里科技大学商学院专业介绍</a:t>
            </a:r>
            <a:br>
              <a:rPr lang="zh-CN" sz="2800" b="1">
                <a:solidFill>
                  <a:srgbClr val="085706"/>
                </a:solidFill>
              </a:rPr>
            </a:br>
            <a:endParaRPr sz="2800" b="1">
              <a:solidFill>
                <a:srgbClr val="085706"/>
              </a:solidFill>
            </a:endParaRPr>
          </a:p>
        </p:txBody>
      </p:sp>
      <p:sp>
        <p:nvSpPr>
          <p:cNvPr id="138" name="Google Shape;138;p19"/>
          <p:cNvSpPr txBox="1">
            <a:spLocks noGrp="1"/>
          </p:cNvSpPr>
          <p:nvPr>
            <p:ph type="body" idx="1"/>
          </p:nvPr>
        </p:nvSpPr>
        <p:spPr>
          <a:xfrm>
            <a:off x="457200" y="1849407"/>
            <a:ext cx="8229600" cy="4837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zh-CN" sz="2800"/>
              <a:t>信息科学技术本科（Information Science and Technology）:核心课程包含编程（java或C#)、操作系统、数据库、信息安全、企业资源管理等。辅修专业包括大数据、人工智能和机器学习、网络安全、人机交互、软件开发等。</a:t>
            </a:r>
            <a:endParaRPr sz="2800"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zh-CN" sz="2800"/>
              <a:t>商业管理系统本科（Business and Management Systems）：核心课程包括金融、管理会计学、市场营销、企业行为学等。辅修专业则囊括了金融科技、电子商务、创业等热门领域。</a:t>
            </a:r>
            <a:endParaRPr sz="2800"/>
          </a:p>
          <a:p>
            <a:pPr marL="457200" lvl="1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b="1"/>
          </a:p>
          <a:p>
            <a:pPr marL="457200" lvl="1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b="1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20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2502" y="1683806"/>
            <a:ext cx="8038080" cy="5027701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0"/>
          <p:cNvSpPr txBox="1"/>
          <p:nvPr/>
        </p:nvSpPr>
        <p:spPr>
          <a:xfrm>
            <a:off x="542502" y="1124671"/>
            <a:ext cx="8370643" cy="800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85706"/>
              </a:buClr>
              <a:buSzPts val="2800"/>
              <a:buFont typeface="Calibri"/>
              <a:buNone/>
            </a:pPr>
            <a:r>
              <a:rPr lang="zh-CN" sz="2800" b="1">
                <a:solidFill>
                  <a:srgbClr val="085706"/>
                </a:solidFill>
                <a:latin typeface="Calibri"/>
                <a:ea typeface="Calibri"/>
                <a:cs typeface="Calibri"/>
                <a:sym typeface="Calibri"/>
              </a:rPr>
              <a:t>就业前景</a:t>
            </a:r>
            <a:endParaRPr sz="2800" b="1">
              <a:solidFill>
                <a:srgbClr val="08570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1"/>
          <p:cNvSpPr txBox="1">
            <a:spLocks noGrp="1"/>
          </p:cNvSpPr>
          <p:nvPr>
            <p:ph type="title"/>
          </p:nvPr>
        </p:nvSpPr>
        <p:spPr>
          <a:xfrm>
            <a:off x="457200" y="997576"/>
            <a:ext cx="8229600" cy="1144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85706"/>
              </a:buClr>
              <a:buSzPts val="2800"/>
              <a:buFont typeface="Calibri"/>
              <a:buNone/>
            </a:pPr>
            <a:r>
              <a:rPr lang="zh-CN" sz="2800" b="1">
                <a:solidFill>
                  <a:srgbClr val="085706"/>
                </a:solidFill>
              </a:rPr>
              <a:t>校园环境</a:t>
            </a:r>
            <a:endParaRPr sz="2800" b="1">
              <a:solidFill>
                <a:srgbClr val="085706"/>
              </a:solidFill>
            </a:endParaRPr>
          </a:p>
        </p:txBody>
      </p:sp>
      <p:sp>
        <p:nvSpPr>
          <p:cNvPr id="150" name="Google Shape;150;p21"/>
          <p:cNvSpPr txBox="1">
            <a:spLocks noGrp="1"/>
          </p:cNvSpPr>
          <p:nvPr>
            <p:ph type="body" idx="1"/>
          </p:nvPr>
        </p:nvSpPr>
        <p:spPr>
          <a:xfrm>
            <a:off x="457200" y="1849407"/>
            <a:ext cx="8229600" cy="4837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zh-CN" sz="2400"/>
              <a:t>密苏里科技大学的警察局通过与学校社区的所有成员合作，为学生，教职员工和访客们提供安全可靠的校园环境。</a:t>
            </a:r>
            <a:endParaRPr sz="2400"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zh-CN" sz="2400"/>
              <a:t>美国前27名最安全校园</a:t>
            </a:r>
            <a:endParaRPr sz="2400"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zh-CN" sz="2400"/>
              <a:t>罗拉是一个非常安全美丽的小镇。</a:t>
            </a:r>
            <a:endParaRPr sz="2400" b="1"/>
          </a:p>
          <a:p>
            <a:pPr marL="342900" lvl="0" indent="-2540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 sz="1400" b="1"/>
          </a:p>
        </p:txBody>
      </p:sp>
      <p:pic>
        <p:nvPicPr>
          <p:cNvPr id="151" name="Google Shape;151;p21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5989" y="3851656"/>
            <a:ext cx="4176584" cy="27833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1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2566" y="3858025"/>
            <a:ext cx="4164227" cy="27770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1167</Words>
  <Application>Microsoft Office PowerPoint</Application>
  <PresentationFormat>On-screen Show (4:3)</PresentationFormat>
  <Paragraphs>59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1_Custom Design</vt:lpstr>
      <vt:lpstr>PowerPoint Presentation</vt:lpstr>
      <vt:lpstr>PowerPoint Presentation</vt:lpstr>
      <vt:lpstr>PowerPoint Presentation</vt:lpstr>
      <vt:lpstr>学校排名&amp;所获殊荣</vt:lpstr>
      <vt:lpstr>PowerPoint Presentation</vt:lpstr>
      <vt:lpstr>2+2与3+2项目录取条件</vt:lpstr>
      <vt:lpstr>密苏里科技大学商学院专业介绍 </vt:lpstr>
      <vt:lpstr>PowerPoint Presentation</vt:lpstr>
      <vt:lpstr>校园环境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联系方式：  微信：18583001161邮箱：bit@mst.edu 网站：bit.mst.edu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Ruan, Zhihui (S&amp;T-Student)</dc:creator>
  <cp:lastModifiedBy>Ruan, Zhihui (S&amp;T-Student)</cp:lastModifiedBy>
  <cp:revision>1</cp:revision>
  <dcterms:modified xsi:type="dcterms:W3CDTF">2019-03-21T20:31:40Z</dcterms:modified>
</cp:coreProperties>
</file>