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1" r:id="rId2"/>
    <p:sldId id="335" r:id="rId3"/>
    <p:sldId id="337" r:id="rId4"/>
    <p:sldId id="362" r:id="rId5"/>
    <p:sldId id="363" r:id="rId6"/>
    <p:sldId id="365" r:id="rId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">
          <p15:clr>
            <a:srgbClr val="A4A3A4"/>
          </p15:clr>
        </p15:guide>
        <p15:guide id="2" pos="29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634"/>
    <a:srgbClr val="0C5E02"/>
    <a:srgbClr val="485EB2"/>
    <a:srgbClr val="A653B2"/>
    <a:srgbClr val="82211C"/>
    <a:srgbClr val="A31D44"/>
    <a:srgbClr val="7DA85E"/>
    <a:srgbClr val="1C5D9B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25" d="100"/>
          <a:sy n="125" d="100"/>
        </p:scale>
        <p:origin x="474" y="96"/>
      </p:cViewPr>
      <p:guideLst>
        <p:guide orient="horz" pos="1602"/>
        <p:guide pos="2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1ED5F-AB97-47B5-9F7B-ACDF41A6E0FD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36312-6A05-4643-B813-780AEBCA54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94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91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4414" y="667289"/>
            <a:ext cx="828092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11560" y="0"/>
            <a:ext cx="792088" cy="77155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1609328" y="123479"/>
            <a:ext cx="7211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1.0 </a:t>
            </a:r>
            <a:r>
              <a:rPr lang="zh-CN" altLang="en-US" dirty="0"/>
              <a:t>请输入标题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8467" y="1643229"/>
            <a:ext cx="9152468" cy="16486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600">
              <a:latin typeface="Calibri" panose="020F0702030404030204" pitchFamily="34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691680" y="1867364"/>
            <a:ext cx="54006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</a:rPr>
              <a:t>外省</a:t>
            </a:r>
            <a:r>
              <a:rPr lang="zh-CN" altLang="zh-CN" sz="3600" dirty="0" smtClean="0">
                <a:solidFill>
                  <a:schemeClr val="bg1"/>
                </a:solidFill>
              </a:rPr>
              <a:t>团员</a:t>
            </a:r>
            <a:r>
              <a:rPr lang="zh-CN" altLang="en-US" sz="3600" dirty="0" smtClean="0">
                <a:solidFill>
                  <a:schemeClr val="bg1"/>
                </a:solidFill>
              </a:rPr>
              <a:t>注册登录</a:t>
            </a:r>
            <a:endParaRPr lang="en-US" altLang="zh-CN" sz="3600" dirty="0" smtClean="0">
              <a:solidFill>
                <a:schemeClr val="bg1"/>
              </a:solidFill>
            </a:endParaRPr>
          </a:p>
          <a:p>
            <a:pPr lvl="0" algn="ctr">
              <a:defRPr/>
            </a:pPr>
            <a:r>
              <a:rPr lang="zh-CN" altLang="en-US" sz="3600" dirty="0" smtClean="0">
                <a:solidFill>
                  <a:schemeClr val="bg1"/>
                </a:solidFill>
              </a:rPr>
              <a:t>系统</a:t>
            </a:r>
            <a:r>
              <a:rPr lang="zh-CN" altLang="zh-CN" sz="3600" dirty="0" smtClean="0">
                <a:solidFill>
                  <a:schemeClr val="bg1"/>
                </a:solidFill>
              </a:rPr>
              <a:t>流程</a:t>
            </a:r>
            <a:endParaRPr lang="zh-CN" altLang="en-US" sz="3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123479"/>
            <a:ext cx="5112568" cy="1152128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外省市团员注册登录“北京共青团”线上系统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47663" y="1075151"/>
            <a:ext cx="2376264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搜索微信公众号：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青春北京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qingchunbeijing54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</a:t>
            </a:r>
            <a:endParaRPr lang="en-US" altLang="zh-CN" sz="1500" dirty="0"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或扫码下方二维码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44971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iragino Sans GB W6"/>
                <a:ea typeface="Hiragino Sans GB W6"/>
                <a:cs typeface="Hiragino Sans GB W6"/>
              </a:rPr>
              <a:t>      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“</a:t>
            </a:r>
            <a:r>
              <a:rPr lang="zh-CN" altLang="en-US" dirty="0" smtClean="0">
                <a:solidFill>
                  <a:srgbClr val="009E75"/>
                </a:solidFill>
                <a:latin typeface="Hiragino Sans GB W6"/>
                <a:ea typeface="Hiragino Sans GB W6"/>
                <a:cs typeface="Hiragino Sans GB W6"/>
              </a:rPr>
              <a:t>线上系统</a:t>
            </a:r>
            <a:r>
              <a:rPr lang="zh-CN" altLang="en-US" dirty="0" smtClean="0">
                <a:latin typeface="Hiragino Sans GB W6"/>
                <a:ea typeface="Hiragino Sans GB W6"/>
                <a:cs typeface="Hiragino Sans GB W6"/>
              </a:rPr>
              <a:t>”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菜单栏中</a:t>
            </a:r>
            <a:endParaRPr lang="en-US" altLang="zh-CN" dirty="0">
              <a:latin typeface="Hiragino Sans GB W6"/>
              <a:ea typeface="Hiragino Sans GB W6"/>
              <a:cs typeface="Hiragino Sans GB W6"/>
            </a:endParaRPr>
          </a:p>
          <a:p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点击“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Hiragino Sans GB W6"/>
                <a:ea typeface="Hiragino Sans GB W6"/>
                <a:cs typeface="Hiragino Sans GB W6"/>
              </a:rPr>
              <a:t>北京共青团</a:t>
            </a:r>
            <a:r>
              <a:rPr lang="zh-CN" altLang="en-US" dirty="0">
                <a:latin typeface="Hiragino Sans GB W6"/>
                <a:ea typeface="Hiragino Sans GB W6"/>
                <a:cs typeface="Hiragino Sans GB W6"/>
              </a:rPr>
              <a:t>”进入系统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 descr="13871548041351_.pic_h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11710"/>
            <a:ext cx="2283718" cy="2283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699542"/>
            <a:ext cx="2244080" cy="3809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1.1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 外省市团员</a:t>
            </a:r>
            <a:r>
              <a:rPr lang="zh-CN" altLang="en-US" sz="2000" b="1" dirty="0">
                <a:solidFill>
                  <a:schemeClr val="tx1"/>
                </a:solidFill>
              </a:rPr>
              <a:t>注册“北京共青团”线上系统</a:t>
            </a: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7614"/>
            <a:ext cx="1872208" cy="2880320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947" y="1352008"/>
            <a:ext cx="1766780" cy="2875926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6372200" y="1131590"/>
            <a:ext cx="238797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点击“创建账户”，进行账户注册</a:t>
            </a: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endParaRPr lang="en-US" altLang="zh-CN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用户按照实际情况选择身份：“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我是团员”、“我是团干部”、“我不是团员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”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 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注册时，请团员输入真实的姓名和身份证号，否则会影响团组织关系的成功转接转接</a:t>
            </a:r>
            <a:endParaRPr lang="en-US" altLang="zh-CN" sz="1400" kern="0" dirty="0" smtClean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1400" kern="0" dirty="0">
              <a:solidFill>
                <a:srgbClr val="4BACC6">
                  <a:lumMod val="50000"/>
                </a:srgb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团员</a:t>
            </a:r>
            <a:r>
              <a:rPr lang="zh-CN" altLang="zh-CN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团干部注册后，</a:t>
            </a:r>
            <a:r>
              <a:rPr lang="zh-CN" altLang="en-US" sz="1400" kern="0" dirty="0">
                <a:solidFill>
                  <a:srgbClr val="4BACC6">
                    <a:lumMod val="50000"/>
                  </a:srgb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需要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所属团组织在电脑端进行相应的审核</a:t>
            </a:r>
            <a:r>
              <a:rPr lang="en-US" altLang="zh-CN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400" kern="0" dirty="0" smtClean="0">
                <a:solidFill>
                  <a:schemeClr val="accent6">
                    <a:lumMod val="75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添加操作</a:t>
            </a:r>
            <a:endParaRPr lang="zh-CN" altLang="en-US" sz="1400" kern="0" dirty="0">
              <a:solidFill>
                <a:schemeClr val="accent6">
                  <a:lumMod val="75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pic>
        <p:nvPicPr>
          <p:cNvPr id="4" name="图片 3" descr="261559182435_.pic_h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055" y="1347470"/>
            <a:ext cx="1856740" cy="3622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1.2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团员</a:t>
            </a:r>
            <a:r>
              <a:rPr lang="zh-CN" altLang="en-US" sz="2000" b="1" dirty="0">
                <a:solidFill>
                  <a:schemeClr val="tx1"/>
                </a:solidFill>
              </a:rPr>
              <a:t>登录“北京共青团”线上系统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980" y="642842"/>
            <a:ext cx="1702045" cy="3058002"/>
          </a:xfrm>
          <a:prstGeom prst="rect">
            <a:avLst/>
          </a:prstGeom>
          <a:noFill/>
          <a:ln>
            <a:solidFill>
              <a:srgbClr val="77933C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053" y="642411"/>
            <a:ext cx="1684213" cy="3058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549" y="643664"/>
            <a:ext cx="1783722" cy="3058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984" y="641409"/>
            <a:ext cx="1952283" cy="30580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880" y="3881213"/>
            <a:ext cx="20012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在“北京共青团”线上系统中，点击“我的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-》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请登录”，进入登录页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59832" y="3867894"/>
            <a:ext cx="23663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buFont typeface="Wingdings" panose="05000000000000000000" pitchFamily="2" charset="2"/>
              <a:buChar char="Ø"/>
            </a:pP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登录有两种方式：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用户名/手机号、密码的方式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/>
            <a:r>
              <a:rPr lang="zh-CN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.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微信登录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4168" y="3939902"/>
            <a:ext cx="2267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Wingdings" panose="05000000000000000000" pitchFamily="2" charset="2"/>
              <a:buChar char="Ø"/>
            </a:pPr>
            <a:r>
              <a:rPr lang="zh-CN" altLang="en-US" sz="1600" kern="0" dirty="0" smtClean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首次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使用微信登录，需要输入用户名</a:t>
            </a:r>
            <a:r>
              <a:rPr lang="en-US" altLang="zh-CN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/</a:t>
            </a:r>
            <a:r>
              <a:rPr lang="zh-CN" altLang="en-US" sz="1600" kern="0" dirty="0">
                <a:solidFill>
                  <a:schemeClr val="accent5">
                    <a:lumMod val="5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手机号、进行账号绑定</a:t>
            </a:r>
            <a:endParaRPr lang="en-US" altLang="zh-CN" sz="1600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  <a:p>
            <a:pPr lvl="0" indent="-285750">
              <a:buFont typeface="Wingdings" panose="05000000000000000000" pitchFamily="2" charset="2"/>
              <a:buChar char="Ø"/>
            </a:pPr>
            <a:endParaRPr lang="en-US" altLang="zh-CN" kern="0" dirty="0">
              <a:solidFill>
                <a:schemeClr val="accent5">
                  <a:lumMod val="50000"/>
                </a:schemeClr>
              </a:solidFill>
              <a:latin typeface="Arial" panose="020B0604020202090204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2.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组织关系接收方团组织（即北京团组织）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通过加入申请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1550"/>
            <a:ext cx="51845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仿宋_GB2312"/>
                <a:cs typeface="Times New Roman"/>
              </a:rPr>
              <a:t>          </a:t>
            </a:r>
            <a:r>
              <a:rPr lang="zh-CN" altLang="en-US" dirty="0" smtClean="0"/>
              <a:t>组织关系接收方团组织</a:t>
            </a:r>
            <a:r>
              <a:rPr lang="en-US" altLang="zh-CN" dirty="0" smtClean="0"/>
              <a:t>(</a:t>
            </a:r>
            <a:r>
              <a:rPr lang="zh-CN" altLang="en-US" dirty="0" smtClean="0"/>
              <a:t>即北京团组织）</a:t>
            </a:r>
            <a:r>
              <a:rPr lang="zh-CN" altLang="zh-CN" dirty="0" smtClean="0"/>
              <a:t>登录“北京共青团系统”团组织账号，在电脑端</a:t>
            </a:r>
            <a:r>
              <a:rPr lang="en-US" altLang="zh-CN" dirty="0" smtClean="0"/>
              <a:t>“</a:t>
            </a:r>
            <a:r>
              <a:rPr lang="zh-CN" altLang="zh-CN" dirty="0" smtClean="0"/>
              <a:t>我的团员</a:t>
            </a:r>
            <a:r>
              <a:rPr lang="en-US" altLang="zh-CN" dirty="0" smtClean="0"/>
              <a:t>-</a:t>
            </a:r>
            <a:r>
              <a:rPr lang="zh-CN" altLang="zh-CN" dirty="0" smtClean="0"/>
              <a:t>》申请加入</a:t>
            </a:r>
            <a:r>
              <a:rPr lang="en-US" altLang="zh-CN" dirty="0" smtClean="0"/>
              <a:t>”</a:t>
            </a:r>
            <a:r>
              <a:rPr lang="zh-CN" altLang="en-US" dirty="0" smtClean="0"/>
              <a:t>列表中</a:t>
            </a:r>
            <a:r>
              <a:rPr lang="zh-CN" altLang="zh-CN" dirty="0" smtClean="0"/>
              <a:t>，通过外省市团员的加入申请，外省市团员即注册登录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北京共青团线上系统</a:t>
            </a:r>
            <a:r>
              <a:rPr lang="en-US" altLang="zh-CN" dirty="0" smtClean="0"/>
              <a:t>”</a:t>
            </a:r>
            <a:r>
              <a:rPr lang="zh-CN" altLang="zh-CN" dirty="0" smtClean="0"/>
              <a:t>成功。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       </a:t>
            </a:r>
            <a:endParaRPr lang="zh-CN" altLang="zh-CN" dirty="0" smtClean="0"/>
          </a:p>
          <a:p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/>
            </a:endParaRPr>
          </a:p>
          <a:p>
            <a:r>
              <a:rPr lang="en-US" altLang="zh-CN" dirty="0" smtClean="0">
                <a:ea typeface="仿宋_GB2312"/>
                <a:cs typeface="Times New Roman"/>
              </a:rPr>
              <a:t>         </a:t>
            </a: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 smtClean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609328" y="123479"/>
            <a:ext cx="7211144" cy="57606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chemeClr val="tx1"/>
                </a:solidFill>
              </a:rPr>
              <a:t>3.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在外省市</a:t>
            </a:r>
            <a:r>
              <a:rPr lang="zh-CN" altLang="zh-CN" sz="2000" b="1" dirty="0" smtClean="0">
                <a:solidFill>
                  <a:schemeClr val="tx1"/>
                </a:solidFill>
              </a:rPr>
              <a:t>系统中提交转入北京申请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771550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北京团组织</a:t>
            </a:r>
            <a:r>
              <a:rPr lang="zh-CN" altLang="zh-CN" dirty="0" smtClean="0"/>
              <a:t>通过</a:t>
            </a:r>
            <a:r>
              <a:rPr lang="zh-CN" altLang="en-US" dirty="0" smtClean="0"/>
              <a:t>加</a:t>
            </a:r>
            <a:r>
              <a:rPr lang="zh-CN" altLang="zh-CN" dirty="0" smtClean="0"/>
              <a:t>入申请</a:t>
            </a:r>
            <a:r>
              <a:rPr lang="zh-CN" altLang="zh-CN" b="1" dirty="0" smtClean="0"/>
              <a:t>至少一天</a:t>
            </a:r>
            <a:r>
              <a:rPr lang="zh-CN" altLang="zh-CN" dirty="0" smtClean="0"/>
              <a:t>后，团员应联系外省市团组织在外省市系统中提交转入北京申请。</a:t>
            </a:r>
            <a:endParaRPr lang="en-US" altLang="zh-CN" dirty="0" smtClean="0"/>
          </a:p>
          <a:p>
            <a:r>
              <a:rPr lang="en-US" altLang="zh-CN" dirty="0" smtClean="0"/>
              <a:t>          </a:t>
            </a:r>
            <a:r>
              <a:rPr lang="zh-CN" altLang="zh-CN" dirty="0" smtClean="0"/>
              <a:t>外省市团员在外省市系统上提交转入北京申请后，北京共青团线上系统会自动将本系统上团员已注册登录的信息（姓名、身份证号、团员编号）与外省市转入团员的申请信息（姓名、身份证号、团员编号）进行复核校验。校验信息无误后，即给外省市系统发出</a:t>
            </a:r>
            <a:r>
              <a:rPr lang="zh-CN" altLang="zh-CN" b="1" u="sng" dirty="0" smtClean="0">
                <a:solidFill>
                  <a:srgbClr val="FF0000"/>
                </a:solidFill>
              </a:rPr>
              <a:t>转移成功</a:t>
            </a:r>
            <a:r>
              <a:rPr lang="zh-CN" altLang="zh-CN" dirty="0" smtClean="0"/>
              <a:t>的信息。如果姓名、身份证号、团员编号不一致，北京系统将向外省市系统发出</a:t>
            </a:r>
            <a:r>
              <a:rPr lang="zh-CN" altLang="zh-CN" b="1" u="sng" dirty="0" smtClean="0"/>
              <a:t>转移失败</a:t>
            </a:r>
            <a:r>
              <a:rPr lang="zh-CN" altLang="zh-CN" dirty="0" smtClean="0"/>
              <a:t>的信息。</a:t>
            </a:r>
          </a:p>
          <a:p>
            <a:endParaRPr lang="zh-CN" altLang="zh-CN" dirty="0" smtClean="0"/>
          </a:p>
          <a:p>
            <a:endParaRPr lang="en-US" altLang="zh-CN" dirty="0" smtClean="0">
              <a:ea typeface="仿宋_GB2312"/>
              <a:cs typeface="Times New Roman"/>
            </a:endParaRPr>
          </a:p>
          <a:p>
            <a:r>
              <a:rPr lang="en-US" altLang="zh-CN" dirty="0" smtClean="0">
                <a:ea typeface="仿宋_GB2312"/>
                <a:cs typeface="Times New Roman"/>
              </a:rPr>
              <a:t>         </a:t>
            </a:r>
          </a:p>
          <a:p>
            <a:endParaRPr lang="zh-CN" altLang="en-US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413"/>
            <a:ext cx="100811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登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录</a:t>
            </a:r>
            <a:endParaRPr kumimoji="0" lang="en-US" altLang="zh-CN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Times New Roman" panose="02020703060505090304" pitchFamily="18" charset="0"/>
            </a:endParaRPr>
          </a:p>
          <a:p>
            <a:pPr marL="0" marR="0" lvl="0" indent="381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500" dirty="0"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注册</a:t>
            </a:r>
            <a:r>
              <a:rPr kumimoji="0" lang="zh-CN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  <a:cs typeface="Times New Roman" panose="02020703060505090304" pitchFamily="18" charset="0"/>
              </a:rPr>
              <a:t>        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9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2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272AB"/>
      </a:accent1>
      <a:accent2>
        <a:srgbClr val="595959"/>
      </a:accent2>
      <a:accent3>
        <a:srgbClr val="A5A5A5"/>
      </a:accent3>
      <a:accent4>
        <a:srgbClr val="A5A5A5"/>
      </a:accent4>
      <a:accent5>
        <a:srgbClr val="A5A5A5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384</Words>
  <Application>Microsoft Office PowerPoint</Application>
  <PresentationFormat>全屏显示(16:9)</PresentationFormat>
  <Paragraphs>47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Hiragino Sans GB W6</vt:lpstr>
      <vt:lpstr>仿宋_GB2312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1.外省市团员注册登录“北京共青团”线上系统</vt:lpstr>
      <vt:lpstr>1.1  外省市团员注册“北京共青团”线上系统</vt:lpstr>
      <vt:lpstr>1.2 团员登录“北京共青团”线上系统</vt:lpstr>
      <vt:lpstr>2.组织关系接收方团组织（即北京团组织）通过加入申请</vt:lpstr>
      <vt:lpstr>3. 在外省市系统中提交转入北京申请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李培俊</dc:creator>
  <cp:lastModifiedBy>lenovo</cp:lastModifiedBy>
  <cp:revision>185</cp:revision>
  <dcterms:created xsi:type="dcterms:W3CDTF">2019-05-30T03:54:53Z</dcterms:created>
  <dcterms:modified xsi:type="dcterms:W3CDTF">2019-08-27T09:08:38Z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2052-1.0.1.1354</vt:lpwstr>
  </property>
</Properties>
</file>