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6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70" r:id="rId14"/>
    <p:sldId id="269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89E7D-6ECC-4F4D-80AC-5A8A1E03E98B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D8FC2-D31E-4422-9FA5-86FB35E2F8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4400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24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4415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476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756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0504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56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4297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4760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695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1375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405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080B2-08CA-495E-B57A-111C539C41F5}" type="datetimeFigureOut">
              <a:rPr lang="zh-CN" altLang="en-US" smtClean="0"/>
              <a:t>2015/3/19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E2EE6-61A6-499A-AB1B-64953BFA4D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800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sj\Desktop\69b1OOOPIC9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30"/>
            <a:ext cx="9143999" cy="686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2161724" y="2230972"/>
            <a:ext cx="482055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6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2015</a:t>
            </a:r>
            <a:r>
              <a:rPr lang="zh-CN" altLang="en-US" sz="6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年两会</a:t>
            </a:r>
            <a:endParaRPr lang="en-US" altLang="zh-CN" sz="6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zh-CN" altLang="en-US" sz="6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十大热点解析</a:t>
            </a:r>
            <a:endParaRPr lang="zh-CN" altLang="en-US" sz="6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18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960490" y="548680"/>
            <a:ext cx="52870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2015</a:t>
            </a:r>
            <a:r>
              <a:rPr lang="zh-CN" altLang="en-U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年两会十大热点</a:t>
            </a:r>
            <a:endParaRPr lang="zh-CN" alt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2298008" y="1593803"/>
            <a:ext cx="1368152" cy="899093"/>
            <a:chOff x="4320" y="1152"/>
            <a:chExt cx="414" cy="402"/>
          </a:xfrm>
        </p:grpSpPr>
        <p:sp>
          <p:nvSpPr>
            <p:cNvPr id="38" name="AutoShape 7"/>
            <p:cNvSpPr>
              <a:spLocks noChangeArrowheads="1"/>
            </p:cNvSpPr>
            <p:nvPr/>
          </p:nvSpPr>
          <p:spPr bwMode="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dirty="0" smtClean="0"/>
                <a:t>热点八</a:t>
              </a:r>
              <a:endParaRPr lang="zh-CN" altLang="en-US" sz="2800" b="1" dirty="0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8627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0" name="Rectangle 5"/>
          <p:cNvSpPr>
            <a:spLocks noChangeArrowheads="1"/>
          </p:cNvSpPr>
          <p:nvPr/>
        </p:nvSpPr>
        <p:spPr bwMode="gray">
          <a:xfrm>
            <a:off x="3666160" y="1628800"/>
            <a:ext cx="1722437" cy="864096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3703824" y="1700808"/>
            <a:ext cx="360448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zh-CN" sz="2000" dirty="0" smtClean="0"/>
              <a:t>关键词</a:t>
            </a:r>
            <a:r>
              <a:rPr lang="zh-CN" altLang="zh-CN" sz="2000" dirty="0"/>
              <a:t>：养老</a:t>
            </a:r>
            <a:r>
              <a:rPr lang="zh-CN" altLang="zh-CN" sz="2000" dirty="0" smtClean="0"/>
              <a:t>改革</a:t>
            </a:r>
            <a:endParaRPr lang="en-US" altLang="zh-CN" sz="2000" dirty="0" smtClean="0"/>
          </a:p>
          <a:p>
            <a:r>
              <a:rPr lang="zh-CN" altLang="zh-CN" sz="2000" dirty="0" smtClean="0"/>
              <a:t>“并轨”</a:t>
            </a:r>
            <a:r>
              <a:rPr lang="zh-CN" altLang="zh-CN" sz="2000" dirty="0"/>
              <a:t>细节延退争议待</a:t>
            </a:r>
            <a:r>
              <a:rPr lang="zh-CN" altLang="zh-CN" sz="2000" dirty="0" smtClean="0"/>
              <a:t>解</a:t>
            </a:r>
            <a:endParaRPr lang="zh-CN" altLang="zh-CN" sz="2000" dirty="0"/>
          </a:p>
        </p:txBody>
      </p:sp>
      <p:sp>
        <p:nvSpPr>
          <p:cNvPr id="7" name="矩形 6"/>
          <p:cNvSpPr/>
          <p:nvPr/>
        </p:nvSpPr>
        <p:spPr>
          <a:xfrm>
            <a:off x="1475656" y="2564904"/>
            <a:ext cx="66247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en-US" altLang="zh-CN" sz="2000" dirty="0"/>
              <a:t>2015</a:t>
            </a:r>
            <a:r>
              <a:rPr lang="zh-CN" altLang="zh-CN" sz="2000" dirty="0"/>
              <a:t>年，涉及亿万人养老的“并轨”细则即将出台，而与此密切相关的延迟退休将更令人高度关注</a:t>
            </a:r>
            <a:r>
              <a:rPr lang="zh-CN" altLang="zh-CN" sz="2000" dirty="0" smtClean="0"/>
              <a:t>。</a:t>
            </a:r>
            <a:endParaRPr lang="zh-CN" altLang="zh-CN" sz="2000" dirty="0"/>
          </a:p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解读</a:t>
            </a:r>
            <a:r>
              <a:rPr lang="zh-CN" altLang="zh-CN" sz="2000" dirty="0"/>
              <a:t>：中国（海南）改革发展研究院经济研究所所长匡贤明表示，距离全面小康目标还有</a:t>
            </a:r>
            <a:r>
              <a:rPr lang="en-US" altLang="zh-CN" sz="2000" dirty="0"/>
              <a:t>5</a:t>
            </a:r>
            <a:r>
              <a:rPr lang="zh-CN" altLang="zh-CN" sz="2000" dirty="0"/>
              <a:t>年多时间，机关事业单位和企业的小并轨之后还有城镇、城乡差距的大并轨，任务艰巨，而百姓和企业降低缴费、政府提高保障的愿望迫切，期待两会求解。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dirty="0"/>
              <a:t> 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83137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960490" y="548680"/>
            <a:ext cx="52870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2015</a:t>
            </a:r>
            <a:r>
              <a:rPr lang="zh-CN" altLang="en-U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年两会十大热点</a:t>
            </a:r>
            <a:endParaRPr lang="zh-CN" alt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2298008" y="1593803"/>
            <a:ext cx="1368152" cy="899093"/>
            <a:chOff x="4320" y="1152"/>
            <a:chExt cx="414" cy="402"/>
          </a:xfrm>
        </p:grpSpPr>
        <p:sp>
          <p:nvSpPr>
            <p:cNvPr id="38" name="AutoShape 7"/>
            <p:cNvSpPr>
              <a:spLocks noChangeArrowheads="1"/>
            </p:cNvSpPr>
            <p:nvPr/>
          </p:nvSpPr>
          <p:spPr bwMode="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dirty="0" smtClean="0"/>
                <a:t>热点九</a:t>
              </a:r>
              <a:endParaRPr lang="zh-CN" altLang="en-US" sz="2800" b="1" dirty="0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8627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0" name="Rectangle 5"/>
          <p:cNvSpPr>
            <a:spLocks noChangeArrowheads="1"/>
          </p:cNvSpPr>
          <p:nvPr/>
        </p:nvSpPr>
        <p:spPr bwMode="gray">
          <a:xfrm>
            <a:off x="3666160" y="1628800"/>
            <a:ext cx="1722437" cy="864096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3703824" y="1700808"/>
            <a:ext cx="360448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zh-CN" sz="2000" dirty="0"/>
              <a:t>关键词：就业</a:t>
            </a:r>
            <a:r>
              <a:rPr lang="zh-CN" altLang="zh-CN" sz="2000" dirty="0" smtClean="0"/>
              <a:t>创业</a:t>
            </a:r>
            <a:endParaRPr lang="zh-CN" altLang="zh-CN" sz="2000" dirty="0"/>
          </a:p>
          <a:p>
            <a:r>
              <a:rPr lang="zh-CN" altLang="zh-CN" sz="2000" dirty="0"/>
              <a:t>“创业潮”“创新潮”涌动</a:t>
            </a:r>
          </a:p>
        </p:txBody>
      </p:sp>
      <p:sp>
        <p:nvSpPr>
          <p:cNvPr id="7" name="矩形 6"/>
          <p:cNvSpPr/>
          <p:nvPr/>
        </p:nvSpPr>
        <p:spPr>
          <a:xfrm>
            <a:off x="1475656" y="2564904"/>
            <a:ext cx="66247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近年</a:t>
            </a:r>
            <a:r>
              <a:rPr lang="zh-CN" altLang="zh-CN" sz="2000" dirty="0"/>
              <a:t>两会上，习近平总书记多次深谈科技创新。近日，李克强总理强调“把大众创业、万众创新调动起来”。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解读</a:t>
            </a:r>
            <a:r>
              <a:rPr lang="zh-CN" altLang="zh-CN" sz="2000" dirty="0"/>
              <a:t>：新华网网民“乐天派”表示，“创业带动创新，编织‘小我’梦想的同时，也在实现大时代的希望。”如何营造更好的“草根”创业环境，推动科技创新，将备受关注。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dirty="0"/>
              <a:t> 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06972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960490" y="548680"/>
            <a:ext cx="52870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2015</a:t>
            </a:r>
            <a:r>
              <a:rPr lang="zh-CN" altLang="en-U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年两会十大热点</a:t>
            </a:r>
            <a:endParaRPr lang="zh-CN" alt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2298008" y="1593803"/>
            <a:ext cx="1368152" cy="899093"/>
            <a:chOff x="4320" y="1152"/>
            <a:chExt cx="414" cy="402"/>
          </a:xfrm>
        </p:grpSpPr>
        <p:sp>
          <p:nvSpPr>
            <p:cNvPr id="38" name="AutoShape 7"/>
            <p:cNvSpPr>
              <a:spLocks noChangeArrowheads="1"/>
            </p:cNvSpPr>
            <p:nvPr/>
          </p:nvSpPr>
          <p:spPr bwMode="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dirty="0" smtClean="0"/>
                <a:t>热点十</a:t>
              </a:r>
              <a:endParaRPr lang="zh-CN" altLang="en-US" sz="2800" b="1" dirty="0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8627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0" name="Rectangle 5"/>
          <p:cNvSpPr>
            <a:spLocks noChangeArrowheads="1"/>
          </p:cNvSpPr>
          <p:nvPr/>
        </p:nvSpPr>
        <p:spPr bwMode="gray">
          <a:xfrm>
            <a:off x="3666160" y="1628800"/>
            <a:ext cx="1722437" cy="864096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3703824" y="1700808"/>
            <a:ext cx="360448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zh-CN" sz="2000" dirty="0"/>
              <a:t>关键词：大国</a:t>
            </a:r>
            <a:r>
              <a:rPr lang="zh-CN" altLang="zh-CN" sz="2000" dirty="0" smtClean="0"/>
              <a:t>外交</a:t>
            </a:r>
            <a:endParaRPr lang="zh-CN" altLang="zh-CN" sz="2000" dirty="0"/>
          </a:p>
          <a:p>
            <a:r>
              <a:rPr lang="zh-CN" altLang="zh-CN" sz="2000" dirty="0"/>
              <a:t>“一带一路”：开放新格局</a:t>
            </a:r>
          </a:p>
        </p:txBody>
      </p:sp>
      <p:sp>
        <p:nvSpPr>
          <p:cNvPr id="7" name="矩形 6"/>
          <p:cNvSpPr/>
          <p:nvPr/>
        </p:nvSpPr>
        <p:spPr>
          <a:xfrm>
            <a:off x="1475656" y="2564904"/>
            <a:ext cx="662473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“一带一路”</a:t>
            </a:r>
            <a:r>
              <a:rPr lang="zh-CN" altLang="zh-CN" sz="2000" dirty="0"/>
              <a:t>，是顺应国内国际发展新趋势作出的重大决策。这一战略也将在全国两会上热议。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解读</a:t>
            </a:r>
            <a:r>
              <a:rPr lang="zh-CN" altLang="zh-CN" sz="2000" dirty="0"/>
              <a:t>：发改委对外经济研究所国际合作室主任张建平说，新形势下，中国需要更开放的视野，形成全方位的主动对外开放格局。</a:t>
            </a:r>
            <a:r>
              <a:rPr lang="en-US" altLang="zh-CN" sz="2000" dirty="0"/>
              <a:t> 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97701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2073558" y="332656"/>
            <a:ext cx="499688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2015</a:t>
            </a:r>
            <a:r>
              <a:rPr lang="zh-CN" altLang="zh-CN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年</a:t>
            </a:r>
            <a:r>
              <a:rPr lang="zh-CN" altLang="zh-CN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两会</a:t>
            </a:r>
            <a:endParaRPr lang="en-US" altLang="zh-CN" sz="4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pPr algn="ctr"/>
            <a:r>
              <a:rPr lang="en-US" altLang="zh-CN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5</a:t>
            </a:r>
            <a:r>
              <a:rPr lang="zh-CN" altLang="zh-CN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个民生“关心点”</a:t>
            </a: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555776" y="2433100"/>
            <a:ext cx="3840110" cy="3012124"/>
            <a:chOff x="909" y="1353"/>
            <a:chExt cx="3928" cy="199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gray">
            <a:xfrm>
              <a:off x="995" y="1588"/>
              <a:ext cx="3785" cy="1756"/>
            </a:xfrm>
            <a:custGeom>
              <a:avLst/>
              <a:gdLst>
                <a:gd name="T0" fmla="*/ 1893 w 21600"/>
                <a:gd name="T1" fmla="*/ 0 h 21600"/>
                <a:gd name="T2" fmla="*/ 554 w 21600"/>
                <a:gd name="T3" fmla="*/ 257 h 21600"/>
                <a:gd name="T4" fmla="*/ 0 w 21600"/>
                <a:gd name="T5" fmla="*/ 878 h 21600"/>
                <a:gd name="T6" fmla="*/ 554 w 21600"/>
                <a:gd name="T7" fmla="*/ 1499 h 21600"/>
                <a:gd name="T8" fmla="*/ 1893 w 21600"/>
                <a:gd name="T9" fmla="*/ 1756 h 21600"/>
                <a:gd name="T10" fmla="*/ 3231 w 21600"/>
                <a:gd name="T11" fmla="*/ 1499 h 21600"/>
                <a:gd name="T12" fmla="*/ 3785 w 21600"/>
                <a:gd name="T13" fmla="*/ 878 h 21600"/>
                <a:gd name="T14" fmla="*/ 3231 w 21600"/>
                <a:gd name="T15" fmla="*/ 25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2 w 21600"/>
                <a:gd name="T25" fmla="*/ 3161 h 21600"/>
                <a:gd name="T26" fmla="*/ 18438 w 21600"/>
                <a:gd name="T27" fmla="*/ 18439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13" y="10800"/>
                  </a:moveTo>
                  <a:cubicBezTo>
                    <a:pt x="3013" y="15101"/>
                    <a:pt x="6499" y="18587"/>
                    <a:pt x="10800" y="18587"/>
                  </a:cubicBezTo>
                  <a:cubicBezTo>
                    <a:pt x="15101" y="18587"/>
                    <a:pt x="18587" y="15101"/>
                    <a:pt x="18587" y="10800"/>
                  </a:cubicBezTo>
                  <a:cubicBezTo>
                    <a:pt x="18587" y="6499"/>
                    <a:pt x="15101" y="3013"/>
                    <a:pt x="10800" y="3013"/>
                  </a:cubicBezTo>
                  <a:cubicBezTo>
                    <a:pt x="6499" y="3013"/>
                    <a:pt x="3013" y="6499"/>
                    <a:pt x="3013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3B3B3B"/>
                </a:gs>
                <a:gs pos="50000">
                  <a:srgbClr val="808080"/>
                </a:gs>
                <a:gs pos="100000">
                  <a:srgbClr val="3B3B3B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endParaRPr lang="zh-CN" altLang="en-US">
                <a:latin typeface="Arial" pitchFamily="34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gray">
            <a:xfrm>
              <a:off x="909" y="1353"/>
              <a:ext cx="3928" cy="1811"/>
            </a:xfrm>
            <a:custGeom>
              <a:avLst/>
              <a:gdLst>
                <a:gd name="G0" fmla="+- 3013 0 0"/>
                <a:gd name="G1" fmla="+- 21600 0 3013"/>
                <a:gd name="G2" fmla="+- 21600 0 3013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13" y="10800"/>
                  </a:moveTo>
                  <a:cubicBezTo>
                    <a:pt x="3013" y="15101"/>
                    <a:pt x="6499" y="18587"/>
                    <a:pt x="10800" y="18587"/>
                  </a:cubicBezTo>
                  <a:cubicBezTo>
                    <a:pt x="15101" y="18587"/>
                    <a:pt x="18587" y="15101"/>
                    <a:pt x="18587" y="10800"/>
                  </a:cubicBezTo>
                  <a:cubicBezTo>
                    <a:pt x="18587" y="6499"/>
                    <a:pt x="15101" y="3013"/>
                    <a:pt x="10800" y="3013"/>
                  </a:cubicBezTo>
                  <a:cubicBezTo>
                    <a:pt x="6499" y="3013"/>
                    <a:pt x="3013" y="6499"/>
                    <a:pt x="3013" y="1080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189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gray">
            <a:xfrm flipV="1">
              <a:off x="2872" y="1472"/>
              <a:ext cx="0" cy="35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gray">
            <a:xfrm>
              <a:off x="1793" y="1974"/>
              <a:ext cx="0" cy="11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gray">
            <a:xfrm>
              <a:off x="3951" y="1959"/>
              <a:ext cx="0" cy="12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gray">
            <a:xfrm flipV="1">
              <a:off x="3951" y="1794"/>
              <a:ext cx="384" cy="16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gray">
            <a:xfrm flipH="1" flipV="1">
              <a:off x="1413" y="1801"/>
              <a:ext cx="378" cy="17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gray">
            <a:xfrm flipH="1">
              <a:off x="1856" y="2884"/>
              <a:ext cx="291" cy="20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gray">
            <a:xfrm>
              <a:off x="3752" y="2843"/>
              <a:ext cx="365" cy="1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gray">
            <a:xfrm flipH="1">
              <a:off x="1850" y="3090"/>
              <a:ext cx="7" cy="11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gray">
            <a:xfrm flipH="1">
              <a:off x="4112" y="3022"/>
              <a:ext cx="7" cy="11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4" name="矩形 23"/>
          <p:cNvSpPr/>
          <p:nvPr/>
        </p:nvSpPr>
        <p:spPr>
          <a:xfrm>
            <a:off x="3563888" y="2426569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1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411760" y="3341338"/>
            <a:ext cx="9072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5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868144" y="3341338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3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283968" y="4499440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4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4932040" y="2426570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2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214786" y="2031231"/>
            <a:ext cx="25651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/>
              <a:t> </a:t>
            </a:r>
            <a:r>
              <a:rPr lang="zh-CN" altLang="zh-CN" sz="2000" b="1" dirty="0"/>
              <a:t>就近看病、在家养老</a:t>
            </a:r>
          </a:p>
        </p:txBody>
      </p:sp>
      <p:sp>
        <p:nvSpPr>
          <p:cNvPr id="30" name="矩形 29"/>
          <p:cNvSpPr/>
          <p:nvPr/>
        </p:nvSpPr>
        <p:spPr>
          <a:xfrm>
            <a:off x="5160926" y="2020778"/>
            <a:ext cx="25074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b="1" dirty="0"/>
              <a:t>扩大就业、增加收入</a:t>
            </a:r>
          </a:p>
        </p:txBody>
      </p:sp>
      <p:sp>
        <p:nvSpPr>
          <p:cNvPr id="31" name="矩形 30"/>
          <p:cNvSpPr/>
          <p:nvPr/>
        </p:nvSpPr>
        <p:spPr>
          <a:xfrm>
            <a:off x="6372200" y="3592310"/>
            <a:ext cx="25603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/>
              <a:t> </a:t>
            </a:r>
            <a:r>
              <a:rPr lang="zh-CN" altLang="zh-CN" sz="2000" b="1" dirty="0"/>
              <a:t>推进棚改、保障住房</a:t>
            </a:r>
          </a:p>
        </p:txBody>
      </p:sp>
      <p:sp>
        <p:nvSpPr>
          <p:cNvPr id="2048" name="矩形 2047"/>
          <p:cNvSpPr/>
          <p:nvPr/>
        </p:nvSpPr>
        <p:spPr>
          <a:xfrm>
            <a:off x="3288718" y="5549170"/>
            <a:ext cx="25074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b="1" dirty="0"/>
              <a:t>公平考试、透明招生</a:t>
            </a:r>
          </a:p>
        </p:txBody>
      </p:sp>
      <p:sp>
        <p:nvSpPr>
          <p:cNvPr id="2049" name="矩形 2048"/>
          <p:cNvSpPr/>
          <p:nvPr/>
        </p:nvSpPr>
        <p:spPr>
          <a:xfrm>
            <a:off x="35496" y="3535982"/>
            <a:ext cx="25074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b="1" dirty="0"/>
              <a:t>防治雾霾、留住蓝天</a:t>
            </a:r>
          </a:p>
        </p:txBody>
      </p:sp>
    </p:spTree>
    <p:extLst>
      <p:ext uri="{BB962C8B-B14F-4D97-AF65-F5344CB8AC3E}">
        <p14:creationId xmlns:p14="http://schemas.microsoft.com/office/powerpoint/2010/main" val="405236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3203848" y="1455167"/>
            <a:ext cx="2969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就近看病、在家养老</a:t>
            </a:r>
          </a:p>
        </p:txBody>
      </p:sp>
      <p:sp>
        <p:nvSpPr>
          <p:cNvPr id="4" name="矩形 3"/>
          <p:cNvSpPr/>
          <p:nvPr/>
        </p:nvSpPr>
        <p:spPr>
          <a:xfrm>
            <a:off x="1551117" y="2708920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/>
              <a:t>就近看病</a:t>
            </a:r>
          </a:p>
        </p:txBody>
      </p:sp>
      <p:sp>
        <p:nvSpPr>
          <p:cNvPr id="5" name="矩形 4"/>
          <p:cNvSpPr/>
          <p:nvPr/>
        </p:nvSpPr>
        <p:spPr>
          <a:xfrm>
            <a:off x="2857061" y="2359418"/>
            <a:ext cx="4572000" cy="142962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需要合理把控公立大医院规模，优化医疗资源布局，完善分级诊疗、双向转诊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 </a:t>
            </a:r>
            <a:endParaRPr lang="zh-CN" altLang="zh-CN" sz="2000" dirty="0"/>
          </a:p>
        </p:txBody>
      </p:sp>
      <p:sp>
        <p:nvSpPr>
          <p:cNvPr id="6" name="矩形 5"/>
          <p:cNvSpPr/>
          <p:nvPr/>
        </p:nvSpPr>
        <p:spPr>
          <a:xfrm>
            <a:off x="1547664" y="4469050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/>
              <a:t>在家养老</a:t>
            </a:r>
          </a:p>
        </p:txBody>
      </p:sp>
      <p:sp>
        <p:nvSpPr>
          <p:cNvPr id="7" name="矩形 6"/>
          <p:cNvSpPr/>
          <p:nvPr/>
        </p:nvSpPr>
        <p:spPr>
          <a:xfrm>
            <a:off x="2876871" y="3948595"/>
            <a:ext cx="4572000" cy="142462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需要政府扶持并畅通居家养老的路径，支持提供助餐、助浴、助洁、助急、助医等上门服务</a:t>
            </a:r>
          </a:p>
        </p:txBody>
      </p:sp>
    </p:spTree>
    <p:extLst>
      <p:ext uri="{BB962C8B-B14F-4D97-AF65-F5344CB8AC3E}">
        <p14:creationId xmlns:p14="http://schemas.microsoft.com/office/powerpoint/2010/main" val="9985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3203848" y="1455167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扩大就业、增加收入</a:t>
            </a:r>
          </a:p>
        </p:txBody>
      </p:sp>
      <p:sp>
        <p:nvSpPr>
          <p:cNvPr id="4" name="矩形 3"/>
          <p:cNvSpPr/>
          <p:nvPr/>
        </p:nvSpPr>
        <p:spPr>
          <a:xfrm>
            <a:off x="1551117" y="2708920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/>
              <a:t>扩大就业</a:t>
            </a:r>
            <a:endParaRPr lang="zh-CN" altLang="zh-CN" sz="2000" dirty="0"/>
          </a:p>
        </p:txBody>
      </p:sp>
      <p:sp>
        <p:nvSpPr>
          <p:cNvPr id="5" name="矩形 4"/>
          <p:cNvSpPr/>
          <p:nvPr/>
        </p:nvSpPr>
        <p:spPr>
          <a:xfrm>
            <a:off x="2857061" y="2066072"/>
            <a:ext cx="56033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/>
              <a:t>1</a:t>
            </a:r>
            <a:r>
              <a:rPr lang="zh-CN" altLang="en-US" sz="2000" dirty="0" smtClean="0"/>
              <a:t>、就业</a:t>
            </a:r>
            <a:r>
              <a:rPr lang="zh-CN" altLang="en-US" sz="2000" dirty="0"/>
              <a:t>是民生之本，收入是民生之</a:t>
            </a:r>
            <a:r>
              <a:rPr lang="zh-CN" altLang="en-US" sz="2000" dirty="0" smtClean="0"/>
              <a:t>源</a:t>
            </a:r>
            <a:endParaRPr lang="en-US" altLang="zh-CN" sz="2000" dirty="0" smtClean="0"/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2</a:t>
            </a:r>
            <a:r>
              <a:rPr lang="zh-CN" altLang="en-US" sz="2000" dirty="0" smtClean="0"/>
              <a:t>、将</a:t>
            </a:r>
            <a:r>
              <a:rPr lang="zh-CN" altLang="en-US" sz="2000" dirty="0"/>
              <a:t>落实就业优先战略，根据就业形势的变化，落实完善政府促进就业创业的财税</a:t>
            </a:r>
            <a:r>
              <a:rPr lang="zh-CN" altLang="en-US" sz="2000" dirty="0" smtClean="0"/>
              <a:t>政策</a:t>
            </a:r>
            <a:endParaRPr lang="en-US" altLang="zh-CN" sz="2000" dirty="0" smtClean="0"/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3</a:t>
            </a:r>
            <a:r>
              <a:rPr lang="zh-CN" altLang="en-US" sz="2000" dirty="0" smtClean="0"/>
              <a:t>、鼓励</a:t>
            </a:r>
            <a:r>
              <a:rPr lang="zh-CN" altLang="en-US" sz="2000" dirty="0"/>
              <a:t>创业带动就业，提高职业培训</a:t>
            </a:r>
            <a:r>
              <a:rPr lang="zh-CN" altLang="en-US" sz="2000" dirty="0" smtClean="0"/>
              <a:t>质量</a:t>
            </a:r>
            <a:endParaRPr lang="zh-CN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1547664" y="4613066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/>
              <a:t>增加收入</a:t>
            </a:r>
          </a:p>
        </p:txBody>
      </p:sp>
      <p:sp>
        <p:nvSpPr>
          <p:cNvPr id="7" name="矩形 6"/>
          <p:cNvSpPr/>
          <p:nvPr/>
        </p:nvSpPr>
        <p:spPr>
          <a:xfrm>
            <a:off x="2876870" y="4082296"/>
            <a:ext cx="53675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/>
              <a:t>2015</a:t>
            </a:r>
            <a:r>
              <a:rPr lang="zh-CN" altLang="en-US" sz="2000" dirty="0"/>
              <a:t>年是我国收入分配改革的提速之年，包括国企薪酬改革、公务员工资改革、工资集体协商等一系列政策都将加强改进和落实</a:t>
            </a:r>
          </a:p>
          <a:p>
            <a:pPr>
              <a:lnSpc>
                <a:spcPct val="150000"/>
              </a:lnSpc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20578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3" y="879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3203848" y="1455167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/>
              <a:t>推进棚改、保障住房</a:t>
            </a:r>
            <a:endParaRPr lang="zh-CN" altLang="zh-CN" sz="2400" b="1" dirty="0"/>
          </a:p>
        </p:txBody>
      </p:sp>
      <p:sp>
        <p:nvSpPr>
          <p:cNvPr id="4" name="矩形 3"/>
          <p:cNvSpPr/>
          <p:nvPr/>
        </p:nvSpPr>
        <p:spPr>
          <a:xfrm>
            <a:off x="1551117" y="2708920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/>
              <a:t>推进棚改</a:t>
            </a:r>
            <a:endParaRPr lang="zh-CN" altLang="zh-CN" sz="2000" dirty="0"/>
          </a:p>
        </p:txBody>
      </p:sp>
      <p:sp>
        <p:nvSpPr>
          <p:cNvPr id="5" name="矩形 4"/>
          <p:cNvSpPr/>
          <p:nvPr/>
        </p:nvSpPr>
        <p:spPr>
          <a:xfrm>
            <a:off x="2857061" y="2066072"/>
            <a:ext cx="61074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/>
              <a:t>1</a:t>
            </a:r>
            <a:r>
              <a:rPr lang="zh-CN" altLang="en-US" sz="2000" dirty="0" smtClean="0"/>
              <a:t>、将</a:t>
            </a:r>
            <a:r>
              <a:rPr lang="zh-CN" altLang="en-US" sz="2000" dirty="0"/>
              <a:t>创新机制推进保障性安居工程</a:t>
            </a:r>
            <a:r>
              <a:rPr lang="zh-CN" altLang="en-US" sz="2000" dirty="0" smtClean="0"/>
              <a:t>建设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2</a:t>
            </a:r>
            <a:r>
              <a:rPr lang="zh-CN" altLang="en-US" sz="2000" dirty="0" smtClean="0"/>
              <a:t>、保障</a:t>
            </a:r>
            <a:r>
              <a:rPr lang="zh-CN" altLang="en-US" sz="2000" dirty="0"/>
              <a:t>性住房要逐步从实物保障为主转向建设和租赁补贴</a:t>
            </a:r>
            <a:r>
              <a:rPr lang="zh-CN" altLang="en-US" sz="2000" dirty="0" smtClean="0"/>
              <a:t>并举</a:t>
            </a:r>
            <a:endParaRPr lang="zh-CN" altLang="en-US" sz="2000" dirty="0"/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3</a:t>
            </a:r>
            <a:r>
              <a:rPr lang="zh-CN" altLang="en-US" sz="2000" dirty="0" smtClean="0"/>
              <a:t>、引导</a:t>
            </a:r>
            <a:r>
              <a:rPr lang="zh-CN" altLang="en-US" sz="2000" dirty="0"/>
              <a:t>社会资本参与保障性住房的建设和运营</a:t>
            </a:r>
            <a:r>
              <a:rPr lang="zh-CN" altLang="en-US" sz="2000" dirty="0" smtClean="0"/>
              <a:t>管理</a:t>
            </a:r>
            <a:endParaRPr lang="zh-CN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1547664" y="4613066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/>
              <a:t>保障住房</a:t>
            </a:r>
            <a:endParaRPr lang="zh-CN" altLang="zh-CN" sz="2000" dirty="0"/>
          </a:p>
        </p:txBody>
      </p:sp>
      <p:sp>
        <p:nvSpPr>
          <p:cNvPr id="7" name="矩形 6"/>
          <p:cNvSpPr/>
          <p:nvPr/>
        </p:nvSpPr>
        <p:spPr>
          <a:xfrm>
            <a:off x="2876870" y="4082296"/>
            <a:ext cx="5367538" cy="1424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/>
              <a:t>支持完成全年开工</a:t>
            </a:r>
            <a:r>
              <a:rPr lang="en-US" altLang="zh-CN" sz="2000" dirty="0"/>
              <a:t>700</a:t>
            </a:r>
            <a:r>
              <a:rPr lang="zh-CN" altLang="en-US" sz="2000" dirty="0"/>
              <a:t>万套、基本建成</a:t>
            </a:r>
            <a:r>
              <a:rPr lang="en-US" altLang="zh-CN" sz="2000" dirty="0"/>
              <a:t>480</a:t>
            </a:r>
            <a:r>
              <a:rPr lang="zh-CN" altLang="en-US" sz="2000" dirty="0"/>
              <a:t>万套的任务，其中七成甚至更多一点是棚户区改造</a:t>
            </a:r>
            <a:r>
              <a:rPr lang="zh-CN" altLang="en-US" sz="2000" dirty="0" smtClean="0"/>
              <a:t>住房。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4628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8790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3203848" y="1268760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/>
              <a:t>公平考试、透明招生</a:t>
            </a:r>
            <a:endParaRPr lang="zh-CN" altLang="zh-CN" sz="2400" b="1" dirty="0"/>
          </a:p>
        </p:txBody>
      </p:sp>
      <p:sp>
        <p:nvSpPr>
          <p:cNvPr id="2" name="矩形 1"/>
          <p:cNvSpPr/>
          <p:nvPr/>
        </p:nvSpPr>
        <p:spPr>
          <a:xfrm>
            <a:off x="1890463" y="1844824"/>
            <a:ext cx="59046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公平发展教育事业仍将是政府</a:t>
            </a:r>
            <a:r>
              <a:rPr lang="en-US" altLang="zh-CN" sz="2000" dirty="0"/>
              <a:t>2015</a:t>
            </a:r>
            <a:r>
              <a:rPr lang="zh-CN" altLang="zh-CN" sz="2000" dirty="0"/>
              <a:t>年在教育建设上着力的方向，公平考试、透明招生的前景是光明</a:t>
            </a:r>
            <a:r>
              <a:rPr lang="zh-CN" altLang="zh-CN" sz="2000" dirty="0" smtClean="0"/>
              <a:t>的</a:t>
            </a:r>
            <a:endParaRPr lang="zh-CN" altLang="zh-CN" sz="2000" dirty="0"/>
          </a:p>
        </p:txBody>
      </p:sp>
      <p:sp>
        <p:nvSpPr>
          <p:cNvPr id="8" name="矩形 7"/>
          <p:cNvSpPr/>
          <p:nvPr/>
        </p:nvSpPr>
        <p:spPr>
          <a:xfrm>
            <a:off x="3203848" y="3399383"/>
            <a:ext cx="2969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防治雾霾、留住蓝天</a:t>
            </a:r>
            <a:endParaRPr lang="zh-CN" altLang="en-US" sz="2400" b="1" dirty="0"/>
          </a:p>
        </p:txBody>
      </p:sp>
      <p:sp>
        <p:nvSpPr>
          <p:cNvPr id="9" name="矩形 8"/>
          <p:cNvSpPr/>
          <p:nvPr/>
        </p:nvSpPr>
        <p:spPr>
          <a:xfrm>
            <a:off x="1890463" y="4080554"/>
            <a:ext cx="5777881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2000" dirty="0"/>
              <a:t>我们更希望听到、看到更具体、更科学的环保落实方案以及督察、严惩环境违法行为的“铁拳”</a:t>
            </a:r>
          </a:p>
          <a:p>
            <a:r>
              <a:rPr lang="en-US" altLang="zh-CN" dirty="0"/>
              <a:t> 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373528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2073558" y="332656"/>
            <a:ext cx="499688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2015</a:t>
            </a:r>
            <a:r>
              <a:rPr lang="zh-CN" altLang="zh-CN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年</a:t>
            </a:r>
            <a:r>
              <a:rPr lang="zh-CN" altLang="zh-CN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两会</a:t>
            </a:r>
            <a:endParaRPr lang="en-US" altLang="zh-CN" sz="4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pPr algn="ctr"/>
            <a:r>
              <a:rPr lang="en-US" altLang="zh-CN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5</a:t>
            </a:r>
            <a:r>
              <a:rPr lang="zh-CN" altLang="en-US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个改革“关键点”</a:t>
            </a:r>
            <a:endParaRPr lang="zh-CN" altLang="zh-CN" sz="4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555776" y="2433100"/>
            <a:ext cx="3840110" cy="3012124"/>
            <a:chOff x="909" y="1353"/>
            <a:chExt cx="3928" cy="199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gray">
            <a:xfrm>
              <a:off x="995" y="1588"/>
              <a:ext cx="3785" cy="1756"/>
            </a:xfrm>
            <a:custGeom>
              <a:avLst/>
              <a:gdLst>
                <a:gd name="T0" fmla="*/ 1893 w 21600"/>
                <a:gd name="T1" fmla="*/ 0 h 21600"/>
                <a:gd name="T2" fmla="*/ 554 w 21600"/>
                <a:gd name="T3" fmla="*/ 257 h 21600"/>
                <a:gd name="T4" fmla="*/ 0 w 21600"/>
                <a:gd name="T5" fmla="*/ 878 h 21600"/>
                <a:gd name="T6" fmla="*/ 554 w 21600"/>
                <a:gd name="T7" fmla="*/ 1499 h 21600"/>
                <a:gd name="T8" fmla="*/ 1893 w 21600"/>
                <a:gd name="T9" fmla="*/ 1756 h 21600"/>
                <a:gd name="T10" fmla="*/ 3231 w 21600"/>
                <a:gd name="T11" fmla="*/ 1499 h 21600"/>
                <a:gd name="T12" fmla="*/ 3785 w 21600"/>
                <a:gd name="T13" fmla="*/ 878 h 21600"/>
                <a:gd name="T14" fmla="*/ 3231 w 21600"/>
                <a:gd name="T15" fmla="*/ 25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2 w 21600"/>
                <a:gd name="T25" fmla="*/ 3161 h 21600"/>
                <a:gd name="T26" fmla="*/ 18438 w 21600"/>
                <a:gd name="T27" fmla="*/ 18439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13" y="10800"/>
                  </a:moveTo>
                  <a:cubicBezTo>
                    <a:pt x="3013" y="15101"/>
                    <a:pt x="6499" y="18587"/>
                    <a:pt x="10800" y="18587"/>
                  </a:cubicBezTo>
                  <a:cubicBezTo>
                    <a:pt x="15101" y="18587"/>
                    <a:pt x="18587" y="15101"/>
                    <a:pt x="18587" y="10800"/>
                  </a:cubicBezTo>
                  <a:cubicBezTo>
                    <a:pt x="18587" y="6499"/>
                    <a:pt x="15101" y="3013"/>
                    <a:pt x="10800" y="3013"/>
                  </a:cubicBezTo>
                  <a:cubicBezTo>
                    <a:pt x="6499" y="3013"/>
                    <a:pt x="3013" y="6499"/>
                    <a:pt x="3013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3B3B3B"/>
                </a:gs>
                <a:gs pos="50000">
                  <a:srgbClr val="808080"/>
                </a:gs>
                <a:gs pos="100000">
                  <a:srgbClr val="3B3B3B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endParaRPr lang="zh-CN" altLang="en-US">
                <a:latin typeface="Arial" pitchFamily="34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gray">
            <a:xfrm>
              <a:off x="909" y="1353"/>
              <a:ext cx="3928" cy="1811"/>
            </a:xfrm>
            <a:custGeom>
              <a:avLst/>
              <a:gdLst>
                <a:gd name="G0" fmla="+- 3013 0 0"/>
                <a:gd name="G1" fmla="+- 21600 0 3013"/>
                <a:gd name="G2" fmla="+- 21600 0 3013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13" y="10800"/>
                  </a:moveTo>
                  <a:cubicBezTo>
                    <a:pt x="3013" y="15101"/>
                    <a:pt x="6499" y="18587"/>
                    <a:pt x="10800" y="18587"/>
                  </a:cubicBezTo>
                  <a:cubicBezTo>
                    <a:pt x="15101" y="18587"/>
                    <a:pt x="18587" y="15101"/>
                    <a:pt x="18587" y="10800"/>
                  </a:cubicBezTo>
                  <a:cubicBezTo>
                    <a:pt x="18587" y="6499"/>
                    <a:pt x="15101" y="3013"/>
                    <a:pt x="10800" y="3013"/>
                  </a:cubicBezTo>
                  <a:cubicBezTo>
                    <a:pt x="6499" y="3013"/>
                    <a:pt x="3013" y="6499"/>
                    <a:pt x="3013" y="1080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189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gray">
            <a:xfrm flipV="1">
              <a:off x="2872" y="1472"/>
              <a:ext cx="0" cy="35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gray">
            <a:xfrm>
              <a:off x="1793" y="1974"/>
              <a:ext cx="0" cy="11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gray">
            <a:xfrm>
              <a:off x="3951" y="1959"/>
              <a:ext cx="0" cy="12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gray">
            <a:xfrm flipV="1">
              <a:off x="3951" y="1794"/>
              <a:ext cx="384" cy="16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gray">
            <a:xfrm flipH="1" flipV="1">
              <a:off x="1413" y="1801"/>
              <a:ext cx="378" cy="17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gray">
            <a:xfrm flipH="1">
              <a:off x="1856" y="2884"/>
              <a:ext cx="291" cy="20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gray">
            <a:xfrm>
              <a:off x="3752" y="2843"/>
              <a:ext cx="365" cy="1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gray">
            <a:xfrm flipH="1">
              <a:off x="1850" y="3090"/>
              <a:ext cx="7" cy="11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gray">
            <a:xfrm flipH="1">
              <a:off x="4112" y="3022"/>
              <a:ext cx="7" cy="11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4" name="矩形 23"/>
          <p:cNvSpPr/>
          <p:nvPr/>
        </p:nvSpPr>
        <p:spPr>
          <a:xfrm>
            <a:off x="3563888" y="2426569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1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411760" y="3341338"/>
            <a:ext cx="9072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5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868144" y="3341338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3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283968" y="4499440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4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4932040" y="2426570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2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2065268" y="2204864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b="1" dirty="0"/>
              <a:t>换挡调速</a:t>
            </a:r>
          </a:p>
        </p:txBody>
      </p:sp>
      <p:sp>
        <p:nvSpPr>
          <p:cNvPr id="30" name="矩形 29"/>
          <p:cNvSpPr/>
          <p:nvPr/>
        </p:nvSpPr>
        <p:spPr>
          <a:xfrm>
            <a:off x="5449644" y="2194470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b="1" dirty="0"/>
              <a:t>简政放权</a:t>
            </a:r>
          </a:p>
        </p:txBody>
      </p:sp>
      <p:sp>
        <p:nvSpPr>
          <p:cNvPr id="31" name="矩形 30"/>
          <p:cNvSpPr/>
          <p:nvPr/>
        </p:nvSpPr>
        <p:spPr>
          <a:xfrm>
            <a:off x="6488340" y="3592310"/>
            <a:ext cx="1217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/>
              <a:t>价格改革</a:t>
            </a:r>
            <a:endParaRPr lang="zh-CN" altLang="zh-CN" sz="2000" b="1" dirty="0"/>
          </a:p>
        </p:txBody>
      </p:sp>
      <p:sp>
        <p:nvSpPr>
          <p:cNvPr id="2048" name="矩形 2047"/>
          <p:cNvSpPr/>
          <p:nvPr/>
        </p:nvSpPr>
        <p:spPr>
          <a:xfrm>
            <a:off x="3563888" y="5549170"/>
            <a:ext cx="19912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/>
              <a:t>解决“融资难”</a:t>
            </a:r>
            <a:endParaRPr lang="zh-CN" altLang="zh-CN" sz="2000" b="1" dirty="0"/>
          </a:p>
        </p:txBody>
      </p:sp>
      <p:sp>
        <p:nvSpPr>
          <p:cNvPr id="2049" name="矩形 2048"/>
          <p:cNvSpPr/>
          <p:nvPr/>
        </p:nvSpPr>
        <p:spPr>
          <a:xfrm>
            <a:off x="678593" y="3573016"/>
            <a:ext cx="1733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/>
              <a:t>“一带一路”</a:t>
            </a:r>
            <a:endParaRPr lang="zh-CN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287932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3" y="879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3773500" y="735087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/>
              <a:t>换挡调速</a:t>
            </a:r>
            <a:endParaRPr lang="zh-CN" altLang="zh-CN" sz="2400" b="1" dirty="0"/>
          </a:p>
        </p:txBody>
      </p:sp>
      <p:sp>
        <p:nvSpPr>
          <p:cNvPr id="2" name="矩形 1"/>
          <p:cNvSpPr/>
          <p:nvPr/>
        </p:nvSpPr>
        <p:spPr>
          <a:xfrm>
            <a:off x="1333871" y="1055437"/>
            <a:ext cx="714603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将会继续打出一系列改革重拳，确保中国经济快车换挡不</a:t>
            </a:r>
            <a:r>
              <a:rPr lang="zh-CN" altLang="zh-CN" sz="2000" dirty="0" smtClean="0"/>
              <a:t>失速</a:t>
            </a:r>
            <a:endParaRPr lang="zh-CN" altLang="zh-CN" sz="2000" dirty="0"/>
          </a:p>
        </p:txBody>
      </p:sp>
      <p:sp>
        <p:nvSpPr>
          <p:cNvPr id="8" name="矩形 7"/>
          <p:cNvSpPr/>
          <p:nvPr/>
        </p:nvSpPr>
        <p:spPr>
          <a:xfrm>
            <a:off x="3779912" y="1556792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简政放权</a:t>
            </a:r>
          </a:p>
        </p:txBody>
      </p:sp>
      <p:sp>
        <p:nvSpPr>
          <p:cNvPr id="9" name="矩形 8"/>
          <p:cNvSpPr/>
          <p:nvPr/>
        </p:nvSpPr>
        <p:spPr>
          <a:xfrm>
            <a:off x="1331640" y="1916832"/>
            <a:ext cx="69127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dirty="0"/>
              <a:t>重点将是规范和改进政府行政审批行为，减少企业和群众为审批跑腿，同时继续全面清理非行政审批</a:t>
            </a:r>
            <a:r>
              <a:rPr lang="zh-CN" altLang="en-US" sz="2000" dirty="0" smtClean="0"/>
              <a:t>事项</a:t>
            </a:r>
            <a:endParaRPr lang="zh-CN" altLang="zh-CN" dirty="0"/>
          </a:p>
        </p:txBody>
      </p:sp>
      <p:sp>
        <p:nvSpPr>
          <p:cNvPr id="4" name="矩形 3"/>
          <p:cNvSpPr/>
          <p:nvPr/>
        </p:nvSpPr>
        <p:spPr>
          <a:xfrm>
            <a:off x="3779912" y="2852936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价格改革</a:t>
            </a:r>
            <a:endParaRPr lang="zh-CN" altLang="en-US" sz="2400" b="1" dirty="0"/>
          </a:p>
        </p:txBody>
      </p:sp>
      <p:sp>
        <p:nvSpPr>
          <p:cNvPr id="5" name="矩形 4"/>
          <p:cNvSpPr/>
          <p:nvPr/>
        </p:nvSpPr>
        <p:spPr>
          <a:xfrm>
            <a:off x="1331640" y="3212976"/>
            <a:ext cx="69127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形成更加符合市场规律、更加灵敏的价格机制将是在</a:t>
            </a:r>
            <a:r>
              <a:rPr lang="en-US" altLang="zh-CN" sz="2000" dirty="0"/>
              <a:t>2015</a:t>
            </a:r>
            <a:r>
              <a:rPr lang="zh-CN" altLang="zh-CN" sz="2000" dirty="0"/>
              <a:t>年价格改革继续努力的</a:t>
            </a:r>
            <a:r>
              <a:rPr lang="zh-CN" altLang="zh-CN" sz="2000" dirty="0" smtClean="0"/>
              <a:t>方向</a:t>
            </a:r>
            <a:endParaRPr lang="zh-CN" altLang="zh-CN" sz="2000" dirty="0"/>
          </a:p>
        </p:txBody>
      </p:sp>
      <p:sp>
        <p:nvSpPr>
          <p:cNvPr id="6" name="矩形 5"/>
          <p:cNvSpPr/>
          <p:nvPr/>
        </p:nvSpPr>
        <p:spPr>
          <a:xfrm>
            <a:off x="3445813" y="4149080"/>
            <a:ext cx="23503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解决“融资难”</a:t>
            </a:r>
          </a:p>
        </p:txBody>
      </p:sp>
      <p:sp>
        <p:nvSpPr>
          <p:cNvPr id="7" name="矩形 6"/>
          <p:cNvSpPr/>
          <p:nvPr/>
        </p:nvSpPr>
        <p:spPr>
          <a:xfrm>
            <a:off x="1333871" y="4509120"/>
            <a:ext cx="691053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今年的两会上本届政府必将进一步采取有力措施、缓解企业融资成本高</a:t>
            </a:r>
            <a:r>
              <a:rPr lang="zh-CN" altLang="zh-CN" sz="2000" dirty="0" smtClean="0"/>
              <a:t>问题</a:t>
            </a:r>
            <a:endParaRPr lang="zh-CN" altLang="zh-CN" dirty="0"/>
          </a:p>
        </p:txBody>
      </p:sp>
      <p:sp>
        <p:nvSpPr>
          <p:cNvPr id="10" name="矩形 9"/>
          <p:cNvSpPr/>
          <p:nvPr/>
        </p:nvSpPr>
        <p:spPr>
          <a:xfrm>
            <a:off x="3491880" y="5229200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“一带一路”</a:t>
            </a:r>
          </a:p>
        </p:txBody>
      </p:sp>
      <p:sp>
        <p:nvSpPr>
          <p:cNvPr id="11" name="矩形 10"/>
          <p:cNvSpPr/>
          <p:nvPr/>
        </p:nvSpPr>
        <p:spPr>
          <a:xfrm>
            <a:off x="1333871" y="5661248"/>
            <a:ext cx="691053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应会从政策到基础设施，从贸易投资到融资平台，从环境保护到人文交流等各个方面全面深化</a:t>
            </a:r>
          </a:p>
          <a:p>
            <a:r>
              <a:rPr lang="en-US" altLang="zh-CN" dirty="0"/>
              <a:t> 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43617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矩形 37"/>
          <p:cNvSpPr/>
          <p:nvPr/>
        </p:nvSpPr>
        <p:spPr>
          <a:xfrm>
            <a:off x="1187624" y="1628800"/>
            <a:ext cx="68407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 dirty="0" smtClean="0">
                <a:latin typeface="+mj-ea"/>
                <a:ea typeface="+mj-ea"/>
              </a:rPr>
              <a:t>    2015</a:t>
            </a:r>
            <a:r>
              <a:rPr lang="zh-CN" altLang="zh-CN" sz="2400" b="1" dirty="0">
                <a:latin typeface="+mj-ea"/>
                <a:ea typeface="+mj-ea"/>
              </a:rPr>
              <a:t>年被定位为“全面深化改革关键之年</a:t>
            </a:r>
            <a:r>
              <a:rPr lang="zh-CN" altLang="zh-CN" sz="2400" b="1" dirty="0" smtClean="0">
                <a:latin typeface="+mj-ea"/>
                <a:ea typeface="+mj-ea"/>
              </a:rPr>
              <a:t>”“</a:t>
            </a:r>
            <a:r>
              <a:rPr lang="zh-CN" altLang="zh-CN" sz="2400" b="1" dirty="0">
                <a:latin typeface="+mj-ea"/>
                <a:ea typeface="+mj-ea"/>
              </a:rPr>
              <a:t>全面推进依法治国开局之年”“全面完成‘十二五’规划收官之年”等</a:t>
            </a:r>
            <a:r>
              <a:rPr lang="en-US" altLang="zh-CN" sz="2400" b="1" dirty="0">
                <a:latin typeface="+mj-ea"/>
                <a:ea typeface="+mj-ea"/>
              </a:rPr>
              <a:t>3</a:t>
            </a:r>
            <a:r>
              <a:rPr lang="zh-CN" altLang="zh-CN" sz="2400" b="1" dirty="0">
                <a:latin typeface="+mj-ea"/>
                <a:ea typeface="+mj-ea"/>
              </a:rPr>
              <a:t>个“之年”</a:t>
            </a:r>
            <a:r>
              <a:rPr lang="zh-CN" altLang="zh-CN" sz="2400" b="1" dirty="0" smtClean="0">
                <a:latin typeface="+mj-ea"/>
                <a:ea typeface="+mj-ea"/>
              </a:rPr>
              <a:t>。专家学</a:t>
            </a:r>
            <a:r>
              <a:rPr lang="zh-CN" altLang="zh-CN" sz="2400" b="1" dirty="0">
                <a:latin typeface="+mj-ea"/>
                <a:ea typeface="+mj-ea"/>
              </a:rPr>
              <a:t>者和代表委员认为，习近平总书记提出的“四个全面”战略——即全面建成小康社会、全面深化改革、全面推进依法治国、全面从严治党，将成为此次两会关注的热点。</a:t>
            </a:r>
          </a:p>
        </p:txBody>
      </p:sp>
    </p:spTree>
    <p:extLst>
      <p:ext uri="{BB962C8B-B14F-4D97-AF65-F5344CB8AC3E}">
        <p14:creationId xmlns:p14="http://schemas.microsoft.com/office/powerpoint/2010/main" val="64134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2073558" y="332656"/>
            <a:ext cx="499688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2015</a:t>
            </a:r>
            <a:r>
              <a:rPr lang="zh-CN" altLang="zh-CN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年</a:t>
            </a:r>
            <a:r>
              <a:rPr lang="zh-CN" altLang="zh-CN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两会</a:t>
            </a:r>
            <a:endParaRPr lang="en-US" altLang="zh-CN" sz="4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pPr algn="ctr"/>
            <a:r>
              <a:rPr lang="en-US" altLang="zh-CN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5</a:t>
            </a:r>
            <a:r>
              <a:rPr lang="zh-CN" altLang="en-US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个法治“关注点”</a:t>
            </a:r>
            <a:endParaRPr lang="zh-CN" altLang="zh-CN" sz="4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555776" y="2433100"/>
            <a:ext cx="3840110" cy="3012124"/>
            <a:chOff x="909" y="1353"/>
            <a:chExt cx="3928" cy="199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gray">
            <a:xfrm>
              <a:off x="995" y="1588"/>
              <a:ext cx="3785" cy="1756"/>
            </a:xfrm>
            <a:custGeom>
              <a:avLst/>
              <a:gdLst>
                <a:gd name="T0" fmla="*/ 1893 w 21600"/>
                <a:gd name="T1" fmla="*/ 0 h 21600"/>
                <a:gd name="T2" fmla="*/ 554 w 21600"/>
                <a:gd name="T3" fmla="*/ 257 h 21600"/>
                <a:gd name="T4" fmla="*/ 0 w 21600"/>
                <a:gd name="T5" fmla="*/ 878 h 21600"/>
                <a:gd name="T6" fmla="*/ 554 w 21600"/>
                <a:gd name="T7" fmla="*/ 1499 h 21600"/>
                <a:gd name="T8" fmla="*/ 1893 w 21600"/>
                <a:gd name="T9" fmla="*/ 1756 h 21600"/>
                <a:gd name="T10" fmla="*/ 3231 w 21600"/>
                <a:gd name="T11" fmla="*/ 1499 h 21600"/>
                <a:gd name="T12" fmla="*/ 3785 w 21600"/>
                <a:gd name="T13" fmla="*/ 878 h 21600"/>
                <a:gd name="T14" fmla="*/ 3231 w 21600"/>
                <a:gd name="T15" fmla="*/ 25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2 w 21600"/>
                <a:gd name="T25" fmla="*/ 3161 h 21600"/>
                <a:gd name="T26" fmla="*/ 18438 w 21600"/>
                <a:gd name="T27" fmla="*/ 18439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13" y="10800"/>
                  </a:moveTo>
                  <a:cubicBezTo>
                    <a:pt x="3013" y="15101"/>
                    <a:pt x="6499" y="18587"/>
                    <a:pt x="10800" y="18587"/>
                  </a:cubicBezTo>
                  <a:cubicBezTo>
                    <a:pt x="15101" y="18587"/>
                    <a:pt x="18587" y="15101"/>
                    <a:pt x="18587" y="10800"/>
                  </a:cubicBezTo>
                  <a:cubicBezTo>
                    <a:pt x="18587" y="6499"/>
                    <a:pt x="15101" y="3013"/>
                    <a:pt x="10800" y="3013"/>
                  </a:cubicBezTo>
                  <a:cubicBezTo>
                    <a:pt x="6499" y="3013"/>
                    <a:pt x="3013" y="6499"/>
                    <a:pt x="3013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3B3B3B"/>
                </a:gs>
                <a:gs pos="50000">
                  <a:srgbClr val="808080"/>
                </a:gs>
                <a:gs pos="100000">
                  <a:srgbClr val="3B3B3B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endParaRPr lang="zh-CN" altLang="en-US">
                <a:latin typeface="Arial" pitchFamily="34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gray">
            <a:xfrm>
              <a:off x="909" y="1353"/>
              <a:ext cx="3928" cy="1811"/>
            </a:xfrm>
            <a:custGeom>
              <a:avLst/>
              <a:gdLst>
                <a:gd name="G0" fmla="+- 3013 0 0"/>
                <a:gd name="G1" fmla="+- 21600 0 3013"/>
                <a:gd name="G2" fmla="+- 21600 0 3013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013" y="10800"/>
                  </a:moveTo>
                  <a:cubicBezTo>
                    <a:pt x="3013" y="15101"/>
                    <a:pt x="6499" y="18587"/>
                    <a:pt x="10800" y="18587"/>
                  </a:cubicBezTo>
                  <a:cubicBezTo>
                    <a:pt x="15101" y="18587"/>
                    <a:pt x="18587" y="15101"/>
                    <a:pt x="18587" y="10800"/>
                  </a:cubicBezTo>
                  <a:cubicBezTo>
                    <a:pt x="18587" y="6499"/>
                    <a:pt x="15101" y="3013"/>
                    <a:pt x="10800" y="3013"/>
                  </a:cubicBezTo>
                  <a:cubicBezTo>
                    <a:pt x="6499" y="3013"/>
                    <a:pt x="3013" y="6499"/>
                    <a:pt x="3013" y="1080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189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gray">
            <a:xfrm flipV="1">
              <a:off x="2872" y="1472"/>
              <a:ext cx="0" cy="35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gray">
            <a:xfrm>
              <a:off x="1793" y="1974"/>
              <a:ext cx="0" cy="11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gray">
            <a:xfrm>
              <a:off x="3951" y="1959"/>
              <a:ext cx="0" cy="12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gray">
            <a:xfrm flipV="1">
              <a:off x="3951" y="1794"/>
              <a:ext cx="384" cy="16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gray">
            <a:xfrm flipH="1" flipV="1">
              <a:off x="1413" y="1801"/>
              <a:ext cx="378" cy="17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gray">
            <a:xfrm flipH="1">
              <a:off x="1856" y="2884"/>
              <a:ext cx="291" cy="209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gray">
            <a:xfrm>
              <a:off x="3752" y="2843"/>
              <a:ext cx="365" cy="181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gray">
            <a:xfrm flipH="1">
              <a:off x="1850" y="3090"/>
              <a:ext cx="7" cy="11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gray">
            <a:xfrm flipH="1">
              <a:off x="4112" y="3022"/>
              <a:ext cx="7" cy="11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4" name="矩形 23"/>
          <p:cNvSpPr/>
          <p:nvPr/>
        </p:nvSpPr>
        <p:spPr>
          <a:xfrm>
            <a:off x="3563888" y="2426569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1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2411760" y="3356992"/>
            <a:ext cx="9072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5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5868144" y="3341338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3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283968" y="4499440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4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4932040" y="2426570"/>
            <a:ext cx="44411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2</a:t>
            </a:r>
            <a:endParaRPr lang="zh-CN" alt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730982" y="1994415"/>
            <a:ext cx="3797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/>
              <a:t>修法遏制地方“红头文件”滥发</a:t>
            </a:r>
            <a:endParaRPr lang="zh-CN" altLang="zh-CN" sz="2000" b="1" dirty="0"/>
          </a:p>
        </p:txBody>
      </p:sp>
      <p:sp>
        <p:nvSpPr>
          <p:cNvPr id="30" name="矩形 29"/>
          <p:cNvSpPr/>
          <p:nvPr/>
        </p:nvSpPr>
        <p:spPr>
          <a:xfrm>
            <a:off x="5271219" y="1988840"/>
            <a:ext cx="2249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/>
              <a:t>继续“打虎灭蝇”</a:t>
            </a:r>
            <a:endParaRPr lang="zh-CN" altLang="zh-CN" sz="2000" b="1" dirty="0"/>
          </a:p>
        </p:txBody>
      </p:sp>
      <p:sp>
        <p:nvSpPr>
          <p:cNvPr id="31" name="矩形 30"/>
          <p:cNvSpPr/>
          <p:nvPr/>
        </p:nvSpPr>
        <p:spPr>
          <a:xfrm>
            <a:off x="6488340" y="3592310"/>
            <a:ext cx="25074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/>
              <a:t>防范“呼格案”重演</a:t>
            </a:r>
            <a:endParaRPr lang="zh-CN" altLang="zh-CN" sz="2000" b="1" dirty="0"/>
          </a:p>
        </p:txBody>
      </p:sp>
      <p:sp>
        <p:nvSpPr>
          <p:cNvPr id="2048" name="矩形 2047"/>
          <p:cNvSpPr/>
          <p:nvPr/>
        </p:nvSpPr>
        <p:spPr>
          <a:xfrm>
            <a:off x="3491880" y="5549170"/>
            <a:ext cx="2249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/>
              <a:t>狠刹“提钱出狱”</a:t>
            </a:r>
            <a:endParaRPr lang="zh-CN" altLang="zh-CN" sz="2000" b="1" dirty="0"/>
          </a:p>
        </p:txBody>
      </p:sp>
      <p:sp>
        <p:nvSpPr>
          <p:cNvPr id="2049" name="矩形 2048"/>
          <p:cNvSpPr/>
          <p:nvPr/>
        </p:nvSpPr>
        <p:spPr>
          <a:xfrm>
            <a:off x="306442" y="3567945"/>
            <a:ext cx="2249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/>
              <a:t>推进“阳光司法”</a:t>
            </a:r>
            <a:endParaRPr lang="zh-CN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266381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3" y="879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2411760" y="548680"/>
            <a:ext cx="44935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zh-CN" sz="2400" b="1" dirty="0"/>
              <a:t>修法遏制地方“红头文件”滥发</a:t>
            </a:r>
          </a:p>
        </p:txBody>
      </p:sp>
      <p:sp>
        <p:nvSpPr>
          <p:cNvPr id="2" name="矩形 1"/>
          <p:cNvSpPr/>
          <p:nvPr/>
        </p:nvSpPr>
        <p:spPr>
          <a:xfrm>
            <a:off x="1187624" y="836712"/>
            <a:ext cx="7146034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/>
              <a:t>人代会上将要审议立法法修正案草案。一旦通过，一些带有摊派性质、侵犯权益的“红头文件”该何去何从</a:t>
            </a:r>
            <a:endParaRPr lang="zh-CN" altLang="zh-CN" sz="2000" dirty="0"/>
          </a:p>
        </p:txBody>
      </p:sp>
      <p:sp>
        <p:nvSpPr>
          <p:cNvPr id="12" name="矩形 11"/>
          <p:cNvSpPr/>
          <p:nvPr/>
        </p:nvSpPr>
        <p:spPr>
          <a:xfrm>
            <a:off x="3131840" y="1772816"/>
            <a:ext cx="2659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继续“打虎灭蝇”</a:t>
            </a:r>
            <a:endParaRPr lang="zh-CN" altLang="en-US" sz="2400" b="1" dirty="0"/>
          </a:p>
        </p:txBody>
      </p:sp>
      <p:sp>
        <p:nvSpPr>
          <p:cNvPr id="13" name="矩形 12"/>
          <p:cNvSpPr/>
          <p:nvPr/>
        </p:nvSpPr>
        <p:spPr>
          <a:xfrm>
            <a:off x="1187624" y="2060848"/>
            <a:ext cx="71460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两高报告会交出怎样一份“打虎灭蝇”成绩单</a:t>
            </a:r>
            <a:r>
              <a:rPr lang="en-US" altLang="zh-CN" sz="2000" dirty="0"/>
              <a:t>,</a:t>
            </a:r>
            <a:r>
              <a:rPr lang="zh-CN" altLang="zh-CN" sz="2000" dirty="0"/>
              <a:t>下一步又将有怎样的法律举措配合</a:t>
            </a:r>
          </a:p>
        </p:txBody>
      </p:sp>
      <p:sp>
        <p:nvSpPr>
          <p:cNvPr id="14" name="矩形 13"/>
          <p:cNvSpPr/>
          <p:nvPr/>
        </p:nvSpPr>
        <p:spPr>
          <a:xfrm>
            <a:off x="2977149" y="2924944"/>
            <a:ext cx="2969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防范“呼格案”重演</a:t>
            </a:r>
          </a:p>
        </p:txBody>
      </p:sp>
      <p:sp>
        <p:nvSpPr>
          <p:cNvPr id="15" name="矩形 14"/>
          <p:cNvSpPr/>
          <p:nvPr/>
        </p:nvSpPr>
        <p:spPr>
          <a:xfrm>
            <a:off x="1212033" y="3212976"/>
            <a:ext cx="71216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在今年政府工作报告和两高报告中，有关防范冤假错案的措施会有哪些新的部署</a:t>
            </a:r>
          </a:p>
        </p:txBody>
      </p:sp>
      <p:sp>
        <p:nvSpPr>
          <p:cNvPr id="16" name="矩形 15"/>
          <p:cNvSpPr/>
          <p:nvPr/>
        </p:nvSpPr>
        <p:spPr>
          <a:xfrm>
            <a:off x="3208442" y="4077072"/>
            <a:ext cx="2659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狠刹“提钱出狱”</a:t>
            </a:r>
            <a:endParaRPr lang="zh-CN" altLang="en-US" sz="2400" b="1" dirty="0"/>
          </a:p>
        </p:txBody>
      </p:sp>
      <p:sp>
        <p:nvSpPr>
          <p:cNvPr id="17" name="矩形 16"/>
          <p:cNvSpPr/>
          <p:nvPr/>
        </p:nvSpPr>
        <p:spPr>
          <a:xfrm>
            <a:off x="1194791" y="4410260"/>
            <a:ext cx="7121625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代表委员们将对规范减刑、假释、暂予监外执行提出怎样的建议对策，两高报告中将宣布怎样的遏制</a:t>
            </a:r>
            <a:r>
              <a:rPr lang="zh-CN" altLang="zh-CN" sz="2000" dirty="0" smtClean="0"/>
              <a:t>举措</a:t>
            </a:r>
            <a:endParaRPr lang="zh-CN" altLang="zh-CN" sz="2000" dirty="0"/>
          </a:p>
        </p:txBody>
      </p:sp>
      <p:sp>
        <p:nvSpPr>
          <p:cNvPr id="18" name="矩形 17"/>
          <p:cNvSpPr/>
          <p:nvPr/>
        </p:nvSpPr>
        <p:spPr>
          <a:xfrm>
            <a:off x="3203848" y="5343599"/>
            <a:ext cx="2659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/>
              <a:t>推进“阳光司法”</a:t>
            </a:r>
          </a:p>
        </p:txBody>
      </p:sp>
      <p:sp>
        <p:nvSpPr>
          <p:cNvPr id="19" name="矩形 18"/>
          <p:cNvSpPr/>
          <p:nvPr/>
        </p:nvSpPr>
        <p:spPr>
          <a:xfrm>
            <a:off x="1187624" y="5653697"/>
            <a:ext cx="71287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司法改革到底会迈出哪些新的步伐，尤其是在建立防止司法干预的“防火墙”“隔离带”等方面如何见实招</a:t>
            </a:r>
          </a:p>
        </p:txBody>
      </p:sp>
    </p:spTree>
    <p:extLst>
      <p:ext uri="{BB962C8B-B14F-4D97-AF65-F5344CB8AC3E}">
        <p14:creationId xmlns:p14="http://schemas.microsoft.com/office/powerpoint/2010/main" val="414738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2555776" y="245558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CN" altLang="en-US" sz="7200" b="1" dirty="0" smtClean="0"/>
              <a:t>谢谢观赏！</a:t>
            </a:r>
            <a:endParaRPr lang="zh-CN" alt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68226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960490" y="548680"/>
            <a:ext cx="52870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2015</a:t>
            </a:r>
            <a:r>
              <a:rPr lang="zh-CN" altLang="en-U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年两会十大热点</a:t>
            </a:r>
            <a:endParaRPr lang="zh-CN" alt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2298008" y="1593803"/>
            <a:ext cx="1368152" cy="899093"/>
            <a:chOff x="4320" y="1152"/>
            <a:chExt cx="414" cy="402"/>
          </a:xfrm>
        </p:grpSpPr>
        <p:sp>
          <p:nvSpPr>
            <p:cNvPr id="38" name="AutoShape 7"/>
            <p:cNvSpPr>
              <a:spLocks noChangeArrowheads="1"/>
            </p:cNvSpPr>
            <p:nvPr/>
          </p:nvSpPr>
          <p:spPr bwMode="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dirty="0" smtClean="0"/>
                <a:t>热点一</a:t>
              </a:r>
              <a:endParaRPr lang="zh-CN" altLang="en-US" sz="2800" b="1" dirty="0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8627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0" name="Rectangle 5"/>
          <p:cNvSpPr>
            <a:spLocks noChangeArrowheads="1"/>
          </p:cNvSpPr>
          <p:nvPr/>
        </p:nvSpPr>
        <p:spPr bwMode="gray">
          <a:xfrm>
            <a:off x="3666160" y="1628800"/>
            <a:ext cx="1722437" cy="864096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3703824" y="1700808"/>
            <a:ext cx="33884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en-US" sz="2000" dirty="0" smtClean="0">
                <a:solidFill>
                  <a:srgbClr val="080808"/>
                </a:solidFill>
                <a:latin typeface="Arial" pitchFamily="34" charset="0"/>
              </a:rPr>
              <a:t>关键词：深化改革</a:t>
            </a:r>
          </a:p>
          <a:p>
            <a:r>
              <a:rPr lang="zh-CN" altLang="en-US" sz="2000" dirty="0" smtClean="0">
                <a:solidFill>
                  <a:srgbClr val="080808"/>
                </a:solidFill>
                <a:latin typeface="Arial" pitchFamily="34" charset="0"/>
              </a:rPr>
              <a:t>关键之年简政放权攻坚突破</a:t>
            </a:r>
            <a:endParaRPr lang="zh-CN" altLang="en-US" sz="2000" dirty="0">
              <a:solidFill>
                <a:srgbClr val="080808"/>
              </a:solidFill>
              <a:latin typeface="Arial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47664" y="2564904"/>
            <a:ext cx="6264696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        </a:t>
            </a:r>
            <a:r>
              <a:rPr lang="en-US" altLang="zh-CN" sz="2000" dirty="0" smtClean="0"/>
              <a:t>2015</a:t>
            </a:r>
            <a:r>
              <a:rPr lang="zh-CN" altLang="zh-CN" sz="2000" dirty="0"/>
              <a:t>年，深改步入“关键之年”。各界人士关心，政府如何进一步通过简政放权为改革“松绑”，在投资、财税、价格、金融、国企改革等方面啃下“硬骨头”，在社会、民生、司法等领域涉足“险滩”</a:t>
            </a:r>
            <a:r>
              <a:rPr lang="zh-CN" altLang="zh-CN" sz="2000" dirty="0" smtClean="0"/>
              <a:t>。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解读</a:t>
            </a:r>
            <a:r>
              <a:rPr lang="zh-CN" altLang="zh-CN" sz="2000" dirty="0"/>
              <a:t>：中国（海南）改革发展研究院院长迟福林认为，</a:t>
            </a:r>
            <a:r>
              <a:rPr lang="en-US" altLang="zh-CN" sz="2000" dirty="0"/>
              <a:t>2015</a:t>
            </a:r>
            <a:r>
              <a:rPr lang="zh-CN" altLang="zh-CN" sz="2000" dirty="0"/>
              <a:t>年既要在已经取得的改革成效基础上继续寻求突破，又关系到“十三五”规划的顶层设计，攻坚、落实、监督是关键词。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 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309995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960490" y="548680"/>
            <a:ext cx="52870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2015</a:t>
            </a:r>
            <a:r>
              <a:rPr lang="zh-CN" altLang="en-U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年两会十大热点</a:t>
            </a:r>
            <a:endParaRPr lang="zh-CN" alt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2298008" y="1593803"/>
            <a:ext cx="1368152" cy="899093"/>
            <a:chOff x="4320" y="1152"/>
            <a:chExt cx="414" cy="402"/>
          </a:xfrm>
        </p:grpSpPr>
        <p:sp>
          <p:nvSpPr>
            <p:cNvPr id="38" name="AutoShape 7"/>
            <p:cNvSpPr>
              <a:spLocks noChangeArrowheads="1"/>
            </p:cNvSpPr>
            <p:nvPr/>
          </p:nvSpPr>
          <p:spPr bwMode="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dirty="0" smtClean="0"/>
                <a:t>热点二</a:t>
              </a:r>
              <a:endParaRPr lang="zh-CN" altLang="en-US" sz="2800" b="1" dirty="0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8627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0" name="Rectangle 5"/>
          <p:cNvSpPr>
            <a:spLocks noChangeArrowheads="1"/>
          </p:cNvSpPr>
          <p:nvPr/>
        </p:nvSpPr>
        <p:spPr bwMode="gray">
          <a:xfrm>
            <a:off x="3666160" y="1628800"/>
            <a:ext cx="1722437" cy="864096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3703824" y="1700808"/>
            <a:ext cx="33884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zh-CN" sz="2000" dirty="0"/>
              <a:t>关键词：依法</a:t>
            </a:r>
            <a:r>
              <a:rPr lang="zh-CN" altLang="zh-CN" sz="2000" dirty="0" smtClean="0"/>
              <a:t>治国</a:t>
            </a:r>
            <a:r>
              <a:rPr lang="en-US" altLang="zh-CN" sz="2000" dirty="0"/>
              <a:t> </a:t>
            </a:r>
            <a:endParaRPr lang="zh-CN" altLang="zh-CN" sz="2000" dirty="0"/>
          </a:p>
          <a:p>
            <a:r>
              <a:rPr lang="zh-CN" altLang="zh-CN" sz="2000" dirty="0"/>
              <a:t>开局之年立法推动改革</a:t>
            </a:r>
          </a:p>
        </p:txBody>
      </p:sp>
      <p:sp>
        <p:nvSpPr>
          <p:cNvPr id="7" name="矩形 6"/>
          <p:cNvSpPr/>
          <p:nvPr/>
        </p:nvSpPr>
        <p:spPr>
          <a:xfrm>
            <a:off x="1691680" y="2780928"/>
            <a:ext cx="583264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今年</a:t>
            </a:r>
            <a:r>
              <a:rPr lang="zh-CN" altLang="zh-CN" sz="2000" dirty="0"/>
              <a:t>，人代会上将审议的</a:t>
            </a:r>
            <a:r>
              <a:rPr lang="zh-CN" altLang="zh-CN" sz="2000" dirty="0" smtClean="0"/>
              <a:t>立法修正案</a:t>
            </a:r>
            <a:r>
              <a:rPr lang="zh-CN" altLang="zh-CN" sz="2000" dirty="0"/>
              <a:t>草案，对扩大地方立法权、发挥人大在立法中的主体作用、界定政府规章权限范围等方面都将作出规定</a:t>
            </a:r>
            <a:r>
              <a:rPr lang="zh-CN" altLang="zh-CN" sz="2000" dirty="0" smtClean="0"/>
              <a:t>。</a:t>
            </a:r>
            <a:endParaRPr lang="zh-CN" altLang="zh-CN" sz="2000" dirty="0"/>
          </a:p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解读</a:t>
            </a:r>
            <a:r>
              <a:rPr lang="zh-CN" altLang="zh-CN" sz="2000" dirty="0"/>
              <a:t>：全国人大常委会法制工作委员会研究室主任梁鹰说：“立法更重要的作用是凝聚共识、推进改革。”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dirty="0"/>
              <a:t> 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416877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960490" y="548680"/>
            <a:ext cx="52870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2015</a:t>
            </a:r>
            <a:r>
              <a:rPr lang="zh-CN" altLang="en-U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年两会十大热点</a:t>
            </a:r>
            <a:endParaRPr lang="zh-CN" alt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2298008" y="1593803"/>
            <a:ext cx="1368152" cy="899093"/>
            <a:chOff x="4320" y="1152"/>
            <a:chExt cx="414" cy="402"/>
          </a:xfrm>
        </p:grpSpPr>
        <p:sp>
          <p:nvSpPr>
            <p:cNvPr id="38" name="AutoShape 7"/>
            <p:cNvSpPr>
              <a:spLocks noChangeArrowheads="1"/>
            </p:cNvSpPr>
            <p:nvPr/>
          </p:nvSpPr>
          <p:spPr bwMode="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dirty="0" smtClean="0"/>
                <a:t>热点三</a:t>
              </a:r>
              <a:endParaRPr lang="zh-CN" altLang="en-US" sz="2800" b="1" dirty="0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8627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0" name="Rectangle 5"/>
          <p:cNvSpPr>
            <a:spLocks noChangeArrowheads="1"/>
          </p:cNvSpPr>
          <p:nvPr/>
        </p:nvSpPr>
        <p:spPr bwMode="gray">
          <a:xfrm>
            <a:off x="3666160" y="1628800"/>
            <a:ext cx="1722437" cy="864096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3703824" y="1700808"/>
            <a:ext cx="33884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zh-CN" sz="2000" dirty="0"/>
              <a:t>关键词：经济新</a:t>
            </a:r>
            <a:r>
              <a:rPr lang="zh-CN" altLang="zh-CN" sz="2000" dirty="0" smtClean="0"/>
              <a:t>常态</a:t>
            </a:r>
            <a:r>
              <a:rPr lang="en-US" altLang="zh-CN" sz="2000" dirty="0"/>
              <a:t> </a:t>
            </a:r>
            <a:endParaRPr lang="zh-CN" altLang="zh-CN" sz="2000" dirty="0"/>
          </a:p>
          <a:p>
            <a:r>
              <a:rPr lang="zh-CN" altLang="zh-CN" sz="2000" dirty="0"/>
              <a:t>速度换挡质量效益优先</a:t>
            </a:r>
          </a:p>
        </p:txBody>
      </p:sp>
      <p:sp>
        <p:nvSpPr>
          <p:cNvPr id="7" name="矩形 6"/>
          <p:cNvSpPr/>
          <p:nvPr/>
        </p:nvSpPr>
        <p:spPr>
          <a:xfrm>
            <a:off x="1547664" y="2564904"/>
            <a:ext cx="6696744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dirty="0" smtClean="0"/>
              <a:t>         中国</a:t>
            </a:r>
            <a:r>
              <a:rPr lang="zh-CN" altLang="en-US" sz="2000" dirty="0"/>
              <a:t>经济进入新常态。</a:t>
            </a:r>
            <a:r>
              <a:rPr lang="en-US" altLang="zh-CN" sz="2000" dirty="0"/>
              <a:t>2015</a:t>
            </a:r>
            <a:r>
              <a:rPr lang="zh-CN" altLang="en-US" sz="2000" dirty="0"/>
              <a:t>年被有些人认为将是“近年来经济运行压力最大的一年”，也有人疑问，在世界经济复苏乏力的背景下，中国经济是否会“断挡失速”</a:t>
            </a:r>
            <a:r>
              <a:rPr lang="zh-CN" altLang="en-US" sz="2000" dirty="0" smtClean="0"/>
              <a:t>？</a:t>
            </a:r>
            <a:endParaRPr lang="zh-CN" altLang="en-US" sz="2000" dirty="0"/>
          </a:p>
          <a:p>
            <a:pPr algn="just">
              <a:lnSpc>
                <a:spcPct val="150000"/>
              </a:lnSpc>
            </a:pPr>
            <a:r>
              <a:rPr lang="zh-CN" altLang="en-US" sz="2000" dirty="0" smtClean="0"/>
              <a:t>         解读</a:t>
            </a:r>
            <a:r>
              <a:rPr lang="zh-CN" altLang="en-US" sz="2000" dirty="0"/>
              <a:t>：中央财经大学经济学院教授张铁刚说，今年是中国经济结构和发展方式发生深刻变化的一年，适度调低增速目标将赋予中国经济结构调整和转型升级更大的空间。政府如何应对经济新常态，代表委员将充分讨论。</a:t>
            </a:r>
          </a:p>
          <a:p>
            <a:pPr algn="just">
              <a:lnSpc>
                <a:spcPct val="150000"/>
              </a:lnSpc>
            </a:pPr>
            <a:r>
              <a:rPr lang="en-US" altLang="zh-CN" dirty="0"/>
              <a:t> 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32712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960490" y="548680"/>
            <a:ext cx="52870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2015</a:t>
            </a:r>
            <a:r>
              <a:rPr lang="zh-CN" altLang="en-U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年两会十大热点</a:t>
            </a:r>
            <a:endParaRPr lang="zh-CN" alt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2298008" y="1593803"/>
            <a:ext cx="1368152" cy="899093"/>
            <a:chOff x="4320" y="1152"/>
            <a:chExt cx="414" cy="402"/>
          </a:xfrm>
        </p:grpSpPr>
        <p:sp>
          <p:nvSpPr>
            <p:cNvPr id="38" name="AutoShape 7"/>
            <p:cNvSpPr>
              <a:spLocks noChangeArrowheads="1"/>
            </p:cNvSpPr>
            <p:nvPr/>
          </p:nvSpPr>
          <p:spPr bwMode="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dirty="0" smtClean="0"/>
                <a:t>热点四</a:t>
              </a:r>
              <a:endParaRPr lang="zh-CN" altLang="en-US" sz="2800" b="1" dirty="0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8627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0" name="Rectangle 5"/>
          <p:cNvSpPr>
            <a:spLocks noChangeArrowheads="1"/>
          </p:cNvSpPr>
          <p:nvPr/>
        </p:nvSpPr>
        <p:spPr bwMode="gray">
          <a:xfrm>
            <a:off x="3666160" y="1628800"/>
            <a:ext cx="1722437" cy="864096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3703824" y="1700808"/>
            <a:ext cx="33884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zh-CN" sz="2000" dirty="0"/>
              <a:t>关键词：</a:t>
            </a:r>
            <a:r>
              <a:rPr lang="zh-CN" altLang="zh-CN" sz="2000" dirty="0" smtClean="0"/>
              <a:t>反腐倡廉</a:t>
            </a:r>
            <a:endParaRPr lang="zh-CN" altLang="zh-CN" sz="2000" dirty="0"/>
          </a:p>
          <a:p>
            <a:r>
              <a:rPr lang="zh-CN" altLang="zh-CN" sz="2000" dirty="0"/>
              <a:t>标本兼治依法反腐</a:t>
            </a:r>
          </a:p>
        </p:txBody>
      </p:sp>
      <p:sp>
        <p:nvSpPr>
          <p:cNvPr id="7" name="矩形 6"/>
          <p:cNvSpPr/>
          <p:nvPr/>
        </p:nvSpPr>
        <p:spPr>
          <a:xfrm>
            <a:off x="1547664" y="2713851"/>
            <a:ext cx="6624736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dirty="0" smtClean="0"/>
              <a:t>         今年</a:t>
            </a:r>
            <a:r>
              <a:rPr lang="zh-CN" altLang="en-US" sz="2000" dirty="0"/>
              <a:t>在继续“打虎拍蝇”的同时，如何依法反腐、制度性反腐，将成为公众关注的热点</a:t>
            </a:r>
            <a:r>
              <a:rPr lang="zh-CN" altLang="en-US" sz="2000" dirty="0" smtClean="0"/>
              <a:t>。</a:t>
            </a:r>
            <a:endParaRPr lang="zh-CN" altLang="en-US" sz="2000" dirty="0"/>
          </a:p>
          <a:p>
            <a:pPr algn="just">
              <a:lnSpc>
                <a:spcPct val="150000"/>
              </a:lnSpc>
            </a:pPr>
            <a:r>
              <a:rPr lang="zh-CN" altLang="en-US" sz="2000" dirty="0" smtClean="0"/>
              <a:t>         解读</a:t>
            </a:r>
            <a:r>
              <a:rPr lang="zh-CN" altLang="en-US" sz="2000" dirty="0"/>
              <a:t>：中国政法大学副校长马怀德表示，要加快制度建设，加强反腐立法，“最好的制度要以法律的形式呈现”。如何建立反腐倡廉的长效机制、加强对权力的监督制约，需要两会代表委员的真知灼见。</a:t>
            </a:r>
          </a:p>
          <a:p>
            <a:pPr>
              <a:lnSpc>
                <a:spcPct val="150000"/>
              </a:lnSpc>
            </a:pPr>
            <a:endParaRPr lang="zh-CN" altLang="en-US" sz="2000" dirty="0" smtClean="0"/>
          </a:p>
          <a:p>
            <a:pPr>
              <a:lnSpc>
                <a:spcPct val="150000"/>
              </a:lnSpc>
            </a:pPr>
            <a:r>
              <a:rPr lang="en-US" altLang="zh-CN" dirty="0"/>
              <a:t> 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1606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960490" y="548680"/>
            <a:ext cx="52870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2015</a:t>
            </a:r>
            <a:r>
              <a:rPr lang="zh-CN" altLang="en-U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年两会十大热点</a:t>
            </a:r>
            <a:endParaRPr lang="zh-CN" alt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2298008" y="1593803"/>
            <a:ext cx="1368152" cy="899093"/>
            <a:chOff x="4320" y="1152"/>
            <a:chExt cx="414" cy="402"/>
          </a:xfrm>
        </p:grpSpPr>
        <p:sp>
          <p:nvSpPr>
            <p:cNvPr id="38" name="AutoShape 7"/>
            <p:cNvSpPr>
              <a:spLocks noChangeArrowheads="1"/>
            </p:cNvSpPr>
            <p:nvPr/>
          </p:nvSpPr>
          <p:spPr bwMode="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dirty="0" smtClean="0"/>
                <a:t>热点五</a:t>
              </a:r>
              <a:endParaRPr lang="zh-CN" altLang="en-US" sz="2800" b="1" dirty="0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8627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0" name="Rectangle 5"/>
          <p:cNvSpPr>
            <a:spLocks noChangeArrowheads="1"/>
          </p:cNvSpPr>
          <p:nvPr/>
        </p:nvSpPr>
        <p:spPr bwMode="gray">
          <a:xfrm>
            <a:off x="3666160" y="1628800"/>
            <a:ext cx="1722437" cy="864096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3703824" y="1700808"/>
            <a:ext cx="33884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zh-CN" sz="2000" dirty="0"/>
              <a:t>关键词：环境</a:t>
            </a:r>
            <a:r>
              <a:rPr lang="zh-CN" altLang="zh-CN" sz="2000" dirty="0" smtClean="0"/>
              <a:t>治理</a:t>
            </a:r>
            <a:endParaRPr lang="zh-CN" altLang="zh-CN" sz="2000" dirty="0"/>
          </a:p>
          <a:p>
            <a:r>
              <a:rPr lang="zh-CN" altLang="zh-CN" sz="2000" dirty="0"/>
              <a:t>出狠招严格执法严肃考核</a:t>
            </a:r>
          </a:p>
        </p:txBody>
      </p:sp>
      <p:sp>
        <p:nvSpPr>
          <p:cNvPr id="7" name="矩形 6"/>
          <p:cNvSpPr/>
          <p:nvPr/>
        </p:nvSpPr>
        <p:spPr>
          <a:xfrm>
            <a:off x="1475656" y="2564904"/>
            <a:ext cx="676875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“</a:t>
            </a:r>
            <a:r>
              <a:rPr lang="en-US" altLang="zh-CN" sz="2000" dirty="0"/>
              <a:t>APEC</a:t>
            </a:r>
            <a:r>
              <a:rPr lang="zh-CN" altLang="zh-CN" sz="2000" dirty="0"/>
              <a:t>蓝”的经验从另一方面表明，雾霾不是无法克服。百姓期待，除了短期限制措施，从中央到地方，是否能围绕环境治理对地方政绩考核动真格、出狠招</a:t>
            </a:r>
            <a:r>
              <a:rPr lang="zh-CN" altLang="zh-CN" sz="2000" dirty="0" smtClean="0"/>
              <a:t>。</a:t>
            </a:r>
            <a:endParaRPr lang="zh-CN" altLang="zh-CN" sz="2000" dirty="0"/>
          </a:p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解读</a:t>
            </a:r>
            <a:r>
              <a:rPr lang="zh-CN" altLang="zh-CN" sz="2000" dirty="0"/>
              <a:t>：全国人大代表、广东古今来律师事务所律师吴青表示，环境保护法修订案已经实施，执行处罚能否到位、执法和违法信息能否公开、新常态下经济发展和环境保护关系能否协调，将是今年环境主题的关注重点。</a:t>
            </a:r>
          </a:p>
        </p:txBody>
      </p:sp>
    </p:spTree>
    <p:extLst>
      <p:ext uri="{BB962C8B-B14F-4D97-AF65-F5344CB8AC3E}">
        <p14:creationId xmlns:p14="http://schemas.microsoft.com/office/powerpoint/2010/main" val="175427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960490" y="548680"/>
            <a:ext cx="52870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2015</a:t>
            </a:r>
            <a:r>
              <a:rPr lang="zh-CN" altLang="en-U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年两会十大热点</a:t>
            </a:r>
            <a:endParaRPr lang="zh-CN" alt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2298008" y="1593803"/>
            <a:ext cx="1368152" cy="899093"/>
            <a:chOff x="4320" y="1152"/>
            <a:chExt cx="414" cy="402"/>
          </a:xfrm>
        </p:grpSpPr>
        <p:sp>
          <p:nvSpPr>
            <p:cNvPr id="38" name="AutoShape 7"/>
            <p:cNvSpPr>
              <a:spLocks noChangeArrowheads="1"/>
            </p:cNvSpPr>
            <p:nvPr/>
          </p:nvSpPr>
          <p:spPr bwMode="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dirty="0" smtClean="0"/>
                <a:t>热点六</a:t>
              </a:r>
              <a:endParaRPr lang="zh-CN" altLang="en-US" sz="2800" b="1" dirty="0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8627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0" name="Rectangle 5"/>
          <p:cNvSpPr>
            <a:spLocks noChangeArrowheads="1"/>
          </p:cNvSpPr>
          <p:nvPr/>
        </p:nvSpPr>
        <p:spPr bwMode="gray">
          <a:xfrm>
            <a:off x="3666160" y="1628800"/>
            <a:ext cx="1722437" cy="864096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3703824" y="1700808"/>
            <a:ext cx="33884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zh-CN" sz="2000" dirty="0"/>
              <a:t>关键词：财税</a:t>
            </a:r>
            <a:r>
              <a:rPr lang="zh-CN" altLang="zh-CN" sz="2000" dirty="0" smtClean="0"/>
              <a:t>改革</a:t>
            </a:r>
            <a:endParaRPr lang="zh-CN" altLang="zh-CN" sz="2000" dirty="0"/>
          </a:p>
          <a:p>
            <a:r>
              <a:rPr lang="zh-CN" altLang="zh-CN" sz="2000" dirty="0"/>
              <a:t>清理“过头”税</a:t>
            </a:r>
            <a:r>
              <a:rPr lang="zh-CN" altLang="zh-CN" sz="2000" dirty="0" smtClean="0"/>
              <a:t>费</a:t>
            </a:r>
            <a:endParaRPr lang="zh-CN" altLang="zh-CN" sz="2000" dirty="0"/>
          </a:p>
        </p:txBody>
      </p:sp>
      <p:sp>
        <p:nvSpPr>
          <p:cNvPr id="7" name="矩形 6"/>
          <p:cNvSpPr/>
          <p:nvPr/>
        </p:nvSpPr>
        <p:spPr>
          <a:xfrm>
            <a:off x="1475656" y="2564904"/>
            <a:ext cx="66247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提高</a:t>
            </a:r>
            <a:r>
              <a:rPr lang="zh-CN" altLang="zh-CN" sz="2000" dirty="0"/>
              <a:t>个税起征点并按年收入计征，开启以家庭为单位的综合征税体系，取消不合理收费等都是公众对今年两会的期待</a:t>
            </a:r>
            <a:r>
              <a:rPr lang="zh-CN" altLang="zh-CN" sz="2000" dirty="0" smtClean="0"/>
              <a:t>。</a:t>
            </a:r>
            <a:endParaRPr lang="zh-CN" altLang="zh-CN" sz="2000" dirty="0"/>
          </a:p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解读</a:t>
            </a:r>
            <a:r>
              <a:rPr lang="zh-CN" altLang="zh-CN" sz="2000" dirty="0"/>
              <a:t>：全国人大代表朱列玉说，已引起社会热议的档案收费、“价中费”等“费负”问题期待求解。从民生角度出发，未来应在涉及老百姓钱袋子方面作出改革，减轻公众的负担，激发消费活力，从而最终助力经济增长动力转化。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 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36010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sj\Desktop\31b1OOOPIC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1960490" y="548680"/>
            <a:ext cx="528702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2015</a:t>
            </a:r>
            <a:r>
              <a:rPr lang="zh-CN" altLang="en-US" sz="4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</a:rPr>
              <a:t>年两会十大热点</a:t>
            </a:r>
            <a:endParaRPr lang="zh-CN" altLang="en-US" sz="4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2298008" y="1593803"/>
            <a:ext cx="1368152" cy="899093"/>
            <a:chOff x="4320" y="1152"/>
            <a:chExt cx="414" cy="402"/>
          </a:xfrm>
        </p:grpSpPr>
        <p:sp>
          <p:nvSpPr>
            <p:cNvPr id="38" name="AutoShape 7"/>
            <p:cNvSpPr>
              <a:spLocks noChangeArrowheads="1"/>
            </p:cNvSpPr>
            <p:nvPr/>
          </p:nvSpPr>
          <p:spPr bwMode="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dirty="0" smtClean="0"/>
                <a:t>热点七</a:t>
              </a:r>
              <a:endParaRPr lang="zh-CN" altLang="en-US" sz="2800" b="1" dirty="0"/>
            </a:p>
          </p:txBody>
        </p:sp>
        <p:sp>
          <p:nvSpPr>
            <p:cNvPr id="39" name="Freeform 8"/>
            <p:cNvSpPr>
              <a:spLocks/>
            </p:cNvSpPr>
            <p:nvPr/>
          </p:nvSpPr>
          <p:spPr bwMode="gray">
            <a:xfrm>
              <a:off x="4346" y="1178"/>
              <a:ext cx="206" cy="201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8627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48627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0" name="Rectangle 5"/>
          <p:cNvSpPr>
            <a:spLocks noChangeArrowheads="1"/>
          </p:cNvSpPr>
          <p:nvPr/>
        </p:nvSpPr>
        <p:spPr bwMode="gray">
          <a:xfrm>
            <a:off x="3666160" y="1628800"/>
            <a:ext cx="1722437" cy="864096"/>
          </a:xfrm>
          <a:prstGeom prst="rect">
            <a:avLst/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3703824" y="1700808"/>
            <a:ext cx="33884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zh-CN" sz="2000" dirty="0"/>
              <a:t>关键词：聚焦</a:t>
            </a:r>
            <a:r>
              <a:rPr lang="zh-CN" altLang="zh-CN" sz="2000" dirty="0" smtClean="0"/>
              <a:t>“三农”</a:t>
            </a:r>
            <a:endParaRPr lang="zh-CN" altLang="zh-CN" sz="2000" dirty="0"/>
          </a:p>
          <a:p>
            <a:r>
              <a:rPr lang="zh-CN" altLang="zh-CN" sz="2000" dirty="0"/>
              <a:t>激活农村“沉睡的资本”</a:t>
            </a:r>
          </a:p>
        </p:txBody>
      </p:sp>
      <p:sp>
        <p:nvSpPr>
          <p:cNvPr id="7" name="矩形 6"/>
          <p:cNvSpPr/>
          <p:nvPr/>
        </p:nvSpPr>
        <p:spPr>
          <a:xfrm>
            <a:off x="1475656" y="2564904"/>
            <a:ext cx="66247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en-US" altLang="zh-CN" sz="2000" dirty="0"/>
              <a:t>2015</a:t>
            </a:r>
            <a:r>
              <a:rPr lang="zh-CN" altLang="zh-CN" sz="2000" dirty="0"/>
              <a:t>年中央</a:t>
            </a:r>
            <a:r>
              <a:rPr lang="en-US" altLang="zh-CN" sz="2000" dirty="0"/>
              <a:t>1</a:t>
            </a:r>
            <a:r>
              <a:rPr lang="zh-CN" altLang="zh-CN" sz="2000" dirty="0"/>
              <a:t>号文件提出，必须把农村改革放在突出位置。要加快构建新型农业经营体系，引导土地经营权规范有序流转，开展赋予农民对集体资产股份权能改革试点</a:t>
            </a:r>
            <a:r>
              <a:rPr lang="zh-CN" altLang="zh-CN" sz="2000" dirty="0" smtClean="0"/>
              <a:t>。</a:t>
            </a:r>
            <a:endParaRPr lang="zh-CN" altLang="zh-CN" sz="2000" dirty="0"/>
          </a:p>
          <a:p>
            <a:pPr algn="just">
              <a:lnSpc>
                <a:spcPct val="150000"/>
              </a:lnSpc>
            </a:pPr>
            <a:r>
              <a:rPr lang="en-US" altLang="zh-CN" sz="2000" dirty="0" smtClean="0"/>
              <a:t>         </a:t>
            </a:r>
            <a:r>
              <a:rPr lang="zh-CN" altLang="zh-CN" sz="2000" dirty="0" smtClean="0"/>
              <a:t>解读</a:t>
            </a:r>
            <a:r>
              <a:rPr lang="zh-CN" altLang="zh-CN" sz="2000" dirty="0"/>
              <a:t>：中央农村工作领导小组办公室主任陈锡文说，改革，意在通过市场化手段，激活被长期压抑的土地、资金等生产要素和农村产权，让农村“沉睡的资本”得以“活”起来。</a:t>
            </a:r>
          </a:p>
          <a:p>
            <a:pPr algn="just">
              <a:lnSpc>
                <a:spcPct val="150000"/>
              </a:lnSpc>
            </a:pPr>
            <a:r>
              <a:rPr lang="en-US" altLang="zh-CN" sz="2000" dirty="0"/>
              <a:t> </a:t>
            </a:r>
            <a:endParaRPr lang="zh-CN" altLang="zh-CN" sz="2000" dirty="0"/>
          </a:p>
          <a:p>
            <a:pPr algn="just">
              <a:lnSpc>
                <a:spcPct val="150000"/>
              </a:lnSpc>
            </a:pPr>
            <a:r>
              <a:rPr lang="en-US" altLang="zh-CN" sz="2000" dirty="0"/>
              <a:t> 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390411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1715</Words>
  <Application>Microsoft Office PowerPoint</Application>
  <PresentationFormat>全屏显示(4:3)</PresentationFormat>
  <Paragraphs>156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ysj</dc:creator>
  <cp:lastModifiedBy>ysj</cp:lastModifiedBy>
  <cp:revision>97</cp:revision>
  <dcterms:created xsi:type="dcterms:W3CDTF">2015-03-16T02:31:54Z</dcterms:created>
  <dcterms:modified xsi:type="dcterms:W3CDTF">2015-03-19T02:15:54Z</dcterms:modified>
</cp:coreProperties>
</file>