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60" r:id="rId2"/>
    <p:sldId id="445" r:id="rId3"/>
    <p:sldId id="433" r:id="rId4"/>
    <p:sldId id="470" r:id="rId5"/>
    <p:sldId id="452" r:id="rId6"/>
    <p:sldId id="455" r:id="rId7"/>
    <p:sldId id="458" r:id="rId8"/>
    <p:sldId id="460" r:id="rId9"/>
    <p:sldId id="471" r:id="rId10"/>
    <p:sldId id="472" r:id="rId11"/>
    <p:sldId id="447" r:id="rId12"/>
  </p:sldIdLst>
  <p:sldSz cx="10080625" cy="7559675"/>
  <p:notesSz cx="10691813" cy="755967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6600"/>
    <a:srgbClr val="CC6600"/>
    <a:srgbClr val="FF3300"/>
    <a:srgbClr val="FFCC99"/>
    <a:srgbClr val="993300"/>
    <a:srgbClr val="CC3300"/>
    <a:srgbClr val="80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817" autoAdjust="0"/>
    <p:restoredTop sz="94660"/>
  </p:normalViewPr>
  <p:slideViewPr>
    <p:cSldViewPr>
      <p:cViewPr>
        <p:scale>
          <a:sx n="90" d="100"/>
          <a:sy n="90" d="100"/>
        </p:scale>
        <p:origin x="-942" y="390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036"/>
        <p:guide pos="305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4167" cy="378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6055402" y="0"/>
            <a:ext cx="4634167" cy="378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F26BB-7D3D-4B3F-BE2C-F054B7CD23BE}" type="datetimeFigureOut">
              <a:rPr lang="zh-CN" altLang="en-US" smtClean="0"/>
              <a:pPr/>
              <a:t>2015/3/26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7180289"/>
            <a:ext cx="4634167" cy="378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6055402" y="7180289"/>
            <a:ext cx="4634167" cy="378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D1FE9-4066-4B70-BC0F-4A399F7071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454400" y="574675"/>
            <a:ext cx="3778250" cy="2833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8732" y="3590706"/>
            <a:ext cx="8552104" cy="340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CN" altLang="zh-CN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4638657" cy="3771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宋体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6050912" y="0"/>
            <a:ext cx="4638657" cy="3771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宋体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7181410"/>
            <a:ext cx="4638657" cy="3771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宋体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050912" y="7181410"/>
            <a:ext cx="4638657" cy="3771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宋体" charset="-122"/>
              </a:defRPr>
            </a:lvl1pPr>
          </a:lstStyle>
          <a:p>
            <a:pPr>
              <a:defRPr/>
            </a:pPr>
            <a:fld id="{479FD72E-52EB-41B7-A473-C974E743D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9854C-6DA7-4E1A-A86F-C566C7CAE1C2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05A51-E84E-4E01-9027-99ED6EE362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A893D-D9C2-4E38-AC82-689F8ED4AB86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E96E4-AFEE-4CAA-91FE-F5195BEF0D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3438" y="671513"/>
            <a:ext cx="2141537" cy="60483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55650" y="671513"/>
            <a:ext cx="6275388" cy="60483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C6E24-7EEF-44DF-85EE-AB634AA58C17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B1A2F-BAF4-4D73-B8E3-5868556018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9643A-5893-418A-AAFB-6308D47C0B62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5CB4E-991F-4010-83AA-26018CEDF0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DDBB6-2C9E-438E-83AE-6103CB853A63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D9158-1534-4AB2-8336-2D3E3EF0E2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55650" y="2184400"/>
            <a:ext cx="4208463" cy="4535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16513" y="2184400"/>
            <a:ext cx="4208462" cy="4535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C9E6E-6763-4AEE-8326-05E11BBE6048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DCAE1-3B16-4204-B278-F7D7D64E32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4A560-C20F-4F1A-827D-A2C5E366AB0A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957BE-0461-4994-8FEE-2112920323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E9B3D-23EF-4147-B704-05D3895B48A9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F8FD6-94E3-4B67-A909-C9CC87907C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E8B47-397D-4891-AE41-AFAA302473E7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A3929-DFF5-4262-99BB-75CF808214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3E264-1290-4C9F-AC47-5AA0C938EA18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542F5-9350-4902-862E-E8B8B4689F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0357D-3D7E-4A12-B523-F8C59A6EC80A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EAA6C-0F9C-4E10-A39A-42AD352F83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671513"/>
            <a:ext cx="85693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2184400"/>
            <a:ext cx="8569325" cy="453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5650" y="6888163"/>
            <a:ext cx="21002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500">
                <a:latin typeface="Times New Roman" pitchFamily="18" charset="0"/>
              </a:defRPr>
            </a:lvl1pPr>
          </a:lstStyle>
          <a:p>
            <a:pPr>
              <a:defRPr/>
            </a:pPr>
            <a:fld id="{6B72EB61-7525-4FC6-B784-11AED52F33B8}" type="datetimeFigureOut">
              <a:rPr lang="zh-CN" altLang="en-US"/>
              <a:pPr>
                <a:defRPr/>
              </a:pPr>
              <a:t>2015/3/26</a:t>
            </a:fld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6888163"/>
            <a:ext cx="31908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5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713" y="6888163"/>
            <a:ext cx="210026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500">
                <a:latin typeface="Times New Roman" pitchFamily="18" charset="0"/>
              </a:defRPr>
            </a:lvl1pPr>
          </a:lstStyle>
          <a:p>
            <a:pPr>
              <a:defRPr/>
            </a:pPr>
            <a:fld id="{56A32871-C7BA-487E-97B2-8643B40FF8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1" name="Picture 7" descr="未标题-2"/>
          <p:cNvPicPr>
            <a:picLocks noChangeAspect="1" noChangeArrowheads="1"/>
          </p:cNvPicPr>
          <p:nvPr/>
        </p:nvPicPr>
        <p:blipFill>
          <a:blip r:embed="rId13" cstate="print"/>
          <a:srcRect l="3101" r="3876"/>
          <a:stretch>
            <a:fillRect/>
          </a:stretch>
        </p:blipFill>
        <p:spPr bwMode="auto">
          <a:xfrm>
            <a:off x="0" y="0"/>
            <a:ext cx="10080625" cy="758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defTabSz="1008063" rtl="0" eaLnBrk="0" fontAlgn="base" hangingPunct="0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08063" rtl="0" eaLnBrk="0" fontAlgn="base" hangingPunct="0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2pPr>
      <a:lvl3pPr algn="ctr" defTabSz="1008063" rtl="0" eaLnBrk="0" fontAlgn="base" hangingPunct="0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3pPr>
      <a:lvl4pPr algn="ctr" defTabSz="1008063" rtl="0" eaLnBrk="0" fontAlgn="base" hangingPunct="0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4pPr>
      <a:lvl5pPr algn="ctr" defTabSz="1008063" rtl="0" eaLnBrk="0" fontAlgn="base" hangingPunct="0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5pPr>
      <a:lvl6pPr marL="457200" algn="ctr" defTabSz="1008063" rtl="0" fontAlgn="base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6pPr>
      <a:lvl7pPr marL="914400" algn="ctr" defTabSz="1008063" rtl="0" fontAlgn="base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7pPr>
      <a:lvl8pPr marL="1371600" algn="ctr" defTabSz="1008063" rtl="0" fontAlgn="base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8pPr>
      <a:lvl9pPr marL="1828800" algn="ctr" defTabSz="1008063" rtl="0" fontAlgn="base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9pPr>
    </p:titleStyle>
    <p:bodyStyle>
      <a:lvl1pPr marL="377825" indent="-377825" algn="l" defTabSz="1008063" rtl="0" eaLnBrk="0" fontAlgn="base" hangingPunct="0">
        <a:spcBef>
          <a:spcPct val="20000"/>
        </a:spcBef>
        <a:spcAft>
          <a:spcPct val="0"/>
        </a:spcAft>
        <a:buChar char="•"/>
        <a:defRPr kumimoji="1" sz="3500">
          <a:solidFill>
            <a:schemeClr val="tx1"/>
          </a:solidFill>
          <a:latin typeface="+mn-lt"/>
          <a:ea typeface="+mn-ea"/>
          <a:cs typeface="+mn-cs"/>
        </a:defRPr>
      </a:lvl1pPr>
      <a:lvl2pPr marL="819150" indent="-315913" algn="l" defTabSz="1008063" rtl="0" eaLnBrk="0" fontAlgn="base" hangingPunct="0">
        <a:spcBef>
          <a:spcPct val="20000"/>
        </a:spcBef>
        <a:spcAft>
          <a:spcPct val="0"/>
        </a:spcAft>
        <a:buChar char="–"/>
        <a:defRPr kumimoji="1" sz="3100">
          <a:solidFill>
            <a:schemeClr val="tx1"/>
          </a:solidFill>
          <a:latin typeface="+mn-lt"/>
          <a:ea typeface="+mn-ea"/>
        </a:defRPr>
      </a:lvl2pPr>
      <a:lvl3pPr marL="1260475" indent="-252413" algn="l" defTabSz="1008063" rtl="0" eaLnBrk="0" fontAlgn="base" hangingPunct="0">
        <a:spcBef>
          <a:spcPct val="20000"/>
        </a:spcBef>
        <a:spcAft>
          <a:spcPct val="0"/>
        </a:spcAft>
        <a:buChar char="•"/>
        <a:defRPr kumimoji="1" sz="2600">
          <a:solidFill>
            <a:schemeClr val="tx1"/>
          </a:solidFill>
          <a:latin typeface="+mn-lt"/>
          <a:ea typeface="+mn-ea"/>
        </a:defRPr>
      </a:lvl3pPr>
      <a:lvl4pPr marL="1763713" indent="-252413" algn="l" defTabSz="1008063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4pPr>
      <a:lvl5pPr marL="2268538" indent="-252413" algn="l" defTabSz="1008063" rtl="0" eaLnBrk="0" fontAlgn="base" hangingPunct="0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未命名插图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21238"/>
            <a:ext cx="10080625" cy="273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936625" y="1512009"/>
            <a:ext cx="8458200" cy="14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495300" eaLnBrk="1" hangingPunct="1">
              <a:spcBef>
                <a:spcPts val="1800"/>
              </a:spcBef>
            </a:pPr>
            <a:r>
              <a:rPr kumimoji="1" lang="en-US" altLang="zh-CN" sz="3600" b="1" dirty="0" smtClean="0">
                <a:latin typeface="+mj-lt"/>
                <a:ea typeface="黑体" pitchFamily="49" charset="-122"/>
              </a:rPr>
              <a:t>O2O</a:t>
            </a:r>
            <a:r>
              <a:rPr kumimoji="1" lang="zh-CN" altLang="en-US" sz="3600" b="1" dirty="0" smtClean="0">
                <a:latin typeface="+mj-lt"/>
                <a:ea typeface="黑体" pitchFamily="49" charset="-122"/>
              </a:rPr>
              <a:t>商业模式及</a:t>
            </a:r>
            <a:endParaRPr kumimoji="1" lang="en-US" altLang="zh-CN" sz="3600" b="1" dirty="0" smtClean="0">
              <a:latin typeface="+mj-lt"/>
              <a:ea typeface="黑体" pitchFamily="49" charset="-122"/>
            </a:endParaRPr>
          </a:p>
          <a:p>
            <a:pPr algn="ctr" defTabSz="495300" eaLnBrk="1" hangingPunct="1">
              <a:spcBef>
                <a:spcPts val="1800"/>
              </a:spcBef>
            </a:pPr>
            <a:r>
              <a:rPr kumimoji="1" lang="zh-CN" altLang="en-US" sz="3600" b="1" dirty="0" smtClean="0">
                <a:latin typeface="+mj-lt"/>
                <a:ea typeface="黑体" pitchFamily="49" charset="-122"/>
              </a:rPr>
              <a:t>能源企业的适应性</a:t>
            </a:r>
            <a:endParaRPr kumimoji="1" lang="zh-CN" altLang="en-US" sz="3600" b="1" dirty="0">
              <a:latin typeface="+mj-lt"/>
              <a:ea typeface="黑体" pitchFamily="49" charset="-122"/>
            </a:endParaRPr>
          </a:p>
        </p:txBody>
      </p:sp>
      <p:pic>
        <p:nvPicPr>
          <p:cNvPr id="2052" name="Picture 4" descr="0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6225" y="207963"/>
            <a:ext cx="3529013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239863" y="5292725"/>
            <a:ext cx="4176713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495300" eaLnBrk="1" hangingPunct="1"/>
            <a:r>
              <a:rPr kumimoji="1" lang="en-US" altLang="zh-CN" sz="2400" b="1" dirty="0" smtClean="0">
                <a:solidFill>
                  <a:schemeClr val="bg1"/>
                </a:solidFill>
                <a:latin typeface="Times New Roman" pitchFamily="18" charset="0"/>
                <a:ea typeface="楷体_GB2312" pitchFamily="49" charset="-122"/>
              </a:rPr>
              <a:t>2015</a:t>
            </a:r>
            <a:r>
              <a:rPr kumimoji="1" lang="zh-CN" altLang="en-US" sz="2400" b="1" dirty="0" smtClean="0">
                <a:solidFill>
                  <a:schemeClr val="bg1"/>
                </a:solidFill>
                <a:latin typeface="Times New Roman" pitchFamily="18" charset="0"/>
                <a:ea typeface="楷体_GB2312" pitchFamily="49" charset="-122"/>
              </a:rPr>
              <a:t>年</a:t>
            </a:r>
            <a:r>
              <a:rPr kumimoji="1" lang="en-US" altLang="zh-CN" sz="2400" b="1" dirty="0" smtClean="0">
                <a:solidFill>
                  <a:schemeClr val="bg1"/>
                </a:solidFill>
                <a:latin typeface="Times New Roman" pitchFamily="18" charset="0"/>
                <a:ea typeface="楷体_GB2312" pitchFamily="49" charset="-122"/>
              </a:rPr>
              <a:t>03</a:t>
            </a:r>
            <a:r>
              <a:rPr kumimoji="1" lang="zh-CN" altLang="en-US" sz="2400" b="1" dirty="0" smtClean="0">
                <a:solidFill>
                  <a:schemeClr val="bg1"/>
                </a:solidFill>
                <a:latin typeface="Times New Roman" pitchFamily="18" charset="0"/>
                <a:ea typeface="楷体_GB2312" pitchFamily="49" charset="-122"/>
              </a:rPr>
              <a:t>月</a:t>
            </a:r>
            <a:r>
              <a:rPr kumimoji="1" lang="en-US" altLang="zh-CN" sz="2400" b="1" dirty="0" smtClean="0">
                <a:solidFill>
                  <a:schemeClr val="bg1"/>
                </a:solidFill>
                <a:latin typeface="Times New Roman" pitchFamily="18" charset="0"/>
                <a:ea typeface="楷体_GB2312" pitchFamily="49" charset="-122"/>
              </a:rPr>
              <a:t>27</a:t>
            </a:r>
            <a:r>
              <a:rPr kumimoji="1" lang="zh-CN" altLang="en-US" sz="2400" b="1" dirty="0" smtClean="0">
                <a:solidFill>
                  <a:schemeClr val="bg1"/>
                </a:solidFill>
                <a:latin typeface="Times New Roman" pitchFamily="18" charset="0"/>
                <a:ea typeface="楷体_GB2312" pitchFamily="49" charset="-122"/>
              </a:rPr>
              <a:t>日</a:t>
            </a:r>
            <a:r>
              <a:rPr kumimoji="1" lang="zh-CN" altLang="en-US" sz="3500" b="1" dirty="0" smtClean="0">
                <a:solidFill>
                  <a:schemeClr val="bg1"/>
                </a:solidFill>
                <a:latin typeface="Times New Roman" pitchFamily="18" charset="0"/>
                <a:ea typeface="楷体_GB2312" pitchFamily="49" charset="-122"/>
                <a:cs typeface="Times New Roman" pitchFamily="18" charset="0"/>
                <a:sym typeface="Wingdings" pitchFamily="2" charset="2"/>
              </a:rPr>
              <a:t> </a:t>
            </a:r>
            <a:endParaRPr kumimoji="1" lang="zh-CN" altLang="en-US" b="1" dirty="0">
              <a:solidFill>
                <a:schemeClr val="bg1"/>
              </a:solidFill>
              <a:sym typeface="Wingdings" pitchFamily="2" charset="2"/>
            </a:endParaRPr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3908425" y="3851845"/>
            <a:ext cx="26468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zh-CN" altLang="en-US" sz="2800" b="1" dirty="0"/>
              <a:t>汇报</a:t>
            </a:r>
            <a:r>
              <a:rPr lang="zh-CN" altLang="en-US" sz="2800" b="1" dirty="0" smtClean="0"/>
              <a:t>人：彭   斐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78000" y="34925"/>
            <a:ext cx="68627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eaLnBrk="1" hangingPunct="1"/>
            <a:r>
              <a:rPr kumimoji="1" lang="zh-CN" altLang="en-US" sz="2800" b="1" dirty="0" smtClean="0">
                <a:latin typeface="+mj-lt"/>
                <a:ea typeface="+mj-ea"/>
              </a:rPr>
              <a:t>四、结论与建议</a:t>
            </a:r>
            <a:endParaRPr kumimoji="1" lang="zh-CN" altLang="en-US" sz="2800" b="1" dirty="0">
              <a:latin typeface="+mj-lt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9832" y="1283939"/>
            <a:ext cx="856895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360000" defTabSz="1008063">
              <a:lnSpc>
                <a:spcPct val="180000"/>
              </a:lnSpc>
              <a:spcBef>
                <a:spcPts val="1200"/>
              </a:spcBef>
            </a:pPr>
            <a:r>
              <a:rPr lang="en-US" altLang="zh-CN" sz="2000" b="1" dirty="0" smtClean="0">
                <a:latin typeface="+mn-lt"/>
                <a:ea typeface="+mn-ea"/>
              </a:rPr>
              <a:t>1</a:t>
            </a:r>
            <a:r>
              <a:rPr lang="zh-CN" altLang="en-US" sz="2000" b="1" dirty="0" smtClean="0">
                <a:latin typeface="+mn-lt"/>
                <a:ea typeface="+mn-ea"/>
              </a:rPr>
              <a:t>、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模式在我国还有很大的发展空间，借助移动互联网，基于手机移动端的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将有更大的发展</a:t>
            </a:r>
            <a:r>
              <a:rPr lang="zh-CN" altLang="en-US" sz="2000" b="1" dirty="0" smtClean="0">
                <a:latin typeface="+mn-lt"/>
                <a:ea typeface="+mn-ea"/>
              </a:rPr>
              <a:t>，未来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提供的服务将更加多元化</a:t>
            </a:r>
            <a:r>
              <a:rPr lang="zh-CN" altLang="en-US" sz="2000" b="1" dirty="0" smtClean="0">
                <a:latin typeface="+mn-lt"/>
                <a:ea typeface="+mn-ea"/>
              </a:rPr>
              <a:t>。</a:t>
            </a:r>
            <a:endParaRPr lang="en-US" altLang="zh-CN" sz="2000" b="1" dirty="0" smtClean="0">
              <a:latin typeface="+mn-lt"/>
              <a:ea typeface="+mn-ea"/>
            </a:endParaRPr>
          </a:p>
          <a:p>
            <a:pPr marL="266700" indent="360000" defTabSz="1008063">
              <a:lnSpc>
                <a:spcPct val="180000"/>
              </a:lnSpc>
              <a:spcBef>
                <a:spcPts val="1200"/>
              </a:spcBef>
            </a:pPr>
            <a:r>
              <a:rPr lang="en-US" altLang="zh-CN" sz="2000" b="1" dirty="0" smtClean="0">
                <a:latin typeface="+mn-lt"/>
                <a:ea typeface="+mn-ea"/>
              </a:rPr>
              <a:t>2</a:t>
            </a:r>
            <a:r>
              <a:rPr lang="zh-CN" altLang="en-US" sz="2000" b="1" dirty="0" smtClean="0">
                <a:latin typeface="+mn-lt"/>
                <a:ea typeface="+mn-ea"/>
              </a:rPr>
              <a:t>、</a:t>
            </a:r>
            <a:r>
              <a:rPr lang="en-US" altLang="zh-CN" sz="2000" b="1" dirty="0" smtClean="0">
                <a:latin typeface="+mn-lt"/>
              </a:rPr>
              <a:t> O2O</a:t>
            </a:r>
            <a:r>
              <a:rPr lang="zh-CN" altLang="en-US" sz="2000" b="1" dirty="0" smtClean="0">
                <a:latin typeface="+mn-lt"/>
              </a:rPr>
              <a:t>模式对</a:t>
            </a:r>
            <a:r>
              <a:rPr lang="zh-CN" altLang="en-US" sz="2000" b="1" dirty="0" smtClean="0">
                <a:latin typeface="+mn-lt"/>
                <a:ea typeface="+mn-ea"/>
              </a:rPr>
              <a:t>能源企业的影响将逐渐</a:t>
            </a:r>
            <a:r>
              <a:rPr lang="zh-CN" altLang="en-US" sz="2000" b="1" dirty="0" smtClean="0">
                <a:latin typeface="+mn-lt"/>
                <a:ea typeface="+mn-ea"/>
              </a:rPr>
              <a:t>加深，在极大降低交易成本的同时，将为消费者带来更优质、高效、多元的服务</a:t>
            </a:r>
            <a:r>
              <a:rPr lang="zh-CN" altLang="en-US" sz="2000" b="1" dirty="0" smtClean="0">
                <a:latin typeface="+mn-lt"/>
                <a:ea typeface="+mn-ea"/>
              </a:rPr>
              <a:t>。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模式可能是能源企业未来的利润增长点。</a:t>
            </a:r>
            <a:endParaRPr lang="en-US" altLang="zh-CN" sz="2000" b="1" dirty="0" smtClean="0">
              <a:latin typeface="+mn-lt"/>
              <a:ea typeface="+mn-ea"/>
            </a:endParaRPr>
          </a:p>
          <a:p>
            <a:pPr marL="266700" indent="360000" defTabSz="1008063">
              <a:lnSpc>
                <a:spcPct val="180000"/>
              </a:lnSpc>
              <a:spcBef>
                <a:spcPts val="1200"/>
              </a:spcBef>
            </a:pPr>
            <a:r>
              <a:rPr lang="en-US" altLang="zh-CN" sz="2000" b="1" dirty="0" smtClean="0">
                <a:latin typeface="+mn-lt"/>
                <a:ea typeface="+mn-ea"/>
              </a:rPr>
              <a:t>3</a:t>
            </a:r>
            <a:r>
              <a:rPr lang="zh-CN" altLang="en-US" sz="2000" b="1" dirty="0" smtClean="0">
                <a:latin typeface="+mn-lt"/>
                <a:ea typeface="+mn-ea"/>
              </a:rPr>
              <a:t>、能源企业应积极改革自身的体制机制，为更好的开展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业务扫清体制障碍。</a:t>
            </a:r>
            <a:endParaRPr lang="en-US" altLang="zh-CN" sz="2000" b="1" dirty="0" smtClean="0">
              <a:latin typeface="+mn-lt"/>
              <a:ea typeface="+mn-ea"/>
            </a:endParaRPr>
          </a:p>
          <a:p>
            <a:pPr marL="266700" indent="360000" defTabSz="1008063">
              <a:lnSpc>
                <a:spcPct val="180000"/>
              </a:lnSpc>
              <a:spcBef>
                <a:spcPts val="1200"/>
              </a:spcBef>
            </a:pPr>
            <a:r>
              <a:rPr lang="en-US" altLang="zh-CN" sz="2000" b="1" dirty="0" smtClean="0">
                <a:latin typeface="+mn-lt"/>
                <a:ea typeface="+mn-ea"/>
              </a:rPr>
              <a:t>4</a:t>
            </a:r>
            <a:r>
              <a:rPr lang="zh-CN" altLang="en-US" sz="2000" b="1" dirty="0" smtClean="0">
                <a:latin typeface="+mn-lt"/>
                <a:ea typeface="+mn-ea"/>
              </a:rPr>
              <a:t>、</a:t>
            </a:r>
            <a:r>
              <a:rPr lang="en-US" altLang="zh-CN" sz="2000" b="1" dirty="0" smtClean="0">
                <a:latin typeface="+mn-lt"/>
              </a:rPr>
              <a:t> O2O</a:t>
            </a:r>
            <a:r>
              <a:rPr lang="zh-CN" altLang="en-US" sz="2000" b="1" dirty="0" smtClean="0">
                <a:latin typeface="+mn-lt"/>
              </a:rPr>
              <a:t>模式发展到一定阶段，会产生一个第三方监管机构对其进行监管，并制定可行的行业标准，对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商家进行规范。</a:t>
            </a:r>
            <a:endParaRPr lang="zh-CN" altLang="en-US" sz="2000" b="1" dirty="0" smtClean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7824" y="1763613"/>
            <a:ext cx="871296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ctr">
              <a:lnSpc>
                <a:spcPct val="150000"/>
              </a:lnSpc>
            </a:pPr>
            <a:r>
              <a:rPr lang="zh-CN" altLang="en-US" sz="8800" b="1" dirty="0" smtClean="0">
                <a:latin typeface="+mn-ea"/>
                <a:ea typeface="+mn-ea"/>
              </a:rPr>
              <a:t>汇报完毕</a:t>
            </a:r>
            <a:endParaRPr lang="en-US" altLang="zh-CN" sz="8800" b="1" dirty="0" smtClean="0">
              <a:latin typeface="+mn-ea"/>
              <a:ea typeface="+mn-ea"/>
            </a:endParaRPr>
          </a:p>
          <a:p>
            <a:pPr indent="457200" algn="ctr">
              <a:lnSpc>
                <a:spcPct val="150000"/>
              </a:lnSpc>
            </a:pPr>
            <a:r>
              <a:rPr lang="zh-CN" altLang="en-US" sz="8800" b="1" dirty="0" smtClean="0">
                <a:latin typeface="+mn-ea"/>
                <a:ea typeface="+mn-ea"/>
              </a:rPr>
              <a:t>请批评指正</a:t>
            </a:r>
            <a:r>
              <a:rPr lang="en-US" altLang="zh-CN" sz="8800" b="1" dirty="0" smtClean="0">
                <a:latin typeface="+mn-ea"/>
                <a:ea typeface="+mn-ea"/>
              </a:rPr>
              <a:t>!</a:t>
            </a:r>
          </a:p>
          <a:p>
            <a:pPr indent="457200">
              <a:lnSpc>
                <a:spcPct val="150000"/>
              </a:lnSpc>
            </a:pPr>
            <a:endParaRPr lang="zh-CN" altLang="en-US" sz="2000" b="1" dirty="0" smtClean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439863" y="34925"/>
            <a:ext cx="686276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eaLnBrk="1" hangingPunct="1"/>
            <a:r>
              <a:rPr kumimoji="1" lang="zh-CN" altLang="en-US" sz="3600" b="1" dirty="0" smtClean="0">
                <a:latin typeface="黑体" pitchFamily="49" charset="-122"/>
                <a:ea typeface="黑体" pitchFamily="49" charset="-122"/>
              </a:rPr>
              <a:t>内 容 提 要</a:t>
            </a:r>
            <a:endParaRPr kumimoji="1" lang="zh-CN" altLang="en-US" sz="36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1981200" y="1902668"/>
            <a:ext cx="6019800" cy="58102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4400" eaLnBrk="1" hangingPunct="1"/>
            <a:r>
              <a:rPr kumimoji="1" lang="en-US" altLang="zh-CN" sz="2800" b="1" dirty="0" smtClean="0">
                <a:latin typeface="+mn-lt"/>
                <a:ea typeface="楷体" pitchFamily="49" charset="-122"/>
              </a:rPr>
              <a:t>O2O</a:t>
            </a:r>
            <a:r>
              <a:rPr kumimoji="1" lang="zh-CN" altLang="en-US" sz="2800" b="1" dirty="0" smtClean="0">
                <a:latin typeface="+mn-lt"/>
                <a:ea typeface="楷体" pitchFamily="49" charset="-122"/>
              </a:rPr>
              <a:t>商业模式介绍</a:t>
            </a:r>
          </a:p>
        </p:txBody>
      </p: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2001837" y="3126803"/>
            <a:ext cx="5975351" cy="581026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defTabSz="914400" eaLnBrk="1" hangingPunct="1"/>
            <a:r>
              <a:rPr kumimoji="1" lang="zh-CN" altLang="en-US" sz="2800" b="1" dirty="0" smtClean="0">
                <a:latin typeface="+mn-lt"/>
                <a:ea typeface="楷体" pitchFamily="49" charset="-122"/>
              </a:rPr>
              <a:t>中国</a:t>
            </a:r>
            <a:r>
              <a:rPr kumimoji="1" lang="en-US" altLang="zh-CN" sz="2800" b="1" dirty="0" smtClean="0">
                <a:latin typeface="+mn-lt"/>
                <a:ea typeface="楷体" pitchFamily="49" charset="-122"/>
              </a:rPr>
              <a:t>O2O</a:t>
            </a:r>
            <a:r>
              <a:rPr kumimoji="1" lang="zh-CN" altLang="en-US" sz="2800" b="1" dirty="0" smtClean="0">
                <a:latin typeface="+mn-lt"/>
                <a:ea typeface="楷体" pitchFamily="49" charset="-122"/>
              </a:rPr>
              <a:t>模式</a:t>
            </a:r>
            <a:r>
              <a:rPr kumimoji="1" lang="zh-CN" altLang="en-US" sz="2800" b="1" dirty="0" smtClean="0">
                <a:latin typeface="+mn-lt"/>
                <a:ea typeface="楷体" pitchFamily="49" charset="-122"/>
              </a:rPr>
              <a:t>发展现状</a:t>
            </a:r>
            <a:endParaRPr kumimoji="1" lang="zh-CN" altLang="en-US" sz="2800" b="1" dirty="0" smtClean="0">
              <a:latin typeface="+mn-lt"/>
              <a:ea typeface="楷体" pitchFamily="49" charset="-122"/>
            </a:endParaRP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1151880" y="1909018"/>
            <a:ext cx="574675" cy="574675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dirty="0" smtClean="0">
                <a:solidFill>
                  <a:srgbClr val="FFFFFF"/>
                </a:solidFill>
                <a:latin typeface="微软雅黑" pitchFamily="34" charset="-122"/>
                <a:cs typeface="宋体" pitchFamily="2" charset="-122"/>
              </a:rPr>
              <a:t>一</a:t>
            </a:r>
            <a:endParaRPr kumimoji="0" 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1151880" y="4285282"/>
            <a:ext cx="574675" cy="574675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dirty="0" smtClean="0">
                <a:solidFill>
                  <a:srgbClr val="FFFFFF"/>
                </a:solidFill>
                <a:latin typeface="微软雅黑" pitchFamily="34" charset="-122"/>
                <a:cs typeface="宋体" pitchFamily="2" charset="-122"/>
              </a:rPr>
              <a:t>三</a:t>
            </a:r>
            <a:endParaRPr kumimoji="0" 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1151880" y="3133154"/>
            <a:ext cx="574675" cy="574675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1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微软雅黑" pitchFamily="34" charset="-122"/>
                <a:ea typeface="宋体" pitchFamily="2" charset="-122"/>
                <a:cs typeface="宋体" pitchFamily="2" charset="-122"/>
              </a:rPr>
              <a:t>二</a:t>
            </a:r>
            <a:endParaRPr kumimoji="0" 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26" name="AutoShape 5"/>
          <p:cNvSpPr>
            <a:spLocks noChangeArrowheads="1"/>
          </p:cNvSpPr>
          <p:nvPr/>
        </p:nvSpPr>
        <p:spPr bwMode="auto">
          <a:xfrm>
            <a:off x="1943968" y="4278932"/>
            <a:ext cx="6019800" cy="58102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indent="-342900" defTabSz="914400">
              <a:lnSpc>
                <a:spcPct val="170000"/>
              </a:lnSpc>
            </a:pPr>
            <a:r>
              <a:rPr kumimoji="1" lang="zh-CN" altLang="en-US" sz="2800" b="1" dirty="0" smtClean="0">
                <a:latin typeface="+mj-lt"/>
                <a:ea typeface="楷体" pitchFamily="49" charset="-122"/>
              </a:rPr>
              <a:t>能源企业对</a:t>
            </a:r>
            <a:r>
              <a:rPr kumimoji="1" lang="en-US" altLang="zh-CN" sz="2800" b="1" dirty="0" smtClean="0">
                <a:latin typeface="+mj-lt"/>
                <a:ea typeface="楷体" pitchFamily="49" charset="-122"/>
              </a:rPr>
              <a:t>O2O</a:t>
            </a:r>
            <a:r>
              <a:rPr kumimoji="1" lang="zh-CN" altLang="en-US" sz="2800" b="1" dirty="0" smtClean="0">
                <a:latin typeface="+mj-lt"/>
                <a:ea typeface="楷体" pitchFamily="49" charset="-122"/>
              </a:rPr>
              <a:t>模式的适应性</a:t>
            </a:r>
            <a:endParaRPr kumimoji="1" lang="zh-CN" altLang="en-US" sz="2800" b="1" dirty="0">
              <a:latin typeface="+mj-lt"/>
              <a:ea typeface="楷体" pitchFamily="49" charset="-122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51880" y="5437410"/>
            <a:ext cx="574675" cy="574675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dirty="0" smtClean="0">
                <a:solidFill>
                  <a:srgbClr val="FFFFFF"/>
                </a:solidFill>
                <a:latin typeface="微软雅黑" pitchFamily="34" charset="-122"/>
                <a:cs typeface="宋体" pitchFamily="2" charset="-122"/>
              </a:rPr>
              <a:t>四</a:t>
            </a:r>
            <a:endParaRPr kumimoji="0" 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943968" y="5431060"/>
            <a:ext cx="6019800" cy="58102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indent="-342900" defTabSz="914400">
              <a:lnSpc>
                <a:spcPct val="170000"/>
              </a:lnSpc>
            </a:pPr>
            <a:r>
              <a:rPr kumimoji="1" lang="zh-CN" altLang="en-US" sz="2800" b="1" dirty="0" smtClean="0">
                <a:latin typeface="+mj-lt"/>
                <a:ea typeface="楷体" pitchFamily="49" charset="-122"/>
              </a:rPr>
              <a:t>结论与建议</a:t>
            </a:r>
            <a:endParaRPr kumimoji="1" lang="zh-CN" altLang="en-US" sz="2800" b="1" dirty="0">
              <a:latin typeface="+mj-lt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1778000" y="34925"/>
            <a:ext cx="68627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eaLnBrk="1" hangingPunct="1"/>
            <a:r>
              <a:rPr kumimoji="1" lang="zh-CN" altLang="en-US" sz="2800" b="1" dirty="0" smtClean="0">
                <a:latin typeface="+mj-ea"/>
                <a:ea typeface="+mj-ea"/>
              </a:rPr>
              <a:t>一、</a:t>
            </a:r>
            <a:r>
              <a:rPr kumimoji="1" lang="en-US" altLang="zh-CN" sz="2800" b="1" dirty="0" smtClean="0">
                <a:latin typeface="+mj-lt"/>
                <a:ea typeface="+mj-ea"/>
              </a:rPr>
              <a:t>O2O</a:t>
            </a:r>
            <a:r>
              <a:rPr kumimoji="1" lang="zh-CN" altLang="en-US" sz="2800" b="1" dirty="0" smtClean="0">
                <a:latin typeface="+mj-lt"/>
                <a:ea typeface="+mj-ea"/>
              </a:rPr>
              <a:t>商业模式介绍</a:t>
            </a:r>
            <a:endParaRPr kumimoji="1" lang="zh-CN" altLang="en-US" sz="2800" b="1" dirty="0">
              <a:latin typeface="+mj-lt"/>
              <a:ea typeface="+mj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9832" y="1475581"/>
            <a:ext cx="85689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360000" defTabSz="1008063">
              <a:lnSpc>
                <a:spcPct val="200000"/>
              </a:lnSpc>
              <a:spcBef>
                <a:spcPts val="1200"/>
              </a:spcBef>
            </a:pP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即</a:t>
            </a:r>
            <a:r>
              <a:rPr lang="en-US" altLang="zh-CN" sz="2000" b="1" dirty="0" smtClean="0">
                <a:latin typeface="+mn-lt"/>
                <a:ea typeface="+mn-ea"/>
              </a:rPr>
              <a:t>Online To Offline</a:t>
            </a:r>
            <a:r>
              <a:rPr lang="zh-CN" altLang="en-US" sz="2000" b="1" dirty="0" smtClean="0">
                <a:latin typeface="+mn-lt"/>
                <a:ea typeface="+mn-ea"/>
              </a:rPr>
              <a:t>，是指通过互联网提供商家的销售信息，聚集有效的购买群体，并在线支付相应的费用，再凭各种形式的凭据，去线下，也就是现实世界的商品或服务供应商那里完成消费，让互联网成为线下交易的前台。</a:t>
            </a:r>
            <a:r>
              <a:rPr lang="en-US" altLang="zh-CN" sz="2000" b="1" dirty="0" smtClean="0">
                <a:latin typeface="+mn-lt"/>
                <a:ea typeface="+mn-ea"/>
              </a:rPr>
              <a:t> </a:t>
            </a:r>
          </a:p>
          <a:p>
            <a:pPr marL="266700" indent="360000" defTabSz="1008063">
              <a:lnSpc>
                <a:spcPct val="200000"/>
              </a:lnSpc>
              <a:spcBef>
                <a:spcPts val="1200"/>
              </a:spcBef>
            </a:pP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商业模式通过线上营销和线上购买带动线下经营和线下消费，关键是在网上寻找消费者，然后将他们带到现实的商店中。实现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营销模式的基础是线上线下一体化的会员营销系统，其核心是在线支付。</a:t>
            </a:r>
            <a:r>
              <a:rPr lang="zh-CN" altLang="en-US" sz="2000" b="1" dirty="0" smtClean="0">
                <a:latin typeface="+mn-lt"/>
              </a:rPr>
              <a:t>自</a:t>
            </a:r>
            <a:r>
              <a:rPr lang="en-US" altLang="zh-CN" sz="2000" b="1" dirty="0" smtClean="0">
                <a:latin typeface="+mn-lt"/>
              </a:rPr>
              <a:t>2013</a:t>
            </a:r>
            <a:r>
              <a:rPr lang="zh-CN" altLang="en-US" sz="2000" b="1" dirty="0" smtClean="0">
                <a:latin typeface="+mn-lt"/>
              </a:rPr>
              <a:t>年起，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进入高速发展阶段。</a:t>
            </a:r>
            <a:endParaRPr lang="zh-CN" altLang="zh-CN" sz="2000" b="1" dirty="0" smtClean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78000" y="34925"/>
            <a:ext cx="68627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eaLnBrk="1" hangingPunct="1"/>
            <a:r>
              <a:rPr kumimoji="1" lang="zh-CN" altLang="en-US" sz="2800" b="1" dirty="0" smtClean="0">
                <a:latin typeface="+mj-ea"/>
                <a:ea typeface="+mj-ea"/>
              </a:rPr>
              <a:t>一、</a:t>
            </a:r>
            <a:r>
              <a:rPr kumimoji="1" lang="en-US" altLang="zh-CN" sz="2800" b="1" dirty="0" smtClean="0">
                <a:latin typeface="+mj-lt"/>
                <a:ea typeface="+mj-ea"/>
              </a:rPr>
              <a:t>O2O</a:t>
            </a:r>
            <a:r>
              <a:rPr kumimoji="1" lang="zh-CN" altLang="en-US" sz="2800" b="1" dirty="0" smtClean="0">
                <a:latin typeface="+mj-lt"/>
                <a:ea typeface="+mj-ea"/>
              </a:rPr>
              <a:t>商业模式介绍</a:t>
            </a:r>
            <a:endParaRPr kumimoji="1" lang="zh-CN" altLang="en-US" sz="2800" b="1" dirty="0">
              <a:latin typeface="+mj-lt"/>
              <a:ea typeface="+mj-ea"/>
            </a:endParaRPr>
          </a:p>
        </p:txBody>
      </p:sp>
      <p:pic>
        <p:nvPicPr>
          <p:cNvPr id="3" name="图片 2" descr="O2O示意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137" y="1055637"/>
            <a:ext cx="8896350" cy="632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78000" y="34925"/>
            <a:ext cx="68627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eaLnBrk="1" hangingPunct="1"/>
            <a:r>
              <a:rPr kumimoji="1" lang="zh-CN" altLang="en-US" sz="2800" b="1" dirty="0" smtClean="0">
                <a:latin typeface="+mj-ea"/>
                <a:ea typeface="+mj-ea"/>
              </a:rPr>
              <a:t>一、</a:t>
            </a:r>
            <a:r>
              <a:rPr kumimoji="1" lang="en-US" altLang="zh-CN" sz="2800" b="1" dirty="0" smtClean="0">
                <a:latin typeface="+mj-lt"/>
                <a:ea typeface="+mj-ea"/>
              </a:rPr>
              <a:t>O2O</a:t>
            </a:r>
            <a:r>
              <a:rPr kumimoji="1" lang="zh-CN" altLang="en-US" sz="2800" b="1" dirty="0" smtClean="0">
                <a:latin typeface="+mj-lt"/>
                <a:ea typeface="+mj-ea"/>
              </a:rPr>
              <a:t>商业模式介绍</a:t>
            </a:r>
            <a:endParaRPr kumimoji="1" lang="zh-CN" altLang="en-US" sz="2800" b="1" dirty="0">
              <a:latin typeface="+mj-lt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9832" y="1323044"/>
            <a:ext cx="8568952" cy="4689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360000" defTabSz="1008063">
              <a:lnSpc>
                <a:spcPct val="300000"/>
              </a:lnSpc>
              <a:spcBef>
                <a:spcPts val="1200"/>
              </a:spcBef>
            </a:pP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商业模式需具备五大要素：独立网上商城、国家级权威行业可信网站认证、在线网络广告营销推广、全面社交媒体与客户在线互动、线上线下一体化的会员营销系统</a:t>
            </a:r>
            <a:r>
              <a:rPr lang="zh-CN" altLang="en-US" sz="2000" b="1" dirty="0" smtClean="0">
                <a:latin typeface="+mn-lt"/>
                <a:ea typeface="+mn-ea"/>
              </a:rPr>
              <a:t>。</a:t>
            </a:r>
            <a:endParaRPr lang="en-US" altLang="zh-CN" sz="2000" b="1" dirty="0" smtClean="0">
              <a:latin typeface="+mn-lt"/>
              <a:ea typeface="+mn-ea"/>
            </a:endParaRPr>
          </a:p>
          <a:p>
            <a:pPr marL="266700" indent="360000" defTabSz="1008063">
              <a:lnSpc>
                <a:spcPct val="300000"/>
              </a:lnSpc>
              <a:spcBef>
                <a:spcPts val="1200"/>
              </a:spcBef>
            </a:pP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模式的实施，要求企业有较高的线下服务能力。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模式运行的好，将</a:t>
            </a:r>
            <a:r>
              <a:rPr lang="zh-CN" altLang="en-US" sz="2000" b="1" dirty="0" smtClean="0">
                <a:latin typeface="+mn-lt"/>
              </a:rPr>
              <a:t>会使用户、商家、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服务提供商 “三赢”。</a:t>
            </a:r>
            <a:endParaRPr lang="en-US" altLang="zh-CN" sz="2000" b="1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78000" y="34925"/>
            <a:ext cx="68627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eaLnBrk="1" hangingPunct="1"/>
            <a:r>
              <a:rPr kumimoji="1" lang="zh-CN" altLang="en-US" sz="2800" b="1" dirty="0" smtClean="0">
                <a:latin typeface="+mj-ea"/>
                <a:ea typeface="+mj-ea"/>
              </a:rPr>
              <a:t>二、中国</a:t>
            </a:r>
            <a:r>
              <a:rPr kumimoji="1" lang="en-US" altLang="zh-CN" sz="2800" b="1" dirty="0" smtClean="0">
                <a:latin typeface="+mj-lt"/>
                <a:ea typeface="+mj-ea"/>
              </a:rPr>
              <a:t>O2O</a:t>
            </a:r>
            <a:r>
              <a:rPr kumimoji="1" lang="zh-CN" altLang="en-US" sz="2800" b="1" dirty="0" smtClean="0">
                <a:latin typeface="+mj-lt"/>
                <a:ea typeface="+mj-ea"/>
              </a:rPr>
              <a:t>模式发展现状</a:t>
            </a:r>
            <a:endParaRPr kumimoji="1" lang="zh-CN" altLang="en-US" sz="2800" b="1" dirty="0">
              <a:latin typeface="+mj-lt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9832" y="1481869"/>
            <a:ext cx="8568952" cy="4458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360000" defTabSz="1008063">
              <a:lnSpc>
                <a:spcPct val="200000"/>
              </a:lnSpc>
              <a:spcBef>
                <a:spcPts val="1200"/>
              </a:spcBef>
            </a:pPr>
            <a:r>
              <a:rPr lang="zh-CN" altLang="en-US" sz="2000" b="1" dirty="0" smtClean="0">
                <a:latin typeface="+mn-lt"/>
                <a:ea typeface="+mn-ea"/>
              </a:rPr>
              <a:t>追溯中国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模式，携程</a:t>
            </a:r>
            <a:r>
              <a:rPr lang="zh-CN" altLang="en-US" sz="2000" b="1" dirty="0" smtClean="0">
                <a:latin typeface="+mn-lt"/>
                <a:ea typeface="+mn-ea"/>
              </a:rPr>
              <a:t>网、大众</a:t>
            </a:r>
            <a:r>
              <a:rPr lang="zh-CN" altLang="en-US" sz="2000" b="1" dirty="0" smtClean="0">
                <a:latin typeface="+mn-lt"/>
                <a:ea typeface="+mn-ea"/>
              </a:rPr>
              <a:t>点评</a:t>
            </a:r>
            <a:r>
              <a:rPr lang="zh-CN" altLang="en-US" sz="2000" b="1" dirty="0" smtClean="0">
                <a:latin typeface="+mn-lt"/>
                <a:ea typeface="+mn-ea"/>
              </a:rPr>
              <a:t>网是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概念的早期实践</a:t>
            </a:r>
            <a:r>
              <a:rPr lang="zh-CN" altLang="en-US" sz="2000" b="1" dirty="0" smtClean="0">
                <a:latin typeface="+mn-lt"/>
                <a:ea typeface="+mn-ea"/>
              </a:rPr>
              <a:t>者；团</a:t>
            </a:r>
            <a:r>
              <a:rPr lang="zh-CN" altLang="en-US" sz="2000" b="1" dirty="0" smtClean="0">
                <a:latin typeface="+mn-lt"/>
                <a:ea typeface="+mn-ea"/>
              </a:rPr>
              <a:t>购模式的出现</a:t>
            </a:r>
            <a:r>
              <a:rPr lang="zh-CN" altLang="en-US" sz="2000" b="1" dirty="0" smtClean="0">
                <a:latin typeface="+mn-lt"/>
                <a:ea typeface="+mn-ea"/>
              </a:rPr>
              <a:t>，将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的概念具象化，也将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推向产业发展</a:t>
            </a:r>
            <a:r>
              <a:rPr lang="zh-CN" altLang="en-US" sz="2000" b="1" dirty="0" smtClean="0">
                <a:latin typeface="+mn-lt"/>
                <a:ea typeface="+mn-ea"/>
              </a:rPr>
              <a:t>前沿</a:t>
            </a:r>
            <a:r>
              <a:rPr lang="zh-CN" altLang="en-US" sz="2000" b="1" dirty="0" smtClean="0">
                <a:latin typeface="+mn-lt"/>
                <a:ea typeface="+mn-ea"/>
              </a:rPr>
              <a:t>。</a:t>
            </a:r>
            <a:r>
              <a:rPr lang="zh-CN" altLang="en-US" sz="2000" b="1" dirty="0" smtClean="0">
                <a:latin typeface="+mn-lt"/>
                <a:ea typeface="+mn-ea"/>
              </a:rPr>
              <a:t>目前</a:t>
            </a:r>
            <a:r>
              <a:rPr lang="zh-CN" altLang="en-US" sz="2000" b="1" dirty="0" smtClean="0">
                <a:latin typeface="+mn-lt"/>
                <a:ea typeface="+mn-ea"/>
              </a:rPr>
              <a:t>国内和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相关的企业已经有了近</a:t>
            </a:r>
            <a:r>
              <a:rPr lang="en-US" altLang="zh-CN" sz="2000" b="1" dirty="0" smtClean="0">
                <a:latin typeface="+mn-lt"/>
                <a:ea typeface="+mn-ea"/>
              </a:rPr>
              <a:t>1000</a:t>
            </a:r>
            <a:r>
              <a:rPr lang="zh-CN" altLang="en-US" sz="2000" b="1" dirty="0" smtClean="0">
                <a:latin typeface="+mn-lt"/>
                <a:ea typeface="+mn-ea"/>
              </a:rPr>
              <a:t>家</a:t>
            </a:r>
            <a:r>
              <a:rPr lang="zh-CN" altLang="en-US" sz="2000" b="1" dirty="0" smtClean="0">
                <a:latin typeface="+mn-lt"/>
                <a:ea typeface="+mn-ea"/>
              </a:rPr>
              <a:t>。</a:t>
            </a:r>
            <a:endParaRPr lang="en-US" altLang="zh-CN" sz="2000" b="1" dirty="0" smtClean="0">
              <a:latin typeface="+mn-lt"/>
              <a:ea typeface="+mn-ea"/>
            </a:endParaRPr>
          </a:p>
          <a:p>
            <a:pPr marL="266700" indent="360000" defTabSz="1008063">
              <a:lnSpc>
                <a:spcPct val="200000"/>
              </a:lnSpc>
              <a:spcBef>
                <a:spcPts val="1200"/>
              </a:spcBef>
            </a:pP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模式</a:t>
            </a:r>
            <a:r>
              <a:rPr lang="zh-CN" altLang="en-US" sz="2000" b="1" dirty="0" smtClean="0">
                <a:latin typeface="+mn-lt"/>
              </a:rPr>
              <a:t>在</a:t>
            </a:r>
            <a:r>
              <a:rPr lang="zh-CN" altLang="en-US" sz="2000" b="1" dirty="0" smtClean="0">
                <a:latin typeface="+mn-lt"/>
              </a:rPr>
              <a:t>中国</a:t>
            </a:r>
            <a:r>
              <a:rPr lang="zh-CN" altLang="en-US" sz="2000" b="1" dirty="0" smtClean="0">
                <a:latin typeface="+mn-lt"/>
              </a:rPr>
              <a:t>发展</a:t>
            </a:r>
            <a:r>
              <a:rPr lang="zh-CN" altLang="en-US" sz="2000" b="1" dirty="0" smtClean="0">
                <a:latin typeface="+mn-lt"/>
              </a:rPr>
              <a:t>过程中遇到了</a:t>
            </a:r>
            <a:r>
              <a:rPr lang="zh-CN" altLang="en-US" sz="2000" b="1" dirty="0" smtClean="0">
                <a:latin typeface="+mn-lt"/>
              </a:rPr>
              <a:t>很多问题，我国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产业当前最大的危机是经营文化浮躁、投机思想过度、产业发展浮躁化</a:t>
            </a:r>
            <a:r>
              <a:rPr lang="zh-CN" altLang="en-US" sz="2000" b="1" dirty="0" smtClean="0">
                <a:latin typeface="+mn-lt"/>
              </a:rPr>
              <a:t>。</a:t>
            </a:r>
            <a:r>
              <a:rPr lang="zh-CN" altLang="en-US" sz="2000" b="1" dirty="0" smtClean="0">
                <a:latin typeface="+mn-lt"/>
              </a:rPr>
              <a:t>中国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模式要想获得良性发展，必须建立完善的诚信体系，秉持本地化经营原则，确保商家资质，同时坚持经营模式多元化</a:t>
            </a:r>
            <a:r>
              <a:rPr lang="zh-CN" altLang="en-US" sz="2000" b="1" dirty="0" smtClean="0">
                <a:latin typeface="+mn-lt"/>
              </a:rPr>
              <a:t>。</a:t>
            </a:r>
            <a:endParaRPr lang="zh-CN" altLang="zh-CN" sz="2000" b="1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78000" y="34925"/>
            <a:ext cx="68627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eaLnBrk="1" hangingPunct="1"/>
            <a:r>
              <a:rPr kumimoji="1" lang="zh-CN" altLang="en-US" sz="2800" b="1" dirty="0" smtClean="0">
                <a:latin typeface="+mj-lt"/>
                <a:ea typeface="+mj-ea"/>
              </a:rPr>
              <a:t>三、能源企业对</a:t>
            </a:r>
            <a:r>
              <a:rPr kumimoji="1" lang="en-US" altLang="zh-CN" sz="2800" b="1" dirty="0" smtClean="0">
                <a:latin typeface="+mj-lt"/>
                <a:ea typeface="+mj-ea"/>
              </a:rPr>
              <a:t>O2O</a:t>
            </a:r>
            <a:r>
              <a:rPr kumimoji="1" lang="zh-CN" altLang="en-US" sz="2800" b="1" dirty="0" smtClean="0">
                <a:latin typeface="+mj-lt"/>
                <a:ea typeface="+mj-ea"/>
              </a:rPr>
              <a:t>模式的适应性</a:t>
            </a:r>
            <a:endParaRPr kumimoji="1" lang="zh-CN" altLang="en-US" sz="2800" b="1" dirty="0">
              <a:latin typeface="+mj-lt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9832" y="1273487"/>
            <a:ext cx="85689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360000" defTabSz="1008063">
              <a:lnSpc>
                <a:spcPct val="200000"/>
              </a:lnSpc>
              <a:spcBef>
                <a:spcPts val="1200"/>
              </a:spcBef>
            </a:pPr>
            <a:r>
              <a:rPr lang="zh-CN" altLang="en-US" sz="2000" b="1" dirty="0" smtClean="0">
                <a:latin typeface="+mn-lt"/>
                <a:ea typeface="+mn-ea"/>
              </a:rPr>
              <a:t>能源企业包括石油、煤炭、电力、核能、</a:t>
            </a:r>
            <a:r>
              <a:rPr lang="zh-CN" altLang="en-US" sz="2000" b="1" dirty="0" smtClean="0">
                <a:latin typeface="+mn-lt"/>
                <a:ea typeface="+mn-ea"/>
              </a:rPr>
              <a:t>太阳能等</a:t>
            </a:r>
            <a:r>
              <a:rPr lang="zh-CN" altLang="en-US" sz="2000" b="1" dirty="0" smtClean="0">
                <a:latin typeface="+mn-lt"/>
                <a:ea typeface="+mn-ea"/>
              </a:rPr>
              <a:t>各类</a:t>
            </a:r>
            <a:r>
              <a:rPr lang="zh-CN" altLang="en-US" sz="2000" b="1" dirty="0" smtClean="0">
                <a:latin typeface="+mn-lt"/>
                <a:ea typeface="+mn-ea"/>
              </a:rPr>
              <a:t>企业，</a:t>
            </a:r>
            <a:r>
              <a:rPr lang="zh-CN" altLang="en-US" sz="2000" b="1" dirty="0" smtClean="0">
                <a:latin typeface="+mn-lt"/>
              </a:rPr>
              <a:t>尽管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商业模式在餐饮、家电、日用品等领域的成功应用已经数年</a:t>
            </a:r>
            <a:r>
              <a:rPr lang="zh-CN" altLang="en-US" sz="2000" b="1" dirty="0" smtClean="0">
                <a:latin typeface="+mn-lt"/>
              </a:rPr>
              <a:t>，但在能源领域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的发展空间还很大，</a:t>
            </a:r>
            <a:r>
              <a:rPr lang="zh-CN" altLang="en-US" sz="2000" b="1" dirty="0" smtClean="0">
                <a:latin typeface="+mn-lt"/>
                <a:ea typeface="+mn-ea"/>
              </a:rPr>
              <a:t>一些能源企业在</a:t>
            </a:r>
            <a:r>
              <a:rPr lang="en-US" altLang="zh-CN" sz="2000" b="1" dirty="0" smtClean="0">
                <a:latin typeface="+mn-lt"/>
                <a:ea typeface="+mn-ea"/>
              </a:rPr>
              <a:t>O2O</a:t>
            </a:r>
            <a:r>
              <a:rPr lang="zh-CN" altLang="en-US" sz="2000" b="1" dirty="0" smtClean="0">
                <a:latin typeface="+mn-lt"/>
                <a:ea typeface="+mn-ea"/>
              </a:rPr>
              <a:t>方面进行了积极尝试。</a:t>
            </a:r>
            <a:endParaRPr lang="en-US" altLang="zh-CN" sz="2000" b="1" dirty="0" smtClean="0">
              <a:latin typeface="+mn-lt"/>
              <a:ea typeface="+mn-ea"/>
            </a:endParaRPr>
          </a:p>
          <a:p>
            <a:pPr marL="266700" indent="360000" defTabSz="1008063">
              <a:lnSpc>
                <a:spcPct val="200000"/>
              </a:lnSpc>
              <a:spcBef>
                <a:spcPts val="1200"/>
              </a:spcBef>
            </a:pPr>
            <a:r>
              <a:rPr lang="zh-CN" altLang="en-US" sz="2000" b="1" dirty="0" smtClean="0">
                <a:latin typeface="+mn-lt"/>
              </a:rPr>
              <a:t>国家</a:t>
            </a:r>
            <a:r>
              <a:rPr lang="zh-CN" altLang="en-US" sz="2000" b="1" dirty="0" smtClean="0">
                <a:latin typeface="+mn-lt"/>
              </a:rPr>
              <a:t>电网</a:t>
            </a:r>
            <a:r>
              <a:rPr lang="zh-CN" altLang="en-US" sz="2000" b="1" dirty="0" smtClean="0">
                <a:latin typeface="+mn-lt"/>
              </a:rPr>
              <a:t>江苏公司引入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服务模式，利用</a:t>
            </a:r>
            <a:r>
              <a:rPr lang="zh-CN" altLang="en-US" sz="2000" b="1" dirty="0" smtClean="0">
                <a:latin typeface="+mn-lt"/>
              </a:rPr>
              <a:t>微信平台上传电力设施隐患，开展反窃电举报有奖活动，实现客户与供电企业无障碍</a:t>
            </a:r>
            <a:r>
              <a:rPr lang="zh-CN" altLang="en-US" sz="2000" b="1" dirty="0" smtClean="0">
                <a:latin typeface="+mn-lt"/>
              </a:rPr>
              <a:t>互动。从实施</a:t>
            </a:r>
            <a:r>
              <a:rPr lang="zh-CN" altLang="en-US" sz="2000" b="1" dirty="0" smtClean="0">
                <a:latin typeface="+mn-lt"/>
              </a:rPr>
              <a:t>效果看，已取得初步成效。新疆试点电力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模式，电力企业直接对口用电</a:t>
            </a:r>
            <a:r>
              <a:rPr lang="zh-CN" altLang="en-US" sz="2000" b="1" dirty="0" smtClean="0">
                <a:latin typeface="+mn-lt"/>
              </a:rPr>
              <a:t>大户。</a:t>
            </a:r>
            <a:endParaRPr lang="en-US" altLang="zh-CN" sz="2000" b="1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78000" y="34925"/>
            <a:ext cx="68627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eaLnBrk="1" hangingPunct="1"/>
            <a:r>
              <a:rPr kumimoji="1" lang="zh-CN" altLang="en-US" sz="2800" b="1" dirty="0" smtClean="0">
                <a:latin typeface="+mj-lt"/>
                <a:ea typeface="+mj-ea"/>
              </a:rPr>
              <a:t>三、能源企业对</a:t>
            </a:r>
            <a:r>
              <a:rPr kumimoji="1" lang="en-US" altLang="zh-CN" sz="2800" b="1" dirty="0" smtClean="0">
                <a:latin typeface="+mj-lt"/>
                <a:ea typeface="+mj-ea"/>
              </a:rPr>
              <a:t>O2O</a:t>
            </a:r>
            <a:r>
              <a:rPr kumimoji="1" lang="zh-CN" altLang="en-US" sz="2800" b="1" dirty="0" smtClean="0">
                <a:latin typeface="+mj-lt"/>
                <a:ea typeface="+mj-ea"/>
              </a:rPr>
              <a:t>模式的适应性</a:t>
            </a:r>
            <a:endParaRPr kumimoji="1" lang="zh-CN" altLang="en-US" sz="2800" b="1" dirty="0">
              <a:latin typeface="+mj-lt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9832" y="1529000"/>
            <a:ext cx="8568952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360000" defTabSz="1008063">
              <a:lnSpc>
                <a:spcPct val="200000"/>
              </a:lnSpc>
              <a:spcBef>
                <a:spcPts val="1200"/>
              </a:spcBef>
            </a:pPr>
            <a:r>
              <a:rPr lang="zh-CN" altLang="en-US" sz="2000" b="1" dirty="0" smtClean="0">
                <a:latin typeface="+mn-lt"/>
                <a:ea typeface="+mn-ea"/>
              </a:rPr>
              <a:t>煤炭</a:t>
            </a:r>
            <a:r>
              <a:rPr lang="zh-CN" altLang="en-US" sz="2000" b="1" dirty="0" smtClean="0">
                <a:latin typeface="+mn-lt"/>
                <a:ea typeface="+mn-ea"/>
              </a:rPr>
              <a:t>行业自</a:t>
            </a:r>
            <a:r>
              <a:rPr lang="en-US" altLang="zh-CN" sz="2000" b="1" dirty="0" smtClean="0">
                <a:latin typeface="+mn-lt"/>
                <a:ea typeface="+mn-ea"/>
              </a:rPr>
              <a:t>2012</a:t>
            </a:r>
            <a:r>
              <a:rPr lang="zh-CN" altLang="en-US" sz="2000" b="1" dirty="0" smtClean="0">
                <a:latin typeface="+mn-lt"/>
                <a:ea typeface="+mn-ea"/>
              </a:rPr>
              <a:t>年以来持续低迷</a:t>
            </a:r>
            <a:r>
              <a:rPr lang="zh-CN" altLang="en-US" sz="2000" b="1" dirty="0" smtClean="0">
                <a:latin typeface="+mn-lt"/>
                <a:ea typeface="+mn-ea"/>
              </a:rPr>
              <a:t>，为</a:t>
            </a:r>
            <a:r>
              <a:rPr lang="zh-CN" altLang="en-US" sz="2000" b="1" dirty="0" smtClean="0">
                <a:latin typeface="+mn-lt"/>
              </a:rPr>
              <a:t>降低</a:t>
            </a:r>
            <a:r>
              <a:rPr lang="zh-CN" altLang="en-US" sz="2000" b="1" dirty="0" smtClean="0">
                <a:latin typeface="+mn-lt"/>
              </a:rPr>
              <a:t>采购</a:t>
            </a:r>
            <a:r>
              <a:rPr lang="zh-CN" altLang="en-US" sz="2000" b="1" dirty="0" smtClean="0">
                <a:latin typeface="+mn-lt"/>
              </a:rPr>
              <a:t>成本，部分煤炭企业引入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模式，尝试“线上交易”，</a:t>
            </a:r>
            <a:r>
              <a:rPr lang="zh-CN" altLang="en-US" sz="2000" b="1" dirty="0" smtClean="0">
                <a:latin typeface="+mn-lt"/>
              </a:rPr>
              <a:t>通过电子交易平台，供应方对未来</a:t>
            </a:r>
            <a:r>
              <a:rPr lang="en-US" altLang="zh-CN" sz="2000" b="1" dirty="0" smtClean="0">
                <a:latin typeface="+mn-lt"/>
              </a:rPr>
              <a:t>1</a:t>
            </a:r>
            <a:r>
              <a:rPr lang="zh-CN" altLang="en-US" sz="2000" b="1" dirty="0" smtClean="0">
                <a:latin typeface="+mn-lt"/>
              </a:rPr>
              <a:t>个月拟交付产品进行预售，交易商以线上申购的方式用一定比例的履约定金实现订购</a:t>
            </a:r>
            <a:r>
              <a:rPr lang="zh-CN" altLang="en-US" sz="2000" b="1" dirty="0" smtClean="0">
                <a:latin typeface="+mn-lt"/>
              </a:rPr>
              <a:t>。</a:t>
            </a:r>
            <a:endParaRPr lang="en-US" altLang="zh-CN" sz="2000" b="1" dirty="0" smtClean="0">
              <a:latin typeface="+mn-lt"/>
            </a:endParaRPr>
          </a:p>
          <a:p>
            <a:pPr marL="266700" indent="360000" defTabSz="1008063">
              <a:lnSpc>
                <a:spcPct val="200000"/>
              </a:lnSpc>
              <a:spcBef>
                <a:spcPts val="1200"/>
              </a:spcBef>
            </a:pPr>
            <a:r>
              <a:rPr lang="zh-CN" altLang="en-US" sz="2000" b="1" dirty="0" smtClean="0">
                <a:latin typeface="+mn-lt"/>
              </a:rPr>
              <a:t>在</a:t>
            </a:r>
            <a:r>
              <a:rPr lang="en-US" altLang="zh-CN" sz="2000" b="1" dirty="0" smtClean="0">
                <a:latin typeface="+mn-lt"/>
              </a:rPr>
              <a:t>2014</a:t>
            </a:r>
            <a:r>
              <a:rPr lang="zh-CN" altLang="en-US" sz="2000" b="1" dirty="0" smtClean="0">
                <a:latin typeface="+mn-lt"/>
              </a:rPr>
              <a:t>年</a:t>
            </a:r>
            <a:r>
              <a:rPr lang="en-US" altLang="zh-CN" sz="2000" b="1" dirty="0" smtClean="0">
                <a:latin typeface="+mn-lt"/>
              </a:rPr>
              <a:t>6</a:t>
            </a:r>
            <a:r>
              <a:rPr lang="zh-CN" altLang="en-US" sz="2000" b="1" dirty="0" smtClean="0">
                <a:latin typeface="+mn-lt"/>
              </a:rPr>
              <a:t>月举行的首期东煤交易会上，共有</a:t>
            </a:r>
            <a:r>
              <a:rPr lang="en-US" altLang="zh-CN" sz="2000" b="1" dirty="0" smtClean="0">
                <a:latin typeface="+mn-lt"/>
              </a:rPr>
              <a:t>8</a:t>
            </a:r>
            <a:r>
              <a:rPr lang="zh-CN" altLang="en-US" sz="2000" b="1" dirty="0" smtClean="0">
                <a:latin typeface="+mn-lt"/>
              </a:rPr>
              <a:t>家企业将各自多种产品投放到</a:t>
            </a:r>
            <a:r>
              <a:rPr lang="zh-CN" altLang="en-US" sz="2000" b="1" dirty="0" smtClean="0">
                <a:latin typeface="+mn-lt"/>
              </a:rPr>
              <a:t>了电子交易平台</a:t>
            </a:r>
            <a:r>
              <a:rPr lang="zh-CN" altLang="en-US" sz="2000" b="1" dirty="0" smtClean="0">
                <a:latin typeface="+mn-lt"/>
              </a:rPr>
              <a:t>上，正式申购中，最大一笔申购是</a:t>
            </a:r>
            <a:r>
              <a:rPr lang="en-US" altLang="zh-CN" sz="2000" b="1" dirty="0" smtClean="0">
                <a:latin typeface="+mn-lt"/>
              </a:rPr>
              <a:t>7</a:t>
            </a:r>
            <a:r>
              <a:rPr lang="zh-CN" altLang="en-US" sz="2000" b="1" dirty="0" smtClean="0">
                <a:latin typeface="+mn-lt"/>
              </a:rPr>
              <a:t>万吨的褐煤</a:t>
            </a:r>
            <a:r>
              <a:rPr lang="zh-CN" altLang="en-US" sz="2000" b="1" dirty="0" smtClean="0">
                <a:latin typeface="+mn-lt"/>
              </a:rPr>
              <a:t>，产品全部</a:t>
            </a:r>
            <a:r>
              <a:rPr lang="zh-CN" altLang="en-US" sz="2000" b="1" dirty="0" smtClean="0"/>
              <a:t>“秒杀”</a:t>
            </a:r>
            <a:r>
              <a:rPr lang="zh-CN" altLang="en-US" sz="2000" b="1" dirty="0" smtClean="0">
                <a:latin typeface="+mn-lt"/>
              </a:rPr>
              <a:t>售罄</a:t>
            </a:r>
            <a:r>
              <a:rPr lang="zh-CN" altLang="en-US" sz="2000" b="1" dirty="0" smtClean="0">
                <a:latin typeface="+mn-lt"/>
              </a:rPr>
              <a:t>。</a:t>
            </a:r>
            <a:endParaRPr lang="zh-CN" altLang="zh-CN" sz="2000" b="1" dirty="0" smtClean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78000" y="34925"/>
            <a:ext cx="68627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eaLnBrk="1" hangingPunct="1"/>
            <a:r>
              <a:rPr kumimoji="1" lang="zh-CN" altLang="en-US" sz="2800" b="1" dirty="0" smtClean="0">
                <a:latin typeface="+mj-lt"/>
                <a:ea typeface="+mj-ea"/>
              </a:rPr>
              <a:t>三、能源企业对</a:t>
            </a:r>
            <a:r>
              <a:rPr kumimoji="1" lang="en-US" altLang="zh-CN" sz="2800" b="1" dirty="0" smtClean="0">
                <a:latin typeface="+mj-lt"/>
                <a:ea typeface="+mj-ea"/>
              </a:rPr>
              <a:t>O2O</a:t>
            </a:r>
            <a:r>
              <a:rPr kumimoji="1" lang="zh-CN" altLang="en-US" sz="2800" b="1" dirty="0" smtClean="0">
                <a:latin typeface="+mj-lt"/>
                <a:ea typeface="+mj-ea"/>
              </a:rPr>
              <a:t>模式的适应性</a:t>
            </a:r>
            <a:endParaRPr kumimoji="1" lang="zh-CN" altLang="en-US" sz="2800" b="1" dirty="0">
              <a:latin typeface="+mj-lt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9832" y="1010475"/>
            <a:ext cx="8568952" cy="6081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360000" defTabSz="1008063">
              <a:lnSpc>
                <a:spcPct val="170000"/>
              </a:lnSpc>
              <a:spcBef>
                <a:spcPts val="1200"/>
              </a:spcBef>
            </a:pPr>
            <a:r>
              <a:rPr lang="zh-CN" altLang="en-US" sz="2000" b="1" dirty="0" smtClean="0">
                <a:latin typeface="+mn-lt"/>
              </a:rPr>
              <a:t>在石油行业，中石化最早引入了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商业</a:t>
            </a:r>
            <a:r>
              <a:rPr lang="zh-CN" altLang="en-US" sz="2000" b="1" dirty="0" smtClean="0">
                <a:latin typeface="+mn-lt"/>
              </a:rPr>
              <a:t>模式，</a:t>
            </a:r>
            <a:r>
              <a:rPr lang="en-US" altLang="zh-CN" sz="2000" b="1" dirty="0" smtClean="0">
                <a:latin typeface="+mn-lt"/>
              </a:rPr>
              <a:t>2014</a:t>
            </a:r>
            <a:r>
              <a:rPr lang="zh-CN" altLang="en-US" sz="2000" b="1" dirty="0" smtClean="0">
                <a:latin typeface="+mn-lt"/>
              </a:rPr>
              <a:t>年</a:t>
            </a:r>
            <a:r>
              <a:rPr lang="en-US" altLang="zh-CN" sz="2000" b="1" dirty="0" smtClean="0">
                <a:latin typeface="+mn-lt"/>
              </a:rPr>
              <a:t>7-8</a:t>
            </a:r>
            <a:r>
              <a:rPr lang="zh-CN" altLang="en-US" sz="2000" b="1" dirty="0" smtClean="0">
                <a:latin typeface="+mn-lt"/>
              </a:rPr>
              <a:t>月</a:t>
            </a:r>
            <a:r>
              <a:rPr lang="zh-CN" altLang="en-US" sz="2000" b="1" dirty="0" smtClean="0">
                <a:latin typeface="+mn-lt"/>
              </a:rPr>
              <a:t>，中石化销售公司与大润发、喜士</a:t>
            </a:r>
            <a:r>
              <a:rPr lang="zh-CN" altLang="en-US" sz="2000" b="1" dirty="0" smtClean="0">
                <a:latin typeface="+mn-lt"/>
              </a:rPr>
              <a:t>多、</a:t>
            </a:r>
            <a:r>
              <a:rPr lang="en-US" altLang="zh-CN" sz="2000" b="1" dirty="0" smtClean="0">
                <a:latin typeface="+mn-lt"/>
              </a:rPr>
              <a:t>1</a:t>
            </a:r>
            <a:r>
              <a:rPr lang="zh-CN" altLang="en-US" sz="2000" b="1" dirty="0" smtClean="0">
                <a:latin typeface="+mn-lt"/>
              </a:rPr>
              <a:t>号店、顺丰</a:t>
            </a:r>
            <a:r>
              <a:rPr lang="zh-CN" altLang="en-US" sz="2000" b="1" dirty="0" smtClean="0">
                <a:latin typeface="+mn-lt"/>
              </a:rPr>
              <a:t>签订合作框架协议，共同开展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业务。</a:t>
            </a:r>
            <a:endParaRPr lang="en-US" altLang="zh-CN" sz="2000" b="1" dirty="0" smtClean="0">
              <a:latin typeface="+mn-lt"/>
            </a:endParaRPr>
          </a:p>
          <a:p>
            <a:pPr marL="266700" indent="360000" defTabSz="1008063">
              <a:lnSpc>
                <a:spcPct val="170000"/>
              </a:lnSpc>
              <a:spcBef>
                <a:spcPts val="1200"/>
              </a:spcBef>
            </a:pPr>
            <a:r>
              <a:rPr lang="en-US" altLang="zh-CN" sz="2000" b="1" dirty="0" smtClean="0">
                <a:latin typeface="+mn-lt"/>
                <a:ea typeface="+mn-ea"/>
              </a:rPr>
              <a:t>2014</a:t>
            </a:r>
            <a:r>
              <a:rPr lang="zh-CN" altLang="en-US" sz="2000" b="1" dirty="0" smtClean="0">
                <a:latin typeface="+mn-lt"/>
                <a:ea typeface="+mn-ea"/>
              </a:rPr>
              <a:t>年</a:t>
            </a:r>
            <a:r>
              <a:rPr lang="en-US" altLang="zh-CN" sz="2000" b="1" dirty="0" smtClean="0">
                <a:latin typeface="+mn-lt"/>
                <a:ea typeface="+mn-ea"/>
              </a:rPr>
              <a:t>9</a:t>
            </a:r>
            <a:r>
              <a:rPr lang="zh-CN" altLang="en-US" sz="2000" b="1" dirty="0" smtClean="0">
                <a:latin typeface="+mn-lt"/>
                <a:ea typeface="+mn-ea"/>
              </a:rPr>
              <a:t>月，</a:t>
            </a:r>
            <a:r>
              <a:rPr lang="zh-CN" altLang="en-US" sz="2000" b="1" dirty="0" smtClean="0">
                <a:latin typeface="+mn-lt"/>
              </a:rPr>
              <a:t>中石化在油品销售业务板块进行混合所有制改革</a:t>
            </a:r>
            <a:r>
              <a:rPr lang="zh-CN" altLang="en-US" sz="2000" b="1" dirty="0" smtClean="0">
                <a:latin typeface="+mn-lt"/>
              </a:rPr>
              <a:t>，</a:t>
            </a:r>
            <a:r>
              <a:rPr lang="zh-CN" altLang="en-US" sz="2000" b="1" dirty="0" smtClean="0">
                <a:latin typeface="+mn-lt"/>
              </a:rPr>
              <a:t>推动销售公司从油品供应商向综合服务商转型</a:t>
            </a:r>
            <a:r>
              <a:rPr lang="zh-CN" altLang="en-US" sz="2000" b="1" dirty="0" smtClean="0">
                <a:latin typeface="+mn-lt"/>
              </a:rPr>
              <a:t>。在引资名单中，腾讯是其中之一。中石化强大的线下资源和腾讯丰富的线上资源，为双方开展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业务，提供了巨大的发展空间。</a:t>
            </a:r>
            <a:endParaRPr lang="en-US" altLang="zh-CN" sz="2000" b="1" dirty="0" smtClean="0">
              <a:latin typeface="+mn-lt"/>
            </a:endParaRPr>
          </a:p>
          <a:p>
            <a:pPr marL="266700" indent="360000" defTabSz="1008063">
              <a:lnSpc>
                <a:spcPct val="170000"/>
              </a:lnSpc>
              <a:spcBef>
                <a:spcPts val="1200"/>
              </a:spcBef>
            </a:pPr>
            <a:r>
              <a:rPr lang="zh-CN" altLang="en-US" sz="2000" b="1" dirty="0" smtClean="0">
                <a:latin typeface="+mn-lt"/>
              </a:rPr>
              <a:t>目前，中石化的</a:t>
            </a:r>
            <a:r>
              <a:rPr lang="en-US" altLang="zh-CN" sz="2000" b="1" dirty="0" smtClean="0">
                <a:latin typeface="+mn-lt"/>
              </a:rPr>
              <a:t>O2O</a:t>
            </a:r>
            <a:r>
              <a:rPr lang="zh-CN" altLang="en-US" sz="2000" b="1" dirty="0" smtClean="0">
                <a:latin typeface="+mn-lt"/>
              </a:rPr>
              <a:t>业务取得了一定的进展，中石化易捷与大润发、喜士多在上海合作的</a:t>
            </a:r>
            <a:r>
              <a:rPr lang="en-US" altLang="zh-CN" sz="2000" b="1" dirty="0" smtClean="0">
                <a:latin typeface="+mn-lt"/>
              </a:rPr>
              <a:t>8</a:t>
            </a:r>
            <a:r>
              <a:rPr lang="zh-CN" altLang="en-US" sz="2000" b="1" dirty="0" smtClean="0">
                <a:latin typeface="+mn-lt"/>
              </a:rPr>
              <a:t>座易捷便利店，试营业期间日均营业额较合作前提升</a:t>
            </a:r>
            <a:r>
              <a:rPr lang="en-US" altLang="zh-CN" sz="2000" b="1" dirty="0" smtClean="0">
                <a:latin typeface="+mn-lt"/>
              </a:rPr>
              <a:t>50%</a:t>
            </a:r>
            <a:r>
              <a:rPr lang="zh-CN" altLang="en-US" sz="2000" b="1" dirty="0" smtClean="0">
                <a:latin typeface="+mn-lt"/>
              </a:rPr>
              <a:t>，其中食品、饮料、酒类、百货等常规商品的营业额增幅合计达</a:t>
            </a:r>
            <a:r>
              <a:rPr lang="en-US" altLang="zh-CN" sz="2000" b="1" dirty="0" smtClean="0">
                <a:latin typeface="+mn-lt"/>
              </a:rPr>
              <a:t>156.7%</a:t>
            </a:r>
            <a:r>
              <a:rPr lang="zh-CN" altLang="en-US" sz="2000" b="1" dirty="0" smtClean="0">
                <a:latin typeface="+mn-lt"/>
              </a:rPr>
              <a:t>。</a:t>
            </a:r>
            <a:r>
              <a:rPr lang="en-US" altLang="zh-CN" sz="2000" b="1" dirty="0" smtClean="0">
                <a:latin typeface="+mn-lt"/>
              </a:rPr>
              <a:t> 2015</a:t>
            </a:r>
            <a:r>
              <a:rPr lang="zh-CN" altLang="en-US" sz="2000" b="1" dirty="0" smtClean="0">
                <a:latin typeface="+mn-lt"/>
              </a:rPr>
              <a:t>年</a:t>
            </a:r>
            <a:r>
              <a:rPr lang="en-US" altLang="zh-CN" sz="2000" b="1" dirty="0" smtClean="0">
                <a:latin typeface="+mn-lt"/>
              </a:rPr>
              <a:t>1-2</a:t>
            </a:r>
            <a:r>
              <a:rPr lang="zh-CN" altLang="en-US" sz="2000" b="1" dirty="0" smtClean="0">
                <a:latin typeface="+mn-lt"/>
              </a:rPr>
              <a:t>月份，中石化便利店业务规模同比增长了</a:t>
            </a:r>
            <a:r>
              <a:rPr lang="en-US" altLang="zh-CN" sz="2000" b="1" dirty="0" smtClean="0">
                <a:latin typeface="+mn-lt"/>
              </a:rPr>
              <a:t>60%</a:t>
            </a:r>
            <a:r>
              <a:rPr lang="zh-CN" altLang="en-US" sz="2000" b="1" dirty="0" smtClean="0">
                <a:latin typeface="+mn-lt"/>
              </a:rPr>
              <a:t>。</a:t>
            </a:r>
            <a:endParaRPr lang="en-US" altLang="zh-CN" sz="2000" b="1" dirty="0" smtClean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十二五重大专项">
  <a:themeElements>
    <a:clrScheme name="十二五重大专项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十二五重大专项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十二五重大专项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十二五重大专项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十二五重大专项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十二五重大专项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十二五重大专项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十二五重大专项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十二五重大专项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十二五重大专项</Template>
  <TotalTime>12759</TotalTime>
  <Words>936</Words>
  <Application>Microsoft Office PowerPoint</Application>
  <PresentationFormat>自定义</PresentationFormat>
  <Paragraphs>40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十二五重大专项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O2O商业模式及能源企业的适应性</dc:title>
  <dc:creator>pengfei</dc:creator>
  <cp:lastModifiedBy>pengfei</cp:lastModifiedBy>
  <cp:revision>673</cp:revision>
  <cp:lastPrinted>1601-01-01T00:00:00Z</cp:lastPrinted>
  <dcterms:created xsi:type="dcterms:W3CDTF">2012-01-14T08:59:09Z</dcterms:created>
  <dcterms:modified xsi:type="dcterms:W3CDTF">2015-03-26T08:53:00Z</dcterms:modified>
</cp:coreProperties>
</file>