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20"/>
  </p:notesMasterIdLst>
  <p:handoutMasterIdLst>
    <p:handoutMasterId r:id="rId21"/>
  </p:handoutMasterIdLst>
  <p:sldIdLst>
    <p:sldId id="260" r:id="rId2"/>
    <p:sldId id="485" r:id="rId3"/>
    <p:sldId id="440" r:id="rId4"/>
    <p:sldId id="441" r:id="rId5"/>
    <p:sldId id="473" r:id="rId6"/>
    <p:sldId id="474" r:id="rId7"/>
    <p:sldId id="475" r:id="rId8"/>
    <p:sldId id="476" r:id="rId9"/>
    <p:sldId id="483" r:id="rId10"/>
    <p:sldId id="477" r:id="rId11"/>
    <p:sldId id="443" r:id="rId12"/>
    <p:sldId id="444" r:id="rId13"/>
    <p:sldId id="445" r:id="rId14"/>
    <p:sldId id="446" r:id="rId15"/>
    <p:sldId id="447" r:id="rId16"/>
    <p:sldId id="448" r:id="rId17"/>
    <p:sldId id="449" r:id="rId18"/>
    <p:sldId id="450" r:id="rId19"/>
  </p:sldIdLst>
  <p:sldSz cx="10080625" cy="7559675"/>
  <p:notesSz cx="10691813" cy="7559675"/>
  <p:defaultTextStyle>
    <a:defPPr>
      <a:defRPr lang="en-GB"/>
    </a:defPPr>
    <a:lvl1pPr algn="l" defTabSz="449263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pitchFamily="2" charset="-122"/>
        <a:cs typeface="+mn-cs"/>
      </a:defRPr>
    </a:lvl1pPr>
    <a:lvl2pPr marL="742950" indent="-285750" algn="l" defTabSz="449263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pitchFamily="2" charset="-122"/>
        <a:cs typeface="+mn-cs"/>
      </a:defRPr>
    </a:lvl2pPr>
    <a:lvl3pPr marL="1143000" indent="-228600" algn="l" defTabSz="449263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pitchFamily="2" charset="-122"/>
        <a:cs typeface="+mn-cs"/>
      </a:defRPr>
    </a:lvl3pPr>
    <a:lvl4pPr marL="1600200" indent="-228600" algn="l" defTabSz="449263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pitchFamily="2" charset="-122"/>
        <a:cs typeface="+mn-cs"/>
      </a:defRPr>
    </a:lvl4pPr>
    <a:lvl5pPr marL="2057400" indent="-228600" algn="l" defTabSz="449263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pitchFamily="2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宋体" pitchFamily="2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宋体" pitchFamily="2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宋体" pitchFamily="2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宋体" pitchFamily="2" charset="-122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00000"/>
    <a:srgbClr val="FFCC66"/>
    <a:srgbClr val="FFCC99"/>
    <a:srgbClr val="FF6600"/>
    <a:srgbClr val="FF9933"/>
    <a:srgbClr val="CC6600"/>
    <a:srgbClr val="FF3300"/>
    <a:srgbClr val="993300"/>
    <a:srgbClr val="CC330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817" autoAdjust="0"/>
    <p:restoredTop sz="94660"/>
  </p:normalViewPr>
  <p:slideViewPr>
    <p:cSldViewPr>
      <p:cViewPr>
        <p:scale>
          <a:sx n="80" d="100"/>
          <a:sy n="80" d="100"/>
        </p:scale>
        <p:origin x="-1326" y="84"/>
      </p:cViewPr>
      <p:guideLst>
        <p:guide orient="horz" pos="2161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036"/>
        <p:guide pos="3055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634167" cy="37826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6055402" y="0"/>
            <a:ext cx="4634167" cy="37826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3F26BB-7D3D-4B3F-BE2C-F054B7CD23BE}" type="datetimeFigureOut">
              <a:rPr lang="zh-CN" altLang="en-US" smtClean="0"/>
              <a:pPr/>
              <a:t>2015/9/17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7180289"/>
            <a:ext cx="4634167" cy="3782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6055402" y="7180289"/>
            <a:ext cx="4634167" cy="3782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53D1FE9-4066-4B70-BC0F-4A399F707175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6858848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1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3454400" y="574675"/>
            <a:ext cx="3778250" cy="283368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sp>
      <p:sp>
        <p:nvSpPr>
          <p:cNvPr id="2050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1068732" y="3590706"/>
            <a:ext cx="8552104" cy="340101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zh-CN" altLang="zh-CN" noProof="0" smtClean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hdr"/>
          </p:nvPr>
        </p:nvSpPr>
        <p:spPr bwMode="auto">
          <a:xfrm>
            <a:off x="1" y="0"/>
            <a:ext cx="4638657" cy="37714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rgbClr val="000000"/>
                </a:solidFill>
                <a:latin typeface="Times New Roman" pitchFamily="16" charset="0"/>
                <a:ea typeface="宋体" charset="-122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dt"/>
          </p:nvPr>
        </p:nvSpPr>
        <p:spPr bwMode="auto">
          <a:xfrm>
            <a:off x="6050912" y="0"/>
            <a:ext cx="4638657" cy="37714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rgbClr val="000000"/>
                </a:solidFill>
                <a:latin typeface="Times New Roman" pitchFamily="16" charset="0"/>
                <a:ea typeface="宋体" charset="-122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ftr"/>
          </p:nvPr>
        </p:nvSpPr>
        <p:spPr bwMode="auto">
          <a:xfrm>
            <a:off x="1" y="7181410"/>
            <a:ext cx="4638657" cy="37714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rgbClr val="000000"/>
                </a:solidFill>
                <a:latin typeface="Times New Roman" pitchFamily="16" charset="0"/>
                <a:ea typeface="宋体" charset="-122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sldNum"/>
          </p:nvPr>
        </p:nvSpPr>
        <p:spPr bwMode="auto">
          <a:xfrm>
            <a:off x="6050912" y="7181410"/>
            <a:ext cx="4638657" cy="37714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rgbClr val="000000"/>
                </a:solidFill>
                <a:latin typeface="Times New Roman" pitchFamily="16" charset="0"/>
                <a:ea typeface="宋体" charset="-122"/>
              </a:defRPr>
            </a:lvl1pPr>
          </a:lstStyle>
          <a:p>
            <a:pPr>
              <a:defRPr/>
            </a:pPr>
            <a:fld id="{479FD72E-52EB-41B7-A473-C974E743D30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388280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E9854C-6DA7-4E1A-A86F-C566C7CAE1C2}" type="datetimeFigureOut">
              <a:rPr lang="zh-CN" altLang="en-US"/>
              <a:pPr>
                <a:defRPr/>
              </a:pPr>
              <a:t>2015/9/17</a:t>
            </a:fld>
            <a:endParaRPr lang="en-US" altLang="zh-CN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605A51-E84E-4E01-9027-99ED6EE36269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2A893D-D9C2-4E38-AC82-689F8ED4AB86}" type="datetimeFigureOut">
              <a:rPr lang="zh-CN" altLang="en-US"/>
              <a:pPr>
                <a:defRPr/>
              </a:pPr>
              <a:t>2015/9/17</a:t>
            </a:fld>
            <a:endParaRPr lang="en-US" altLang="zh-CN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0E96E4-AFEE-4CAA-91FE-F5195BEF0DAC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7183438" y="671513"/>
            <a:ext cx="2141537" cy="604837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755650" y="671513"/>
            <a:ext cx="6275388" cy="604837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AC6E24-7EEF-44DF-85EE-AB634AA58C17}" type="datetimeFigureOut">
              <a:rPr lang="zh-CN" altLang="en-US"/>
              <a:pPr>
                <a:defRPr/>
              </a:pPr>
              <a:t>2015/9/17</a:t>
            </a:fld>
            <a:endParaRPr lang="en-US" altLang="zh-CN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4B1A2F-BAF4-4D73-B8E3-5868556018B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89643A-5893-418A-AAFB-6308D47C0B62}" type="datetimeFigureOut">
              <a:rPr lang="zh-CN" altLang="en-US"/>
              <a:pPr>
                <a:defRPr/>
              </a:pPr>
              <a:t>2015/9/17</a:t>
            </a:fld>
            <a:endParaRPr lang="en-US" altLang="zh-CN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05CB4E-991F-4010-83AA-26018CEDF053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0DDBB6-2C9E-438E-83AE-6103CB853A63}" type="datetimeFigureOut">
              <a:rPr lang="zh-CN" altLang="en-US"/>
              <a:pPr>
                <a:defRPr/>
              </a:pPr>
              <a:t>2015/9/17</a:t>
            </a:fld>
            <a:endParaRPr lang="en-US" altLang="zh-CN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3D9158-1534-4AB2-8336-2D3E3EF0E2D7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755650" y="2184400"/>
            <a:ext cx="4208463" cy="45354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5116513" y="2184400"/>
            <a:ext cx="4208462" cy="45354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0C9E6E-6763-4AEE-8326-05E11BBE6048}" type="datetimeFigureOut">
              <a:rPr lang="zh-CN" altLang="en-US"/>
              <a:pPr>
                <a:defRPr/>
              </a:pPr>
              <a:t>2015/9/17</a:t>
            </a:fld>
            <a:endParaRPr lang="en-US" altLang="zh-CN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7DCAE1-3B16-4204-B278-F7D7D64E324E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504825" y="303213"/>
            <a:ext cx="9072563" cy="1258887"/>
          </a:xfrm>
        </p:spPr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A4A560-C20F-4F1A-827D-A2C5E366AB0A}" type="datetimeFigureOut">
              <a:rPr lang="zh-CN" altLang="en-US"/>
              <a:pPr>
                <a:defRPr/>
              </a:pPr>
              <a:t>2015/9/17</a:t>
            </a:fld>
            <a:endParaRPr lang="en-US" altLang="zh-CN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9957BE-0461-4994-8FEE-211292032365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6E9B3D-23EF-4147-B704-05D3895B48A9}" type="datetimeFigureOut">
              <a:rPr lang="zh-CN" altLang="en-US"/>
              <a:pPr>
                <a:defRPr/>
              </a:pPr>
              <a:t>2015/9/17</a:t>
            </a:fld>
            <a:endParaRPr lang="en-US" altLang="zh-CN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DF8FD6-94E3-4B67-A909-C9CC87907CD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FE8B47-397D-4891-AE41-AFAA302473E7}" type="datetimeFigureOut">
              <a:rPr lang="zh-CN" altLang="en-US"/>
              <a:pPr>
                <a:defRPr/>
              </a:pPr>
              <a:t>2015/9/17</a:t>
            </a:fld>
            <a:endParaRPr lang="en-US" altLang="zh-CN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9A3929-DFF5-4262-99BB-75CF808214B3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23E264-1290-4C9F-AC47-5AA0C938EA18}" type="datetimeFigureOut">
              <a:rPr lang="zh-CN" altLang="en-US"/>
              <a:pPr>
                <a:defRPr/>
              </a:pPr>
              <a:t>2015/9/17</a:t>
            </a:fld>
            <a:endParaRPr lang="en-US" altLang="zh-CN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0542F5-9350-4902-862E-E8B8B4689F96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CN" altLang="en-US" noProof="0" smtClean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E0357D-3D7E-4A12-B523-F8C59A6EC80A}" type="datetimeFigureOut">
              <a:rPr lang="zh-CN" altLang="en-US"/>
              <a:pPr>
                <a:defRPr/>
              </a:pPr>
              <a:t>2015/9/17</a:t>
            </a:fld>
            <a:endParaRPr lang="en-US" altLang="zh-CN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5EAA6C-0F9C-4E10-A39A-42AD352F8340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755650" y="671513"/>
            <a:ext cx="8569325" cy="1260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100783" tIns="50392" rIns="100783" bIns="50392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55650" y="2184400"/>
            <a:ext cx="8569325" cy="4535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100783" tIns="50392" rIns="100783" bIns="5039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2355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55650" y="6888163"/>
            <a:ext cx="2100263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0783" tIns="50392" rIns="100783" bIns="50392" numCol="1" anchor="t" anchorCtr="0" compatLnSpc="1">
            <a:prstTxWarp prst="textNoShape">
              <a:avLst/>
            </a:prstTxWarp>
          </a:bodyPr>
          <a:lstStyle>
            <a:lvl1pPr eaLnBrk="1" hangingPunct="1">
              <a:defRPr kumimoji="1" sz="1500">
                <a:latin typeface="Times New Roman" pitchFamily="18" charset="0"/>
              </a:defRPr>
            </a:lvl1pPr>
          </a:lstStyle>
          <a:p>
            <a:pPr>
              <a:defRPr/>
            </a:pPr>
            <a:fld id="{6B72EB61-7525-4FC6-B784-11AED52F33B8}" type="datetimeFigureOut">
              <a:rPr lang="zh-CN" altLang="en-US"/>
              <a:pPr>
                <a:defRPr/>
              </a:pPr>
              <a:t>2015/9/17</a:t>
            </a:fld>
            <a:endParaRPr lang="en-US" altLang="zh-CN"/>
          </a:p>
        </p:txBody>
      </p:sp>
      <p:sp>
        <p:nvSpPr>
          <p:cNvPr id="2355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44875" y="6888163"/>
            <a:ext cx="3190875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0783" tIns="50392" rIns="100783" bIns="50392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kumimoji="1" sz="15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2355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224713" y="6888163"/>
            <a:ext cx="2100262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0783" tIns="50392" rIns="100783" bIns="50392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kumimoji="1" sz="1500">
                <a:latin typeface="Times New Roman" pitchFamily="18" charset="0"/>
              </a:defRPr>
            </a:lvl1pPr>
          </a:lstStyle>
          <a:p>
            <a:pPr>
              <a:defRPr/>
            </a:pPr>
            <a:fld id="{56A32871-C7BA-487E-97B2-8643B40FF85D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  <p:pic>
        <p:nvPicPr>
          <p:cNvPr id="1031" name="Picture 7" descr="未标题-2"/>
          <p:cNvPicPr>
            <a:picLocks noChangeAspect="1" noChangeArrowheads="1"/>
          </p:cNvPicPr>
          <p:nvPr/>
        </p:nvPicPr>
        <p:blipFill>
          <a:blip r:embed="rId13" cstate="print"/>
          <a:srcRect l="3101" r="3876"/>
          <a:stretch>
            <a:fillRect/>
          </a:stretch>
        </p:blipFill>
        <p:spPr bwMode="auto">
          <a:xfrm>
            <a:off x="0" y="0"/>
            <a:ext cx="10080625" cy="7588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59" r:id="rId2"/>
    <p:sldLayoutId id="2147483658" r:id="rId3"/>
    <p:sldLayoutId id="2147483657" r:id="rId4"/>
    <p:sldLayoutId id="2147483656" r:id="rId5"/>
    <p:sldLayoutId id="2147483655" r:id="rId6"/>
    <p:sldLayoutId id="2147483654" r:id="rId7"/>
    <p:sldLayoutId id="2147483653" r:id="rId8"/>
    <p:sldLayoutId id="2147483652" r:id="rId9"/>
    <p:sldLayoutId id="2147483651" r:id="rId10"/>
    <p:sldLayoutId id="2147483650" r:id="rId11"/>
  </p:sldLayoutIdLst>
  <p:txStyles>
    <p:titleStyle>
      <a:lvl1pPr algn="ctr" defTabSz="1008063" rtl="0" eaLnBrk="0" fontAlgn="base" hangingPunct="0">
        <a:spcBef>
          <a:spcPct val="0"/>
        </a:spcBef>
        <a:spcAft>
          <a:spcPct val="0"/>
        </a:spcAft>
        <a:defRPr kumimoji="1" sz="4900">
          <a:solidFill>
            <a:schemeClr val="tx2"/>
          </a:solidFill>
          <a:latin typeface="+mj-lt"/>
          <a:ea typeface="+mj-ea"/>
          <a:cs typeface="+mj-cs"/>
        </a:defRPr>
      </a:lvl1pPr>
      <a:lvl2pPr algn="ctr" defTabSz="1008063" rtl="0" eaLnBrk="0" fontAlgn="base" hangingPunct="0">
        <a:spcBef>
          <a:spcPct val="0"/>
        </a:spcBef>
        <a:spcAft>
          <a:spcPct val="0"/>
        </a:spcAft>
        <a:defRPr kumimoji="1" sz="4900">
          <a:solidFill>
            <a:schemeClr val="tx2"/>
          </a:solidFill>
          <a:latin typeface="Times New Roman" pitchFamily="18" charset="0"/>
          <a:ea typeface="宋体" pitchFamily="2" charset="-122"/>
        </a:defRPr>
      </a:lvl2pPr>
      <a:lvl3pPr algn="ctr" defTabSz="1008063" rtl="0" eaLnBrk="0" fontAlgn="base" hangingPunct="0">
        <a:spcBef>
          <a:spcPct val="0"/>
        </a:spcBef>
        <a:spcAft>
          <a:spcPct val="0"/>
        </a:spcAft>
        <a:defRPr kumimoji="1" sz="4900">
          <a:solidFill>
            <a:schemeClr val="tx2"/>
          </a:solidFill>
          <a:latin typeface="Times New Roman" pitchFamily="18" charset="0"/>
          <a:ea typeface="宋体" pitchFamily="2" charset="-122"/>
        </a:defRPr>
      </a:lvl3pPr>
      <a:lvl4pPr algn="ctr" defTabSz="1008063" rtl="0" eaLnBrk="0" fontAlgn="base" hangingPunct="0">
        <a:spcBef>
          <a:spcPct val="0"/>
        </a:spcBef>
        <a:spcAft>
          <a:spcPct val="0"/>
        </a:spcAft>
        <a:defRPr kumimoji="1" sz="4900">
          <a:solidFill>
            <a:schemeClr val="tx2"/>
          </a:solidFill>
          <a:latin typeface="Times New Roman" pitchFamily="18" charset="0"/>
          <a:ea typeface="宋体" pitchFamily="2" charset="-122"/>
        </a:defRPr>
      </a:lvl4pPr>
      <a:lvl5pPr algn="ctr" defTabSz="1008063" rtl="0" eaLnBrk="0" fontAlgn="base" hangingPunct="0">
        <a:spcBef>
          <a:spcPct val="0"/>
        </a:spcBef>
        <a:spcAft>
          <a:spcPct val="0"/>
        </a:spcAft>
        <a:defRPr kumimoji="1" sz="4900">
          <a:solidFill>
            <a:schemeClr val="tx2"/>
          </a:solidFill>
          <a:latin typeface="Times New Roman" pitchFamily="18" charset="0"/>
          <a:ea typeface="宋体" pitchFamily="2" charset="-122"/>
        </a:defRPr>
      </a:lvl5pPr>
      <a:lvl6pPr marL="457200" algn="ctr" defTabSz="1008063" rtl="0" fontAlgn="base">
        <a:spcBef>
          <a:spcPct val="0"/>
        </a:spcBef>
        <a:spcAft>
          <a:spcPct val="0"/>
        </a:spcAft>
        <a:defRPr kumimoji="1" sz="4900">
          <a:solidFill>
            <a:schemeClr val="tx2"/>
          </a:solidFill>
          <a:latin typeface="Times New Roman" pitchFamily="18" charset="0"/>
          <a:ea typeface="宋体" pitchFamily="2" charset="-122"/>
        </a:defRPr>
      </a:lvl6pPr>
      <a:lvl7pPr marL="914400" algn="ctr" defTabSz="1008063" rtl="0" fontAlgn="base">
        <a:spcBef>
          <a:spcPct val="0"/>
        </a:spcBef>
        <a:spcAft>
          <a:spcPct val="0"/>
        </a:spcAft>
        <a:defRPr kumimoji="1" sz="4900">
          <a:solidFill>
            <a:schemeClr val="tx2"/>
          </a:solidFill>
          <a:latin typeface="Times New Roman" pitchFamily="18" charset="0"/>
          <a:ea typeface="宋体" pitchFamily="2" charset="-122"/>
        </a:defRPr>
      </a:lvl7pPr>
      <a:lvl8pPr marL="1371600" algn="ctr" defTabSz="1008063" rtl="0" fontAlgn="base">
        <a:spcBef>
          <a:spcPct val="0"/>
        </a:spcBef>
        <a:spcAft>
          <a:spcPct val="0"/>
        </a:spcAft>
        <a:defRPr kumimoji="1" sz="4900">
          <a:solidFill>
            <a:schemeClr val="tx2"/>
          </a:solidFill>
          <a:latin typeface="Times New Roman" pitchFamily="18" charset="0"/>
          <a:ea typeface="宋体" pitchFamily="2" charset="-122"/>
        </a:defRPr>
      </a:lvl8pPr>
      <a:lvl9pPr marL="1828800" algn="ctr" defTabSz="1008063" rtl="0" fontAlgn="base">
        <a:spcBef>
          <a:spcPct val="0"/>
        </a:spcBef>
        <a:spcAft>
          <a:spcPct val="0"/>
        </a:spcAft>
        <a:defRPr kumimoji="1" sz="4900">
          <a:solidFill>
            <a:schemeClr val="tx2"/>
          </a:solidFill>
          <a:latin typeface="Times New Roman" pitchFamily="18" charset="0"/>
          <a:ea typeface="宋体" pitchFamily="2" charset="-122"/>
        </a:defRPr>
      </a:lvl9pPr>
    </p:titleStyle>
    <p:bodyStyle>
      <a:lvl1pPr marL="377825" indent="-377825" algn="l" defTabSz="1008063" rtl="0" eaLnBrk="0" fontAlgn="base" hangingPunct="0">
        <a:spcBef>
          <a:spcPct val="20000"/>
        </a:spcBef>
        <a:spcAft>
          <a:spcPct val="0"/>
        </a:spcAft>
        <a:buChar char="•"/>
        <a:defRPr kumimoji="1" sz="3500">
          <a:solidFill>
            <a:schemeClr val="tx1"/>
          </a:solidFill>
          <a:latin typeface="+mn-lt"/>
          <a:ea typeface="+mn-ea"/>
          <a:cs typeface="+mn-cs"/>
        </a:defRPr>
      </a:lvl1pPr>
      <a:lvl2pPr marL="819150" indent="-315913" algn="l" defTabSz="1008063" rtl="0" eaLnBrk="0" fontAlgn="base" hangingPunct="0">
        <a:spcBef>
          <a:spcPct val="20000"/>
        </a:spcBef>
        <a:spcAft>
          <a:spcPct val="0"/>
        </a:spcAft>
        <a:buChar char="–"/>
        <a:defRPr kumimoji="1" sz="3100">
          <a:solidFill>
            <a:schemeClr val="tx1"/>
          </a:solidFill>
          <a:latin typeface="+mn-lt"/>
          <a:ea typeface="+mn-ea"/>
        </a:defRPr>
      </a:lvl2pPr>
      <a:lvl3pPr marL="1260475" indent="-252413" algn="l" defTabSz="1008063" rtl="0" eaLnBrk="0" fontAlgn="base" hangingPunct="0">
        <a:spcBef>
          <a:spcPct val="20000"/>
        </a:spcBef>
        <a:spcAft>
          <a:spcPct val="0"/>
        </a:spcAft>
        <a:buChar char="•"/>
        <a:defRPr kumimoji="1" sz="2600">
          <a:solidFill>
            <a:schemeClr val="tx1"/>
          </a:solidFill>
          <a:latin typeface="+mn-lt"/>
          <a:ea typeface="+mn-ea"/>
        </a:defRPr>
      </a:lvl3pPr>
      <a:lvl4pPr marL="1763713" indent="-252413" algn="l" defTabSz="1008063" rtl="0" eaLnBrk="0" fontAlgn="base" hangingPunct="0">
        <a:spcBef>
          <a:spcPct val="20000"/>
        </a:spcBef>
        <a:spcAft>
          <a:spcPct val="0"/>
        </a:spcAft>
        <a:buChar char="–"/>
        <a:defRPr kumimoji="1" sz="2200">
          <a:solidFill>
            <a:schemeClr val="tx1"/>
          </a:solidFill>
          <a:latin typeface="+mn-lt"/>
          <a:ea typeface="+mn-ea"/>
        </a:defRPr>
      </a:lvl4pPr>
      <a:lvl5pPr marL="2268538" indent="-252413" algn="l" defTabSz="1008063" rtl="0" eaLnBrk="0" fontAlgn="base" hangingPunct="0">
        <a:spcBef>
          <a:spcPct val="20000"/>
        </a:spcBef>
        <a:spcAft>
          <a:spcPct val="0"/>
        </a:spcAft>
        <a:buChar char="»"/>
        <a:defRPr kumimoji="1" sz="2200">
          <a:solidFill>
            <a:schemeClr val="tx1"/>
          </a:solidFill>
          <a:latin typeface="+mn-lt"/>
          <a:ea typeface="+mn-ea"/>
        </a:defRPr>
      </a:lvl5pPr>
      <a:lvl6pPr marL="2725738" indent="-252413" algn="l" defTabSz="1008063" rtl="0" fontAlgn="base">
        <a:spcBef>
          <a:spcPct val="20000"/>
        </a:spcBef>
        <a:spcAft>
          <a:spcPct val="0"/>
        </a:spcAft>
        <a:buChar char="»"/>
        <a:defRPr kumimoji="1" sz="2200">
          <a:solidFill>
            <a:schemeClr val="tx1"/>
          </a:solidFill>
          <a:latin typeface="+mn-lt"/>
          <a:ea typeface="+mn-ea"/>
        </a:defRPr>
      </a:lvl6pPr>
      <a:lvl7pPr marL="3182938" indent="-252413" algn="l" defTabSz="1008063" rtl="0" fontAlgn="base">
        <a:spcBef>
          <a:spcPct val="20000"/>
        </a:spcBef>
        <a:spcAft>
          <a:spcPct val="0"/>
        </a:spcAft>
        <a:buChar char="»"/>
        <a:defRPr kumimoji="1" sz="2200">
          <a:solidFill>
            <a:schemeClr val="tx1"/>
          </a:solidFill>
          <a:latin typeface="+mn-lt"/>
          <a:ea typeface="+mn-ea"/>
        </a:defRPr>
      </a:lvl7pPr>
      <a:lvl8pPr marL="3640138" indent="-252413" algn="l" defTabSz="1008063" rtl="0" fontAlgn="base">
        <a:spcBef>
          <a:spcPct val="20000"/>
        </a:spcBef>
        <a:spcAft>
          <a:spcPct val="0"/>
        </a:spcAft>
        <a:buChar char="»"/>
        <a:defRPr kumimoji="1" sz="2200">
          <a:solidFill>
            <a:schemeClr val="tx1"/>
          </a:solidFill>
          <a:latin typeface="+mn-lt"/>
          <a:ea typeface="+mn-ea"/>
        </a:defRPr>
      </a:lvl8pPr>
      <a:lvl9pPr marL="4097338" indent="-252413" algn="l" defTabSz="1008063" rtl="0" fontAlgn="base">
        <a:spcBef>
          <a:spcPct val="20000"/>
        </a:spcBef>
        <a:spcAft>
          <a:spcPct val="0"/>
        </a:spcAft>
        <a:buChar char="»"/>
        <a:defRPr kumimoji="1" sz="22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slide" Target="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" Target="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slide" Target="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" Target="slide1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" Target="slide11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" Target="slide11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slide" Target="slide11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slide" Target="slide1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9.xml"/><Relationship Id="rId7" Type="http://schemas.openxmlformats.org/officeDocument/2006/relationships/slide" Target="slide14.xml"/><Relationship Id="rId2" Type="http://schemas.openxmlformats.org/officeDocument/2006/relationships/slide" Target="slide7.xml"/><Relationship Id="rId1" Type="http://schemas.openxmlformats.org/officeDocument/2006/relationships/slideLayout" Target="../slideLayouts/slideLayout7.xml"/><Relationship Id="rId6" Type="http://schemas.openxmlformats.org/officeDocument/2006/relationships/slide" Target="slide12.xml"/><Relationship Id="rId5" Type="http://schemas.openxmlformats.org/officeDocument/2006/relationships/slide" Target="slide11.xml"/><Relationship Id="rId4" Type="http://schemas.openxmlformats.org/officeDocument/2006/relationships/slide" Target="slide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2015&#24180;&#20826;&#32676;&#21150;&#39044;&#31639;.xls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未命名插图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4821238"/>
            <a:ext cx="10080625" cy="2738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2" name="Picture 4" descr="000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76225" y="207963"/>
            <a:ext cx="3529013" cy="987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3" name="Text Box 5"/>
          <p:cNvSpPr txBox="1">
            <a:spLocks noChangeArrowheads="1"/>
          </p:cNvSpPr>
          <p:nvPr/>
        </p:nvSpPr>
        <p:spPr bwMode="auto">
          <a:xfrm>
            <a:off x="2952750" y="6281380"/>
            <a:ext cx="4176713" cy="378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0794" tIns="50397" rIns="100794" bIns="50397">
            <a:spAutoFit/>
          </a:bodyPr>
          <a:lstStyle/>
          <a:p>
            <a:pPr algn="ctr" defTabSz="495300" eaLnBrk="1" hangingPunct="1"/>
            <a:r>
              <a:rPr kumimoji="1" lang="zh-CN" altLang="en-US" b="1" dirty="0" smtClean="0">
                <a:solidFill>
                  <a:schemeClr val="bg1"/>
                </a:solidFill>
                <a:sym typeface="Wingdings" pitchFamily="2" charset="2"/>
              </a:rPr>
              <a:t>二零一五年九月十八日</a:t>
            </a:r>
            <a:endParaRPr kumimoji="1" lang="zh-CN" altLang="en-US" b="1" dirty="0">
              <a:solidFill>
                <a:schemeClr val="bg1"/>
              </a:solidFill>
              <a:sym typeface="Wingdings" pitchFamily="2" charset="2"/>
            </a:endParaRPr>
          </a:p>
        </p:txBody>
      </p:sp>
      <p:sp>
        <p:nvSpPr>
          <p:cNvPr id="2054" name="Text Box 7"/>
          <p:cNvSpPr txBox="1">
            <a:spLocks noChangeArrowheads="1"/>
          </p:cNvSpPr>
          <p:nvPr/>
        </p:nvSpPr>
        <p:spPr bwMode="auto">
          <a:xfrm>
            <a:off x="2455174" y="5405744"/>
            <a:ext cx="5904656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defTabSz="914400"/>
            <a:r>
              <a:rPr lang="zh-CN" altLang="en-US" sz="4000" b="1" dirty="0" smtClean="0"/>
              <a:t>            吴世刚</a:t>
            </a:r>
            <a:endParaRPr lang="zh-CN" altLang="en-US" sz="4000" b="1" dirty="0"/>
          </a:p>
        </p:txBody>
      </p:sp>
      <p:sp>
        <p:nvSpPr>
          <p:cNvPr id="7" name="WordArt 4"/>
          <p:cNvSpPr>
            <a:spLocks noChangeArrowheads="1" noChangeShapeType="1" noTextEdit="1"/>
          </p:cNvSpPr>
          <p:nvPr/>
        </p:nvSpPr>
        <p:spPr bwMode="auto">
          <a:xfrm>
            <a:off x="719832" y="1907629"/>
            <a:ext cx="8316516" cy="3456384"/>
          </a:xfrm>
          <a:prstGeom prst="rect">
            <a:avLst/>
          </a:prstGeom>
        </p:spPr>
        <p:txBody>
          <a:bodyPr wrap="none" lIns="100794" tIns="50397" rIns="100794" bIns="50397" fromWordArt="1">
            <a:prstTxWarp prst="textPlain">
              <a:avLst>
                <a:gd name="adj" fmla="val 49744"/>
              </a:avLst>
            </a:prstTxWarp>
          </a:bodyPr>
          <a:lstStyle/>
          <a:p>
            <a:pPr algn="ctr"/>
            <a:r>
              <a:rPr lang="zh-CN" altLang="en-US" sz="6000" kern="10" spc="794" dirty="0" smtClean="0"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ffectLst>
                  <a:outerShdw dist="35921" dir="2700000" algn="ctr" rotWithShape="0">
                    <a:srgbClr val="990000"/>
                  </a:outerShdw>
                </a:effectLst>
                <a:latin typeface="宋体"/>
                <a:ea typeface="宋体"/>
              </a:rPr>
              <a:t>党群工作部</a:t>
            </a:r>
            <a:endParaRPr lang="en-US" altLang="zh-CN" sz="6000" kern="10" spc="794" dirty="0" smtClean="0">
              <a:ln w="19050">
                <a:solidFill>
                  <a:schemeClr val="tx1"/>
                </a:solidFill>
                <a:round/>
                <a:headEnd/>
                <a:tailEnd/>
              </a:ln>
              <a:effectLst>
                <a:outerShdw dist="35921" dir="2700000" algn="ctr" rotWithShape="0">
                  <a:srgbClr val="990000"/>
                </a:outerShdw>
              </a:effectLst>
              <a:latin typeface="宋体"/>
              <a:ea typeface="宋体"/>
            </a:endParaRPr>
          </a:p>
          <a:p>
            <a:pPr algn="ctr"/>
            <a:endParaRPr lang="en-US" altLang="zh-CN" sz="6000" kern="10" spc="794" dirty="0" smtClean="0">
              <a:ln w="19050">
                <a:solidFill>
                  <a:schemeClr val="tx1"/>
                </a:solidFill>
                <a:round/>
                <a:headEnd/>
                <a:tailEnd/>
              </a:ln>
              <a:effectLst>
                <a:outerShdw dist="35921" dir="2700000" algn="ctr" rotWithShape="0">
                  <a:srgbClr val="990000"/>
                </a:outerShdw>
              </a:effectLst>
              <a:latin typeface="宋体"/>
              <a:ea typeface="宋体"/>
            </a:endParaRPr>
          </a:p>
          <a:p>
            <a:pPr algn="ctr"/>
            <a:r>
              <a:rPr lang="zh-CN" altLang="zh-CN" sz="9600" b="1" dirty="0">
                <a:solidFill>
                  <a:srgbClr val="800000"/>
                </a:solidFill>
              </a:rPr>
              <a:t>工会工作思路</a:t>
            </a:r>
            <a:endParaRPr lang="zh-CN" altLang="zh-CN" sz="9600" dirty="0">
              <a:solidFill>
                <a:srgbClr val="800000"/>
              </a:solidFill>
            </a:endParaRPr>
          </a:p>
          <a:p>
            <a:pPr algn="ctr"/>
            <a:endParaRPr lang="zh-CN" altLang="en-US" sz="9600" kern="10" spc="794" dirty="0">
              <a:ln w="19050">
                <a:solidFill>
                  <a:schemeClr val="tx1"/>
                </a:solidFill>
                <a:round/>
                <a:headEnd/>
                <a:tailEnd/>
              </a:ln>
              <a:effectLst>
                <a:outerShdw dist="35921" dir="2700000" algn="ctr" rotWithShape="0">
                  <a:srgbClr val="990000"/>
                </a:outerShdw>
              </a:effectLst>
              <a:latin typeface="宋体"/>
              <a:ea typeface="宋体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/>
          </p:cNvSpPr>
          <p:nvPr>
            <p:ph type="title"/>
          </p:nvPr>
        </p:nvSpPr>
        <p:spPr>
          <a:xfrm>
            <a:off x="2159992" y="107429"/>
            <a:ext cx="7452352" cy="569953"/>
          </a:xfrm>
        </p:spPr>
        <p:txBody>
          <a:bodyPr/>
          <a:lstStyle/>
          <a:p>
            <a:pPr algn="l"/>
            <a:r>
              <a:rPr lang="en-US" altLang="zh-CN" sz="2800" b="1" dirty="0" smtClean="0"/>
              <a:t/>
            </a:r>
            <a:br>
              <a:rPr lang="en-US" altLang="zh-CN" sz="2800" b="1" dirty="0" smtClean="0"/>
            </a:br>
            <a:r>
              <a:rPr lang="en-US" altLang="zh-CN" sz="2800" b="1" dirty="0" smtClean="0"/>
              <a:t/>
            </a:r>
            <a:br>
              <a:rPr lang="en-US" altLang="zh-CN" sz="2800" b="1" dirty="0" smtClean="0"/>
            </a:br>
            <a:r>
              <a:rPr lang="zh-CN" altLang="en-US" sz="2800" dirty="0" smtClean="0"/>
              <a:t>四</a:t>
            </a:r>
            <a:r>
              <a:rPr lang="zh-CN" altLang="en-US" sz="2800" b="1" dirty="0" smtClean="0"/>
              <a:t>、</a:t>
            </a:r>
            <a:r>
              <a:rPr lang="zh-CN" altLang="zh-CN" sz="2800" dirty="0"/>
              <a:t>工会经费</a:t>
            </a:r>
            <a:r>
              <a:rPr lang="zh-CN" altLang="zh-CN" sz="2800" dirty="0" smtClean="0"/>
              <a:t>来源</a:t>
            </a:r>
            <a:r>
              <a:rPr lang="zh-CN" altLang="en-US" sz="3200" dirty="0"/>
              <a:t/>
            </a:r>
            <a:br>
              <a:rPr lang="zh-CN" altLang="en-US" sz="3200" dirty="0"/>
            </a:br>
            <a:endParaRPr lang="zh-CN" altLang="en-US" sz="3200" dirty="0" smtClean="0"/>
          </a:p>
        </p:txBody>
      </p:sp>
      <p:sp>
        <p:nvSpPr>
          <p:cNvPr id="12" name="TextBox 11"/>
          <p:cNvSpPr txBox="1"/>
          <p:nvPr/>
        </p:nvSpPr>
        <p:spPr>
          <a:xfrm>
            <a:off x="2436151" y="2603888"/>
            <a:ext cx="4032250" cy="871220"/>
          </a:xfrm>
          <a:prstGeom prst="rect">
            <a:avLst/>
          </a:prstGeom>
          <a:noFill/>
        </p:spPr>
        <p:txBody>
          <a:bodyPr wrap="square" lIns="100794" tIns="50397" rIns="100794" bIns="50397" rtlCol="0">
            <a:spAutoFit/>
          </a:bodyPr>
          <a:lstStyle/>
          <a:p>
            <a:endParaRPr lang="zh-CN" altLang="zh-CN" sz="3000" b="1" dirty="0" smtClean="0"/>
          </a:p>
          <a:p>
            <a:endParaRPr lang="zh-CN" alt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2436151" y="4787795"/>
            <a:ext cx="3780234" cy="871220"/>
          </a:xfrm>
          <a:prstGeom prst="rect">
            <a:avLst/>
          </a:prstGeom>
          <a:noFill/>
        </p:spPr>
        <p:txBody>
          <a:bodyPr wrap="square" lIns="100794" tIns="50397" rIns="100794" bIns="50397" rtlCol="0">
            <a:spAutoFit/>
          </a:bodyPr>
          <a:lstStyle/>
          <a:p>
            <a:endParaRPr lang="zh-CN" altLang="zh-CN" sz="3100" b="1" dirty="0" smtClean="0"/>
          </a:p>
          <a:p>
            <a:endParaRPr lang="zh-CN" alt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2397106" y="5922977"/>
            <a:ext cx="4452276" cy="871220"/>
          </a:xfrm>
          <a:prstGeom prst="rect">
            <a:avLst/>
          </a:prstGeom>
          <a:noFill/>
        </p:spPr>
        <p:txBody>
          <a:bodyPr wrap="square" lIns="100794" tIns="50397" rIns="100794" bIns="50397" rtlCol="0">
            <a:spAutoFit/>
          </a:bodyPr>
          <a:lstStyle/>
          <a:p>
            <a:endParaRPr lang="zh-CN" altLang="zh-CN" sz="3100" b="1" dirty="0" smtClean="0"/>
          </a:p>
          <a:p>
            <a:endParaRPr lang="zh-CN" altLang="en-US" dirty="0"/>
          </a:p>
        </p:txBody>
      </p:sp>
      <p:sp>
        <p:nvSpPr>
          <p:cNvPr id="2" name="矩形 1"/>
          <p:cNvSpPr/>
          <p:nvPr/>
        </p:nvSpPr>
        <p:spPr>
          <a:xfrm>
            <a:off x="533031" y="859921"/>
            <a:ext cx="900100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2800" dirty="0"/>
              <a:t>2</a:t>
            </a:r>
            <a:r>
              <a:rPr lang="zh-CN" altLang="zh-CN" sz="2800" dirty="0"/>
              <a:t>、工会活动经费按照学校工会会费当年上缴来年反还方式</a:t>
            </a:r>
            <a:r>
              <a:rPr lang="zh-CN" altLang="zh-CN" sz="2800" dirty="0" smtClean="0"/>
              <a:t>，反</a:t>
            </a:r>
            <a:r>
              <a:rPr lang="zh-CN" altLang="zh-CN" sz="2800" dirty="0"/>
              <a:t>还给二级部门工会</a:t>
            </a:r>
            <a:r>
              <a:rPr lang="en-US" altLang="zh-CN" sz="2800" dirty="0"/>
              <a:t>2014</a:t>
            </a:r>
            <a:r>
              <a:rPr lang="zh-CN" altLang="zh-CN" sz="2800" dirty="0"/>
              <a:t>年校产会费上缴</a:t>
            </a:r>
            <a:r>
              <a:rPr lang="en-US" altLang="zh-CN" sz="2800" dirty="0"/>
              <a:t>3969</a:t>
            </a:r>
            <a:r>
              <a:rPr lang="zh-CN" altLang="zh-CN" sz="2800" dirty="0"/>
              <a:t>元，反还</a:t>
            </a:r>
            <a:r>
              <a:rPr lang="en-US" altLang="zh-CN" sz="2800" dirty="0"/>
              <a:t>3969</a:t>
            </a:r>
            <a:r>
              <a:rPr lang="zh-CN" altLang="zh-CN" sz="2800" dirty="0"/>
              <a:t>元。</a:t>
            </a:r>
          </a:p>
          <a:p>
            <a:pPr>
              <a:lnSpc>
                <a:spcPct val="150000"/>
              </a:lnSpc>
            </a:pPr>
            <a:r>
              <a:rPr lang="en-US" altLang="zh-CN" sz="2800" dirty="0"/>
              <a:t>3</a:t>
            </a:r>
            <a:r>
              <a:rPr lang="zh-CN" altLang="zh-CN" sz="2800" dirty="0"/>
              <a:t>、按照中国石油大学（北京）工会文件《关于中国石油大学（北京）工会关于拨付二级部门工会活动经费的通知》具体内容：为了各二级部门工会更好的开展活动，根据部门工会经费使用费用不足情况，校工会决定为各二级部门增加工会活动经费。校产在编职工人数</a:t>
            </a:r>
            <a:r>
              <a:rPr lang="en-US" altLang="zh-CN" sz="2800" dirty="0"/>
              <a:t>44</a:t>
            </a:r>
            <a:r>
              <a:rPr lang="zh-CN" altLang="zh-CN" sz="2800" dirty="0"/>
              <a:t>人，合计：</a:t>
            </a:r>
            <a:r>
              <a:rPr lang="en-US" altLang="zh-CN" sz="2800" dirty="0"/>
              <a:t>4400</a:t>
            </a:r>
            <a:r>
              <a:rPr lang="zh-CN" altLang="zh-CN" sz="2800" dirty="0"/>
              <a:t>元</a:t>
            </a:r>
            <a:r>
              <a:rPr lang="zh-CN" altLang="zh-CN" sz="2800" dirty="0" smtClean="0"/>
              <a:t>。</a:t>
            </a:r>
            <a:r>
              <a:rPr lang="zh-CN" altLang="en-US" sz="2800" dirty="0" smtClean="0"/>
              <a:t>两项</a:t>
            </a:r>
            <a:r>
              <a:rPr lang="zh-CN" altLang="zh-CN" sz="2800" dirty="0" smtClean="0"/>
              <a:t>合计</a:t>
            </a:r>
            <a:r>
              <a:rPr lang="zh-CN" altLang="zh-CN" sz="2800" dirty="0"/>
              <a:t>：</a:t>
            </a:r>
            <a:r>
              <a:rPr lang="en-US" altLang="zh-CN" sz="2800" dirty="0"/>
              <a:t>8369</a:t>
            </a:r>
            <a:r>
              <a:rPr lang="zh-CN" altLang="zh-CN" sz="2800" dirty="0"/>
              <a:t>元。主要用于校产在编职工集体福利</a:t>
            </a:r>
            <a:r>
              <a:rPr lang="zh-CN" altLang="zh-CN" sz="2800" dirty="0" smtClean="0"/>
              <a:t>。</a:t>
            </a:r>
            <a:endParaRPr lang="zh-CN" altLang="zh-CN" sz="2800" dirty="0"/>
          </a:p>
        </p:txBody>
      </p:sp>
      <p:sp>
        <p:nvSpPr>
          <p:cNvPr id="7" name="环形箭头 6">
            <a:hlinkClick r:id="rId2" action="ppaction://hlinksldjump"/>
          </p:cNvPr>
          <p:cNvSpPr/>
          <p:nvPr/>
        </p:nvSpPr>
        <p:spPr bwMode="auto">
          <a:xfrm>
            <a:off x="7776616" y="6804173"/>
            <a:ext cx="432048" cy="504056"/>
          </a:xfrm>
          <a:prstGeom prst="circularArrow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zh-CN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宋体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上箭头 3">
            <a:hlinkClick r:id="rId2" action="ppaction://hlinksldjump"/>
          </p:cNvPr>
          <p:cNvSpPr/>
          <p:nvPr/>
        </p:nvSpPr>
        <p:spPr bwMode="auto">
          <a:xfrm>
            <a:off x="9326592" y="565127"/>
            <a:ext cx="428628" cy="214314"/>
          </a:xfrm>
          <a:prstGeom prst="upArrow">
            <a:avLst>
              <a:gd name="adj1" fmla="val 50000"/>
              <a:gd name="adj2" fmla="val 53721"/>
            </a:avLst>
          </a:prstGeom>
          <a:solidFill>
            <a:srgbClr val="FFCC66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zh-CN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宋体" pitchFamily="2" charset="-122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2100239" y="302387"/>
            <a:ext cx="5880146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2800" dirty="0" smtClean="0"/>
              <a:t>五</a:t>
            </a:r>
            <a:r>
              <a:rPr lang="zh-CN" altLang="zh-CN" sz="2800" dirty="0"/>
              <a:t>、工会经费管理</a:t>
            </a:r>
            <a:endParaRPr lang="zh-CN" altLang="en-US" sz="2800" dirty="0"/>
          </a:p>
          <a:p>
            <a:endParaRPr lang="zh-CN" altLang="en-US" sz="2800" dirty="0"/>
          </a:p>
        </p:txBody>
      </p:sp>
      <p:sp>
        <p:nvSpPr>
          <p:cNvPr id="2" name="矩形 1"/>
          <p:cNvSpPr/>
          <p:nvPr/>
        </p:nvSpPr>
        <p:spPr>
          <a:xfrm>
            <a:off x="647824" y="1187550"/>
            <a:ext cx="8784976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2800" dirty="0"/>
              <a:t>1</a:t>
            </a:r>
            <a:r>
              <a:rPr lang="zh-CN" altLang="zh-CN" sz="2800" dirty="0"/>
              <a:t>、同财务部一起对工会经费财务管理模式进行调研，制定</a:t>
            </a:r>
            <a:r>
              <a:rPr lang="zh-CN" altLang="zh-CN" sz="2800" dirty="0" smtClean="0"/>
              <a:t>出附和</a:t>
            </a:r>
            <a:r>
              <a:rPr lang="zh-CN" altLang="zh-CN" sz="2800" dirty="0"/>
              <a:t>总公司实际情况财务管理办法，做好工会经费的使用和管理。</a:t>
            </a:r>
          </a:p>
          <a:p>
            <a:pPr>
              <a:lnSpc>
                <a:spcPct val="150000"/>
              </a:lnSpc>
            </a:pPr>
            <a:r>
              <a:rPr lang="en-US" altLang="zh-CN" sz="2800" dirty="0"/>
              <a:t>2</a:t>
            </a:r>
            <a:r>
              <a:rPr lang="zh-CN" altLang="zh-CN" sz="2800" dirty="0"/>
              <a:t>、即要严格管理也要简化程序提供方便，总公司工会</a:t>
            </a:r>
            <a:r>
              <a:rPr lang="zh-CN" altLang="zh-CN" sz="2800" dirty="0" smtClean="0"/>
              <a:t>经费财务</a:t>
            </a:r>
            <a:r>
              <a:rPr lang="zh-CN" altLang="zh-CN" sz="2800" dirty="0"/>
              <a:t>部设工会经费专项账目管理</a:t>
            </a:r>
            <a:r>
              <a:rPr lang="zh-CN" altLang="zh-CN" sz="2800" dirty="0" smtClean="0"/>
              <a:t>。</a:t>
            </a:r>
            <a:endParaRPr lang="en-US" altLang="zh-CN" sz="2800" dirty="0" smtClean="0"/>
          </a:p>
          <a:p>
            <a:pPr>
              <a:lnSpc>
                <a:spcPct val="150000"/>
              </a:lnSpc>
            </a:pPr>
            <a:r>
              <a:rPr lang="en-US" altLang="zh-CN" sz="2800" dirty="0" smtClean="0"/>
              <a:t>3</a:t>
            </a:r>
            <a:r>
              <a:rPr lang="zh-CN" altLang="zh-CN" sz="2800" dirty="0"/>
              <a:t>、工会经费使用支出应确立，总经理、工会主席签字，</a:t>
            </a:r>
            <a:r>
              <a:rPr lang="zh-CN" altLang="zh-CN" sz="2800" dirty="0" smtClean="0"/>
              <a:t>财务审查</a:t>
            </a:r>
            <a:r>
              <a:rPr lang="zh-CN" altLang="zh-CN" sz="2800" dirty="0"/>
              <a:t>监督，经费使用严格过程手续，年度经费决算公开的管理机制。</a:t>
            </a:r>
          </a:p>
          <a:p>
            <a:endParaRPr lang="zh-CN" altLang="zh-CN" sz="2400" dirty="0"/>
          </a:p>
        </p:txBody>
      </p:sp>
      <p:sp>
        <p:nvSpPr>
          <p:cNvPr id="5" name="环形箭头 4">
            <a:hlinkClick r:id="rId3" action="ppaction://hlinksldjump"/>
          </p:cNvPr>
          <p:cNvSpPr/>
          <p:nvPr/>
        </p:nvSpPr>
        <p:spPr bwMode="auto">
          <a:xfrm>
            <a:off x="7715518" y="6444133"/>
            <a:ext cx="432048" cy="504056"/>
          </a:xfrm>
          <a:prstGeom prst="circularArrow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zh-CN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宋体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上箭头 5">
            <a:hlinkClick r:id="rId2" action="ppaction://hlinksldjump"/>
          </p:cNvPr>
          <p:cNvSpPr/>
          <p:nvPr/>
        </p:nvSpPr>
        <p:spPr bwMode="auto">
          <a:xfrm>
            <a:off x="9326592" y="565127"/>
            <a:ext cx="428628" cy="214314"/>
          </a:xfrm>
          <a:prstGeom prst="upArrow">
            <a:avLst>
              <a:gd name="adj1" fmla="val 50000"/>
              <a:gd name="adj2" fmla="val 53721"/>
            </a:avLst>
          </a:prstGeom>
          <a:solidFill>
            <a:srgbClr val="FFCC66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zh-CN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宋体" pitchFamily="2" charset="-122"/>
            </a:endParaRPr>
          </a:p>
        </p:txBody>
      </p:sp>
      <p:sp>
        <p:nvSpPr>
          <p:cNvPr id="21505" name="Rectangle 1"/>
          <p:cNvSpPr>
            <a:spLocks noChangeArrowheads="1"/>
          </p:cNvSpPr>
          <p:nvPr/>
        </p:nvSpPr>
        <p:spPr bwMode="auto">
          <a:xfrm>
            <a:off x="754032" y="2215991"/>
            <a:ext cx="8786874" cy="23698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zh-CN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宋体" pitchFamily="2" charset="-122"/>
              <a:ea typeface="宋体" pitchFamily="2" charset="-122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altLang="zh-CN" sz="1400" dirty="0" smtClean="0">
              <a:latin typeface="宋体" pitchFamily="2" charset="-122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zh-CN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宋体" pitchFamily="2" charset="-122"/>
              <a:ea typeface="宋体" pitchFamily="2" charset="-122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altLang="zh-CN" sz="1400" dirty="0" smtClean="0">
              <a:latin typeface="宋体" pitchFamily="2" charset="-122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zh-CN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宋体" pitchFamily="2" charset="-122"/>
              <a:ea typeface="宋体" pitchFamily="2" charset="-122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altLang="zh-CN" sz="1400" dirty="0" smtClean="0">
              <a:latin typeface="宋体" pitchFamily="2" charset="-122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CN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宋体" pitchFamily="2" charset="-122"/>
                <a:ea typeface="宋体" pitchFamily="2" charset="-122"/>
                <a:cs typeface="Times New Roman" pitchFamily="18" charset="0"/>
              </a:rPr>
              <a:t>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CN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宋体" pitchFamily="2" charset="-122"/>
                <a:ea typeface="宋体" pitchFamily="2" charset="-122"/>
                <a:cs typeface="Times New Roman" pitchFamily="18" charset="0"/>
              </a:rPr>
              <a:t> </a:t>
            </a:r>
            <a:endParaRPr kumimoji="0" lang="zh-CN" altLang="en-US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宋体" pitchFamily="2" charset="-122"/>
              <a:cs typeface="宋体" pitchFamily="2" charset="-122"/>
            </a:endParaRPr>
          </a:p>
        </p:txBody>
      </p:sp>
      <p:sp>
        <p:nvSpPr>
          <p:cNvPr id="7" name="矩形 6"/>
          <p:cNvSpPr/>
          <p:nvPr/>
        </p:nvSpPr>
        <p:spPr>
          <a:xfrm>
            <a:off x="2162377" y="395461"/>
            <a:ext cx="645222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2800" dirty="0"/>
              <a:t>六</a:t>
            </a:r>
            <a:r>
              <a:rPr lang="zh-CN" altLang="zh-CN" sz="2800" dirty="0" smtClean="0"/>
              <a:t>、</a:t>
            </a:r>
            <a:r>
              <a:rPr lang="zh-CN" altLang="zh-CN" sz="2800" dirty="0"/>
              <a:t>工会干部</a:t>
            </a:r>
            <a:r>
              <a:rPr lang="zh-CN" altLang="zh-CN" sz="2800" dirty="0" smtClean="0"/>
              <a:t>管理</a:t>
            </a:r>
            <a:r>
              <a:rPr lang="zh-CN" altLang="en-US" sz="2800" dirty="0"/>
              <a:t/>
            </a:r>
            <a:br>
              <a:rPr lang="zh-CN" altLang="en-US" sz="2800" dirty="0"/>
            </a:br>
            <a:endParaRPr lang="zh-CN" altLang="en-US" sz="2800" dirty="0"/>
          </a:p>
          <a:p>
            <a:endParaRPr lang="zh-CN" altLang="en-US" sz="2800" dirty="0"/>
          </a:p>
        </p:txBody>
      </p:sp>
      <p:sp>
        <p:nvSpPr>
          <p:cNvPr id="2" name="矩形 1"/>
          <p:cNvSpPr/>
          <p:nvPr/>
        </p:nvSpPr>
        <p:spPr>
          <a:xfrm>
            <a:off x="754032" y="1547589"/>
            <a:ext cx="8678768" cy="46166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2800" dirty="0"/>
              <a:t>1</a:t>
            </a:r>
            <a:r>
              <a:rPr lang="zh-CN" altLang="zh-CN" sz="2800" dirty="0"/>
              <a:t>、总公司工会委员会对工会干部实行年度劳务工资管理；工会委员</a:t>
            </a:r>
            <a:r>
              <a:rPr lang="en-US" altLang="zh-CN" sz="2800" dirty="0"/>
              <a:t>2400</a:t>
            </a:r>
            <a:r>
              <a:rPr lang="zh-CN" altLang="zh-CN" sz="2800" dirty="0"/>
              <a:t>元</a:t>
            </a:r>
            <a:r>
              <a:rPr lang="en-US" altLang="zh-CN" sz="2800" dirty="0"/>
              <a:t>/</a:t>
            </a:r>
            <a:r>
              <a:rPr lang="zh-CN" altLang="zh-CN" sz="2800" dirty="0"/>
              <a:t>年度，工会小组组长</a:t>
            </a:r>
            <a:r>
              <a:rPr lang="en-US" altLang="zh-CN" sz="2800" dirty="0"/>
              <a:t>1200</a:t>
            </a:r>
            <a:r>
              <a:rPr lang="zh-CN" altLang="zh-CN" sz="2800" dirty="0"/>
              <a:t>元</a:t>
            </a:r>
            <a:r>
              <a:rPr lang="en-US" altLang="zh-CN" sz="2800" dirty="0"/>
              <a:t>/</a:t>
            </a:r>
            <a:r>
              <a:rPr lang="zh-CN" altLang="zh-CN" sz="2800" dirty="0"/>
              <a:t>年度，其他活动奖励另计。委员</a:t>
            </a:r>
            <a:r>
              <a:rPr lang="en-US" altLang="zh-CN" sz="2800" dirty="0"/>
              <a:t>5</a:t>
            </a:r>
            <a:r>
              <a:rPr lang="zh-CN" altLang="zh-CN" sz="2800" dirty="0"/>
              <a:t>人×</a:t>
            </a:r>
            <a:r>
              <a:rPr lang="en-US" altLang="zh-CN" sz="2800" dirty="0"/>
              <a:t>2400</a:t>
            </a:r>
            <a:r>
              <a:rPr lang="zh-CN" altLang="zh-CN" sz="2800" dirty="0"/>
              <a:t>元＝</a:t>
            </a:r>
            <a:r>
              <a:rPr lang="en-US" altLang="zh-CN" sz="2800" dirty="0"/>
              <a:t>12000</a:t>
            </a:r>
            <a:r>
              <a:rPr lang="zh-CN" altLang="zh-CN" sz="2800" dirty="0"/>
              <a:t>元、小组组长</a:t>
            </a:r>
            <a:r>
              <a:rPr lang="en-US" altLang="zh-CN" sz="2800" dirty="0"/>
              <a:t>2</a:t>
            </a:r>
            <a:r>
              <a:rPr lang="zh-CN" altLang="zh-CN" sz="2800" dirty="0"/>
              <a:t>人×</a:t>
            </a:r>
            <a:r>
              <a:rPr lang="en-US" altLang="zh-CN" sz="2800" dirty="0"/>
              <a:t>1200</a:t>
            </a:r>
            <a:r>
              <a:rPr lang="zh-CN" altLang="zh-CN" sz="2800" dirty="0"/>
              <a:t>元＝</a:t>
            </a:r>
            <a:r>
              <a:rPr lang="en-US" altLang="zh-CN" sz="2800" dirty="0"/>
              <a:t>2400</a:t>
            </a:r>
            <a:r>
              <a:rPr lang="zh-CN" altLang="zh-CN" sz="2800" dirty="0"/>
              <a:t>元，合计：</a:t>
            </a:r>
            <a:r>
              <a:rPr lang="en-US" altLang="zh-CN" sz="2800" dirty="0"/>
              <a:t>14400</a:t>
            </a:r>
            <a:r>
              <a:rPr lang="zh-CN" altLang="zh-CN" sz="2800" dirty="0"/>
              <a:t>元</a:t>
            </a:r>
            <a:r>
              <a:rPr lang="en-US" altLang="zh-CN" sz="2800" dirty="0"/>
              <a:t>(</a:t>
            </a:r>
            <a:r>
              <a:rPr lang="zh-CN" altLang="zh-CN" sz="2800" dirty="0" smtClean="0"/>
              <a:t>劳务</a:t>
            </a:r>
            <a:r>
              <a:rPr lang="zh-CN" altLang="en-US" sz="2800" dirty="0" smtClean="0"/>
              <a:t>补贴</a:t>
            </a:r>
            <a:r>
              <a:rPr lang="zh-CN" altLang="zh-CN" sz="2800" dirty="0" smtClean="0"/>
              <a:t>工会</a:t>
            </a:r>
            <a:r>
              <a:rPr lang="zh-CN" altLang="zh-CN" sz="2800" dirty="0"/>
              <a:t>主席除外</a:t>
            </a:r>
            <a:r>
              <a:rPr lang="en-US" altLang="zh-CN" sz="2800" dirty="0"/>
              <a:t>) </a:t>
            </a:r>
            <a:endParaRPr lang="zh-CN" altLang="zh-CN" sz="2800" dirty="0"/>
          </a:p>
          <a:p>
            <a:pPr>
              <a:lnSpc>
                <a:spcPct val="150000"/>
              </a:lnSpc>
            </a:pPr>
            <a:r>
              <a:rPr lang="en-US" altLang="zh-CN" sz="2800" dirty="0"/>
              <a:t>2</a:t>
            </a:r>
            <a:r>
              <a:rPr lang="zh-CN" altLang="zh-CN" sz="2800" dirty="0"/>
              <a:t>、企业编制职工年终评为优秀工会干部者奖励</a:t>
            </a:r>
            <a:r>
              <a:rPr lang="en-US" altLang="zh-CN" sz="2800" dirty="0"/>
              <a:t>500</a:t>
            </a:r>
            <a:r>
              <a:rPr lang="zh-CN" altLang="zh-CN" sz="2800" dirty="0"/>
              <a:t>元，评为工会积极分子者奖励</a:t>
            </a:r>
            <a:r>
              <a:rPr lang="en-US" altLang="zh-CN" sz="2800" dirty="0"/>
              <a:t>300</a:t>
            </a:r>
            <a:r>
              <a:rPr lang="zh-CN" altLang="zh-CN" sz="2800" dirty="0"/>
              <a:t>元</a:t>
            </a:r>
            <a:r>
              <a:rPr lang="zh-CN" altLang="zh-CN" sz="2800" dirty="0" smtClean="0"/>
              <a:t>。</a:t>
            </a:r>
            <a:endParaRPr lang="zh-CN" altLang="zh-CN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Text Box 5"/>
          <p:cNvSpPr txBox="1">
            <a:spLocks noChangeArrowheads="1"/>
          </p:cNvSpPr>
          <p:nvPr/>
        </p:nvSpPr>
        <p:spPr bwMode="auto">
          <a:xfrm>
            <a:off x="557889" y="1748884"/>
            <a:ext cx="8965090" cy="45337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00794" tIns="50397" rIns="100794" bIns="50397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3200" dirty="0"/>
              <a:t>3</a:t>
            </a:r>
            <a:r>
              <a:rPr lang="zh-CN" altLang="zh-CN" sz="3200" dirty="0"/>
              <a:t>、工会委员会根据《校办企业总公司工会干部年度工作考核办法》进行考核，等级分别为：优秀、合格、基本合格、不合格</a:t>
            </a:r>
            <a:r>
              <a:rPr lang="en-US" altLang="zh-CN" sz="3200" dirty="0"/>
              <a:t>4</a:t>
            </a:r>
            <a:r>
              <a:rPr lang="zh-CN" altLang="zh-CN" sz="3200" dirty="0"/>
              <a:t>个等级；考核：优秀发放劳务工资</a:t>
            </a:r>
            <a:r>
              <a:rPr lang="en-US" altLang="zh-CN" sz="3200" dirty="0"/>
              <a:t>100%</a:t>
            </a:r>
            <a:r>
              <a:rPr lang="zh-CN" altLang="zh-CN" sz="3200" dirty="0"/>
              <a:t>，合格</a:t>
            </a:r>
            <a:r>
              <a:rPr lang="en-US" altLang="zh-CN" sz="3200" dirty="0"/>
              <a:t>90%</a:t>
            </a:r>
            <a:r>
              <a:rPr lang="zh-CN" altLang="zh-CN" sz="3200" dirty="0"/>
              <a:t>，基本合格</a:t>
            </a:r>
            <a:r>
              <a:rPr lang="en-US" altLang="zh-CN" sz="3200" dirty="0"/>
              <a:t>70%</a:t>
            </a:r>
            <a:r>
              <a:rPr lang="zh-CN" altLang="zh-CN" sz="3200" dirty="0"/>
              <a:t>，不合格者不发放劳务工资，劳务工资年度考核工作完成后一次性发放</a:t>
            </a:r>
            <a:r>
              <a:rPr lang="zh-CN" altLang="zh-CN" sz="3200" dirty="0" smtClean="0"/>
              <a:t>。</a:t>
            </a:r>
            <a:endParaRPr lang="zh-CN" altLang="zh-CN" sz="3200" dirty="0"/>
          </a:p>
        </p:txBody>
      </p:sp>
      <p:sp>
        <p:nvSpPr>
          <p:cNvPr id="6" name="上箭头 5">
            <a:hlinkClick r:id="rId2" action="ppaction://hlinksldjump"/>
          </p:cNvPr>
          <p:cNvSpPr/>
          <p:nvPr/>
        </p:nvSpPr>
        <p:spPr bwMode="auto">
          <a:xfrm>
            <a:off x="9326592" y="565127"/>
            <a:ext cx="428628" cy="214314"/>
          </a:xfrm>
          <a:prstGeom prst="upArrow">
            <a:avLst>
              <a:gd name="adj1" fmla="val 50000"/>
              <a:gd name="adj2" fmla="val 53721"/>
            </a:avLst>
          </a:prstGeom>
          <a:solidFill>
            <a:srgbClr val="FFCC66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zh-CN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宋体" pitchFamily="2" charset="-122"/>
            </a:endParaRPr>
          </a:p>
        </p:txBody>
      </p:sp>
      <p:sp>
        <p:nvSpPr>
          <p:cNvPr id="2" name="矩形 1"/>
          <p:cNvSpPr/>
          <p:nvPr/>
        </p:nvSpPr>
        <p:spPr>
          <a:xfrm>
            <a:off x="2015976" y="363889"/>
            <a:ext cx="3057247" cy="138499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2800" dirty="0"/>
              <a:t>六</a:t>
            </a:r>
            <a:r>
              <a:rPr lang="zh-CN" altLang="zh-CN" sz="2800" dirty="0" smtClean="0"/>
              <a:t>、</a:t>
            </a:r>
            <a:r>
              <a:rPr lang="zh-CN" altLang="zh-CN" sz="2800" dirty="0"/>
              <a:t>工会干部</a:t>
            </a:r>
            <a:r>
              <a:rPr lang="zh-CN" altLang="zh-CN" sz="2800" dirty="0" smtClean="0"/>
              <a:t>管理</a:t>
            </a:r>
            <a:r>
              <a:rPr lang="zh-CN" altLang="en-US" sz="2800" dirty="0"/>
              <a:t/>
            </a:r>
            <a:br>
              <a:rPr lang="zh-CN" altLang="en-US" sz="2800" dirty="0"/>
            </a:br>
            <a:endParaRPr lang="zh-CN" altLang="en-US" sz="2800" dirty="0"/>
          </a:p>
          <a:p>
            <a:endParaRPr lang="zh-CN" altLang="en-US" sz="2800" dirty="0"/>
          </a:p>
        </p:txBody>
      </p:sp>
      <p:sp>
        <p:nvSpPr>
          <p:cNvPr id="5" name="环形箭头 4">
            <a:hlinkClick r:id="rId3" action="ppaction://hlinksldjump"/>
          </p:cNvPr>
          <p:cNvSpPr/>
          <p:nvPr/>
        </p:nvSpPr>
        <p:spPr bwMode="auto">
          <a:xfrm>
            <a:off x="7920632" y="6588149"/>
            <a:ext cx="432048" cy="504056"/>
          </a:xfrm>
          <a:prstGeom prst="circularArrow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zh-CN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宋体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Text Box 5"/>
          <p:cNvSpPr txBox="1">
            <a:spLocks noChangeArrowheads="1"/>
          </p:cNvSpPr>
          <p:nvPr/>
        </p:nvSpPr>
        <p:spPr bwMode="auto">
          <a:xfrm>
            <a:off x="420026" y="1619597"/>
            <a:ext cx="9324578" cy="50262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0794" tIns="50397" rIns="100794" bIns="50397">
            <a:spAutoFit/>
          </a:bodyPr>
          <a:lstStyle/>
          <a:p>
            <a:r>
              <a:rPr lang="en-US" altLang="zh-CN" sz="3200" dirty="0" smtClean="0"/>
              <a:t>(</a:t>
            </a:r>
            <a:r>
              <a:rPr lang="zh-CN" altLang="zh-CN" sz="3200" dirty="0" smtClean="0"/>
              <a:t>一</a:t>
            </a:r>
            <a:r>
              <a:rPr lang="en-US" altLang="zh-CN" sz="3200" dirty="0"/>
              <a:t>)</a:t>
            </a:r>
            <a:r>
              <a:rPr lang="zh-CN" altLang="zh-CN" sz="3200" dirty="0" smtClean="0"/>
              <a:t>、</a:t>
            </a:r>
            <a:r>
              <a:rPr lang="zh-CN" altLang="zh-CN" sz="3200" dirty="0"/>
              <a:t>核心工作：</a:t>
            </a:r>
          </a:p>
          <a:p>
            <a:pPr>
              <a:lnSpc>
                <a:spcPct val="150000"/>
              </a:lnSpc>
            </a:pPr>
            <a:r>
              <a:rPr lang="en-US" altLang="zh-CN" sz="3200" dirty="0"/>
              <a:t>    </a:t>
            </a:r>
            <a:r>
              <a:rPr lang="zh-CN" altLang="zh-CN" sz="3200" dirty="0"/>
              <a:t>在直属党支部领导下，做好总公司各项群众性工作，其核心工作是；认真贯彻落实《工会法》，维护职工正当合法权益；提高集体福利；组织开展文体活动；化解矛盾，做好总公司“二级”工会的各项工作，同党政一道合力营造总公司和谐工作分围</a:t>
            </a:r>
            <a:r>
              <a:rPr lang="zh-CN" altLang="zh-CN" sz="3200" dirty="0" smtClean="0"/>
              <a:t>。</a:t>
            </a:r>
            <a:endParaRPr lang="zh-CN" altLang="zh-CN" sz="3200" dirty="0"/>
          </a:p>
        </p:txBody>
      </p:sp>
      <p:sp>
        <p:nvSpPr>
          <p:cNvPr id="4" name="TextBox 3"/>
          <p:cNvSpPr txBox="1"/>
          <p:nvPr/>
        </p:nvSpPr>
        <p:spPr>
          <a:xfrm>
            <a:off x="2015976" y="298794"/>
            <a:ext cx="7524930" cy="532666"/>
          </a:xfrm>
          <a:prstGeom prst="rect">
            <a:avLst/>
          </a:prstGeom>
          <a:noFill/>
        </p:spPr>
        <p:txBody>
          <a:bodyPr wrap="square" lIns="100794" tIns="50397" rIns="100794" bIns="50397" rtlCol="0">
            <a:spAutoFit/>
          </a:bodyPr>
          <a:lstStyle/>
          <a:p>
            <a:r>
              <a:rPr lang="zh-CN" altLang="en-US" sz="2800" dirty="0"/>
              <a:t>七</a:t>
            </a:r>
            <a:r>
              <a:rPr lang="zh-CN" altLang="zh-CN" sz="2800" dirty="0" smtClean="0"/>
              <a:t>、</a:t>
            </a:r>
            <a:r>
              <a:rPr lang="zh-CN" altLang="zh-CN" sz="2800" dirty="0"/>
              <a:t>工会工作核心与</a:t>
            </a:r>
            <a:r>
              <a:rPr lang="zh-CN" altLang="zh-CN" sz="2800" dirty="0" smtClean="0"/>
              <a:t>重点</a:t>
            </a:r>
            <a:endParaRPr lang="zh-CN" altLang="en-US" sz="2800" dirty="0"/>
          </a:p>
        </p:txBody>
      </p:sp>
      <p:sp>
        <p:nvSpPr>
          <p:cNvPr id="6" name="上箭头 5">
            <a:hlinkClick r:id="rId2" action="ppaction://hlinksldjump"/>
          </p:cNvPr>
          <p:cNvSpPr/>
          <p:nvPr/>
        </p:nvSpPr>
        <p:spPr bwMode="auto">
          <a:xfrm>
            <a:off x="9326592" y="565127"/>
            <a:ext cx="428628" cy="214314"/>
          </a:xfrm>
          <a:prstGeom prst="upArrow">
            <a:avLst>
              <a:gd name="adj1" fmla="val 50000"/>
              <a:gd name="adj2" fmla="val 53721"/>
            </a:avLst>
          </a:prstGeom>
          <a:solidFill>
            <a:srgbClr val="FFCC66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zh-CN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宋体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Text Box 5"/>
          <p:cNvSpPr txBox="1">
            <a:spLocks noChangeArrowheads="1"/>
          </p:cNvSpPr>
          <p:nvPr/>
        </p:nvSpPr>
        <p:spPr bwMode="auto">
          <a:xfrm>
            <a:off x="519678" y="1691605"/>
            <a:ext cx="8913122" cy="46260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00794" tIns="50397" rIns="100794" bIns="50397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2800" dirty="0"/>
              <a:t>(</a:t>
            </a:r>
            <a:r>
              <a:rPr lang="zh-CN" altLang="zh-CN" sz="2800" dirty="0" smtClean="0"/>
              <a:t>二</a:t>
            </a:r>
            <a:r>
              <a:rPr lang="en-US" altLang="zh-CN" sz="2800" dirty="0" smtClean="0"/>
              <a:t>)</a:t>
            </a:r>
            <a:r>
              <a:rPr lang="zh-CN" altLang="zh-CN" sz="2800" dirty="0" smtClean="0"/>
              <a:t>、</a:t>
            </a:r>
            <a:r>
              <a:rPr lang="zh-CN" altLang="zh-CN" sz="2800" dirty="0"/>
              <a:t>重点工作：</a:t>
            </a:r>
          </a:p>
          <a:p>
            <a:pPr>
              <a:lnSpc>
                <a:spcPct val="150000"/>
              </a:lnSpc>
            </a:pPr>
            <a:r>
              <a:rPr lang="en-US" altLang="zh-CN" sz="2800" dirty="0"/>
              <a:t>1</a:t>
            </a:r>
            <a:r>
              <a:rPr lang="zh-CN" altLang="zh-CN" sz="2800" dirty="0"/>
              <a:t>、围绕总公司的中心工作和上级工会组织的部署，做好职工的思想政治工作，调动广大职工参与各项工作的积极性和创造性</a:t>
            </a:r>
            <a:r>
              <a:rPr lang="zh-CN" altLang="zh-CN" sz="2800" dirty="0" smtClean="0"/>
              <a:t>。</a:t>
            </a:r>
            <a:endParaRPr lang="zh-CN" altLang="zh-CN" sz="2800" dirty="0"/>
          </a:p>
          <a:p>
            <a:pPr>
              <a:lnSpc>
                <a:spcPct val="150000"/>
              </a:lnSpc>
            </a:pPr>
            <a:r>
              <a:rPr lang="en-US" altLang="zh-CN" sz="2800" dirty="0"/>
              <a:t>2</a:t>
            </a:r>
            <a:r>
              <a:rPr lang="zh-CN" altLang="zh-CN" sz="2800" dirty="0"/>
              <a:t>、充分发挥</a:t>
            </a:r>
            <a:r>
              <a:rPr lang="zh-CN" altLang="zh-CN" sz="2800" dirty="0" smtClean="0">
                <a:solidFill>
                  <a:srgbClr val="FF0000"/>
                </a:solidFill>
              </a:rPr>
              <a:t>工会</a:t>
            </a:r>
            <a:r>
              <a:rPr lang="zh-CN" altLang="en-US" sz="2800" dirty="0" smtClean="0">
                <a:solidFill>
                  <a:srgbClr val="FF0000"/>
                </a:solidFill>
              </a:rPr>
              <a:t>委员会集体智慧</a:t>
            </a:r>
            <a:r>
              <a:rPr lang="zh-CN" altLang="en-US" sz="2800" dirty="0" smtClean="0"/>
              <a:t>做好全面工作，</a:t>
            </a:r>
            <a:r>
              <a:rPr lang="zh-CN" altLang="zh-CN" sz="2800" dirty="0" smtClean="0"/>
              <a:t>在</a:t>
            </a:r>
            <a:r>
              <a:rPr lang="zh-CN" altLang="zh-CN" sz="2800" dirty="0"/>
              <a:t>总公司领导和职工</a:t>
            </a:r>
            <a:r>
              <a:rPr lang="zh-CN" altLang="zh-CN" sz="2800" dirty="0" smtClean="0"/>
              <a:t>间</a:t>
            </a:r>
            <a:r>
              <a:rPr lang="zh-CN" altLang="en-US" sz="2800" dirty="0" smtClean="0"/>
              <a:t>起到</a:t>
            </a:r>
            <a:r>
              <a:rPr lang="zh-CN" altLang="zh-CN" sz="2800" dirty="0" smtClean="0"/>
              <a:t>桥梁</a:t>
            </a:r>
            <a:r>
              <a:rPr lang="zh-CN" altLang="zh-CN" sz="2800" dirty="0"/>
              <a:t>作用，关怀慰问老弱病退等困难职工</a:t>
            </a:r>
            <a:r>
              <a:rPr lang="zh-CN" altLang="zh-CN" sz="2800" dirty="0" smtClean="0"/>
              <a:t>。</a:t>
            </a:r>
            <a:endParaRPr lang="zh-CN" altLang="zh-CN" sz="2800" dirty="0"/>
          </a:p>
        </p:txBody>
      </p:sp>
      <p:sp>
        <p:nvSpPr>
          <p:cNvPr id="6" name="上箭头 5">
            <a:hlinkClick r:id="rId2" action="ppaction://hlinksldjump"/>
          </p:cNvPr>
          <p:cNvSpPr/>
          <p:nvPr/>
        </p:nvSpPr>
        <p:spPr bwMode="auto">
          <a:xfrm>
            <a:off x="9326592" y="565127"/>
            <a:ext cx="428628" cy="214314"/>
          </a:xfrm>
          <a:prstGeom prst="upArrow">
            <a:avLst>
              <a:gd name="adj1" fmla="val 50000"/>
              <a:gd name="adj2" fmla="val 53721"/>
            </a:avLst>
          </a:prstGeom>
          <a:solidFill>
            <a:srgbClr val="FFCC66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zh-CN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宋体" pitchFamily="2" charset="-122"/>
            </a:endParaRPr>
          </a:p>
        </p:txBody>
      </p:sp>
      <p:sp>
        <p:nvSpPr>
          <p:cNvPr id="2" name="矩形 1"/>
          <p:cNvSpPr/>
          <p:nvPr/>
        </p:nvSpPr>
        <p:spPr>
          <a:xfrm>
            <a:off x="1943968" y="283558"/>
            <a:ext cx="413446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2800" dirty="0"/>
              <a:t>七</a:t>
            </a:r>
            <a:r>
              <a:rPr lang="zh-CN" altLang="zh-CN" sz="2800" dirty="0" smtClean="0"/>
              <a:t>、</a:t>
            </a:r>
            <a:r>
              <a:rPr lang="zh-CN" altLang="zh-CN" sz="2800" dirty="0"/>
              <a:t>工会工作核心与重点</a:t>
            </a:r>
            <a:endParaRPr lang="zh-CN" alt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Text Box 5"/>
          <p:cNvSpPr txBox="1">
            <a:spLocks noChangeArrowheads="1"/>
          </p:cNvSpPr>
          <p:nvPr/>
        </p:nvSpPr>
        <p:spPr bwMode="auto">
          <a:xfrm>
            <a:off x="683177" y="1907629"/>
            <a:ext cx="8640960" cy="45337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00794" tIns="50397" rIns="100794" bIns="50397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3200" dirty="0"/>
              <a:t>3</a:t>
            </a:r>
            <a:r>
              <a:rPr lang="zh-CN" altLang="zh-CN" sz="3200" dirty="0"/>
              <a:t>、组织开展好总公司群众业余文艺体育活动，丰富</a:t>
            </a:r>
            <a:r>
              <a:rPr lang="zh-CN" altLang="zh-CN" sz="3200"/>
              <a:t>职工</a:t>
            </a:r>
            <a:r>
              <a:rPr lang="zh-CN" altLang="zh-CN" sz="3200" smtClean="0"/>
              <a:t>的业余</a:t>
            </a:r>
            <a:r>
              <a:rPr lang="zh-CN" altLang="zh-CN" sz="3200" dirty="0"/>
              <a:t>文化生活。</a:t>
            </a:r>
          </a:p>
          <a:p>
            <a:pPr>
              <a:lnSpc>
                <a:spcPct val="150000"/>
              </a:lnSpc>
            </a:pPr>
            <a:r>
              <a:rPr lang="en-US" altLang="zh-CN" sz="3200" dirty="0"/>
              <a:t>4</a:t>
            </a:r>
            <a:r>
              <a:rPr lang="zh-CN" altLang="zh-CN" sz="3200" dirty="0"/>
              <a:t>、合理使用工会经费，努力完成上级工会和总公司领导交办的其他任务</a:t>
            </a:r>
            <a:r>
              <a:rPr lang="zh-CN" altLang="zh-CN" sz="3200" dirty="0" smtClean="0"/>
              <a:t>。</a:t>
            </a:r>
            <a:endParaRPr lang="en-US" altLang="zh-CN" sz="3200" dirty="0" smtClean="0"/>
          </a:p>
          <a:p>
            <a:pPr>
              <a:lnSpc>
                <a:spcPct val="150000"/>
              </a:lnSpc>
            </a:pPr>
            <a:r>
              <a:rPr lang="en-US" altLang="zh-CN" sz="3200" dirty="0" smtClean="0"/>
              <a:t>(</a:t>
            </a:r>
            <a:r>
              <a:rPr lang="zh-CN" altLang="zh-CN" sz="3200" dirty="0"/>
              <a:t>三</a:t>
            </a:r>
            <a:r>
              <a:rPr lang="en-US" altLang="zh-CN" sz="3200" dirty="0"/>
              <a:t>)</a:t>
            </a:r>
            <a:r>
              <a:rPr lang="zh-CN" altLang="zh-CN" sz="3200" dirty="0"/>
              <a:t>、开展群众业余文艺体育活动：</a:t>
            </a:r>
          </a:p>
          <a:p>
            <a:pPr>
              <a:lnSpc>
                <a:spcPct val="150000"/>
              </a:lnSpc>
            </a:pPr>
            <a:endParaRPr lang="zh-CN" altLang="zh-CN" sz="3200" dirty="0"/>
          </a:p>
        </p:txBody>
      </p:sp>
      <p:sp>
        <p:nvSpPr>
          <p:cNvPr id="4" name="TextBox 3"/>
          <p:cNvSpPr txBox="1"/>
          <p:nvPr/>
        </p:nvSpPr>
        <p:spPr>
          <a:xfrm>
            <a:off x="2087984" y="251444"/>
            <a:ext cx="7056438" cy="963553"/>
          </a:xfrm>
          <a:prstGeom prst="rect">
            <a:avLst/>
          </a:prstGeom>
          <a:noFill/>
        </p:spPr>
        <p:txBody>
          <a:bodyPr wrap="square" lIns="100794" tIns="50397" rIns="100794" bIns="50397" rtlCol="0">
            <a:spAutoFit/>
          </a:bodyPr>
          <a:lstStyle/>
          <a:p>
            <a:r>
              <a:rPr lang="zh-CN" altLang="en-US" sz="2800" dirty="0"/>
              <a:t>七</a:t>
            </a:r>
            <a:r>
              <a:rPr lang="zh-CN" altLang="zh-CN" sz="2800" dirty="0" smtClean="0"/>
              <a:t>、</a:t>
            </a:r>
            <a:r>
              <a:rPr lang="zh-CN" altLang="zh-CN" sz="2800" dirty="0"/>
              <a:t>工会工作核心与重点</a:t>
            </a:r>
            <a:endParaRPr lang="zh-CN" altLang="en-US" sz="2800" dirty="0"/>
          </a:p>
          <a:p>
            <a:endParaRPr lang="zh-CN" altLang="en-US" sz="2800" dirty="0"/>
          </a:p>
        </p:txBody>
      </p:sp>
      <p:sp>
        <p:nvSpPr>
          <p:cNvPr id="6" name="上箭头 5">
            <a:hlinkClick r:id="rId2" action="ppaction://hlinksldjump"/>
          </p:cNvPr>
          <p:cNvSpPr/>
          <p:nvPr/>
        </p:nvSpPr>
        <p:spPr bwMode="auto">
          <a:xfrm>
            <a:off x="9326592" y="565127"/>
            <a:ext cx="428628" cy="214314"/>
          </a:xfrm>
          <a:prstGeom prst="upArrow">
            <a:avLst>
              <a:gd name="adj1" fmla="val 50000"/>
              <a:gd name="adj2" fmla="val 53721"/>
            </a:avLst>
          </a:prstGeom>
          <a:solidFill>
            <a:srgbClr val="FFCC66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zh-CN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宋体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Text Box 5"/>
          <p:cNvSpPr txBox="1">
            <a:spLocks noChangeArrowheads="1"/>
          </p:cNvSpPr>
          <p:nvPr/>
        </p:nvSpPr>
        <p:spPr bwMode="auto">
          <a:xfrm>
            <a:off x="601850" y="1475581"/>
            <a:ext cx="8724742" cy="5272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00794" tIns="50397" rIns="100794" bIns="50397">
            <a:spAutoFit/>
          </a:bodyPr>
          <a:lstStyle/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en-US" altLang="zh-CN" sz="2800" dirty="0" smtClean="0"/>
              <a:t>    </a:t>
            </a:r>
            <a:r>
              <a:rPr lang="zh-CN" altLang="zh-CN" sz="2800" dirty="0" smtClean="0"/>
              <a:t>主要</a:t>
            </a:r>
            <a:r>
              <a:rPr lang="zh-CN" altLang="zh-CN" sz="2800" dirty="0"/>
              <a:t>以个人兴趣爱好为基础，倡导以兴趣俱乐部</a:t>
            </a:r>
            <a:r>
              <a:rPr lang="zh-CN" altLang="zh-CN" sz="2800" dirty="0" smtClean="0"/>
              <a:t>组织形式</a:t>
            </a:r>
            <a:r>
              <a:rPr lang="zh-CN" altLang="en-US" sz="2800" dirty="0" smtClean="0"/>
              <a:t>，</a:t>
            </a:r>
            <a:r>
              <a:rPr lang="zh-CN" altLang="zh-CN" sz="2800" dirty="0" smtClean="0"/>
              <a:t>开展</a:t>
            </a:r>
            <a:r>
              <a:rPr lang="zh-CN" altLang="zh-CN" sz="2800" dirty="0"/>
              <a:t>一些经常性业余文化活动，如：羽毛球俱乐部、乒乓球俱乐部、自行车俱乐部、汽车俱乐部、钓鱼俱乐部、烹饪俱乐部等等，俱乐部以自治形式管理，会员出一些会费自主开展活动，俱乐部如</a:t>
            </a:r>
            <a:r>
              <a:rPr lang="zh-CN" altLang="zh-CN" sz="2800" dirty="0"/>
              <a:t>有组织</a:t>
            </a:r>
            <a:r>
              <a:rPr lang="zh-CN" altLang="zh-CN" sz="2800" dirty="0" smtClean="0"/>
              <a:t>活动</a:t>
            </a:r>
            <a:r>
              <a:rPr lang="zh-CN" altLang="zh-CN" sz="2800" dirty="0" smtClean="0"/>
              <a:t>或</a:t>
            </a:r>
            <a:r>
              <a:rPr lang="zh-CN" altLang="zh-CN" sz="2800" dirty="0"/>
              <a:t>比赛总公司工会补贴一些经费，总公司工会搭建平台，鼓励和扶持各俱乐部自治活动，达到丰富职工业余文化生活入之目的</a:t>
            </a:r>
            <a:r>
              <a:rPr lang="zh-CN" altLang="zh-CN" sz="2800" dirty="0" smtClean="0"/>
              <a:t>。</a:t>
            </a:r>
            <a:endParaRPr lang="zh-CN" altLang="zh-CN" sz="2800" dirty="0"/>
          </a:p>
        </p:txBody>
      </p:sp>
      <p:sp>
        <p:nvSpPr>
          <p:cNvPr id="4" name="TextBox 3"/>
          <p:cNvSpPr txBox="1"/>
          <p:nvPr/>
        </p:nvSpPr>
        <p:spPr>
          <a:xfrm>
            <a:off x="1880220" y="251444"/>
            <a:ext cx="7715304" cy="532666"/>
          </a:xfrm>
          <a:prstGeom prst="rect">
            <a:avLst/>
          </a:prstGeom>
          <a:noFill/>
        </p:spPr>
        <p:txBody>
          <a:bodyPr wrap="square" lIns="100794" tIns="50397" rIns="100794" bIns="50397" rtlCol="0">
            <a:spAutoFit/>
          </a:bodyPr>
          <a:lstStyle/>
          <a:p>
            <a:r>
              <a:rPr lang="en-US" altLang="zh-CN" sz="2800" dirty="0" smtClean="0"/>
              <a:t>  </a:t>
            </a:r>
            <a:r>
              <a:rPr lang="zh-CN" altLang="en-US" sz="2800" dirty="0"/>
              <a:t>七</a:t>
            </a:r>
            <a:r>
              <a:rPr lang="zh-CN" altLang="zh-CN" sz="2800" dirty="0" smtClean="0"/>
              <a:t>、</a:t>
            </a:r>
            <a:r>
              <a:rPr lang="zh-CN" altLang="zh-CN" sz="2800" dirty="0"/>
              <a:t>工会工作核心与</a:t>
            </a:r>
            <a:r>
              <a:rPr lang="zh-CN" altLang="zh-CN" sz="2800" dirty="0" smtClean="0"/>
              <a:t>重点</a:t>
            </a:r>
            <a:endParaRPr lang="zh-CN" altLang="en-US" sz="2800" dirty="0"/>
          </a:p>
        </p:txBody>
      </p:sp>
      <p:sp>
        <p:nvSpPr>
          <p:cNvPr id="6" name="上箭头 5">
            <a:hlinkClick r:id="rId2" action="ppaction://hlinksldjump"/>
          </p:cNvPr>
          <p:cNvSpPr/>
          <p:nvPr/>
        </p:nvSpPr>
        <p:spPr bwMode="auto">
          <a:xfrm>
            <a:off x="9326592" y="565127"/>
            <a:ext cx="428628" cy="214314"/>
          </a:xfrm>
          <a:prstGeom prst="upArrow">
            <a:avLst>
              <a:gd name="adj1" fmla="val 50000"/>
              <a:gd name="adj2" fmla="val 53721"/>
            </a:avLst>
          </a:prstGeom>
          <a:solidFill>
            <a:srgbClr val="FFCC66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zh-CN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宋体" pitchFamily="2" charset="-122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1039784" y="3351209"/>
            <a:ext cx="800105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2800" b="1" dirty="0" smtClean="0"/>
              <a:t>       </a:t>
            </a:r>
            <a:endParaRPr lang="zh-CN" altLang="en-US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Text Box 5"/>
          <p:cNvSpPr txBox="1">
            <a:spLocks noChangeArrowheads="1"/>
          </p:cNvSpPr>
          <p:nvPr/>
        </p:nvSpPr>
        <p:spPr bwMode="auto">
          <a:xfrm>
            <a:off x="420026" y="1279508"/>
            <a:ext cx="9324578" cy="5272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00794" tIns="50397" rIns="100794" bIns="50397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2800" dirty="0" smtClean="0"/>
              <a:t>(</a:t>
            </a:r>
            <a:r>
              <a:rPr lang="zh-CN" altLang="zh-CN" sz="2800" dirty="0"/>
              <a:t>四</a:t>
            </a:r>
            <a:r>
              <a:rPr lang="en-US" altLang="zh-CN" sz="2800" dirty="0"/>
              <a:t>)</a:t>
            </a:r>
            <a:r>
              <a:rPr lang="zh-CN" altLang="zh-CN" sz="2800" dirty="0"/>
              <a:t>、关爱职工身心健康：</a:t>
            </a:r>
          </a:p>
          <a:p>
            <a:pPr>
              <a:lnSpc>
                <a:spcPct val="150000"/>
              </a:lnSpc>
            </a:pPr>
            <a:r>
              <a:rPr lang="en-US" altLang="zh-CN" sz="2800" dirty="0" smtClean="0"/>
              <a:t>    </a:t>
            </a:r>
            <a:r>
              <a:rPr lang="zh-CN" altLang="zh-CN" sz="2800" dirty="0" smtClean="0"/>
              <a:t>倡导</a:t>
            </a:r>
            <a:r>
              <a:rPr lang="zh-CN" altLang="zh-CN" sz="2800" dirty="0"/>
              <a:t>职工工作日每天上下午用各半小时时间进行室外活动，时间不固定，依据部门工作自行安排，工会给大家购置一些，如：乒乓球拍、羽毛拍、跳绳、踺子等健身活动用品。</a:t>
            </a:r>
          </a:p>
          <a:p>
            <a:pPr>
              <a:lnSpc>
                <a:spcPct val="150000"/>
              </a:lnSpc>
            </a:pPr>
            <a:r>
              <a:rPr lang="en-US" altLang="zh-CN" sz="2800" dirty="0"/>
              <a:t>(</a:t>
            </a:r>
            <a:r>
              <a:rPr lang="zh-CN" altLang="zh-CN" sz="2800" dirty="0"/>
              <a:t>五</a:t>
            </a:r>
            <a:r>
              <a:rPr lang="en-US" altLang="zh-CN" sz="2800" dirty="0"/>
              <a:t>)</a:t>
            </a:r>
            <a:r>
              <a:rPr lang="zh-CN" altLang="zh-CN" sz="2800" dirty="0"/>
              <a:t>、集体领导民主决策：</a:t>
            </a:r>
          </a:p>
          <a:p>
            <a:pPr>
              <a:lnSpc>
                <a:spcPct val="150000"/>
              </a:lnSpc>
            </a:pPr>
            <a:r>
              <a:rPr lang="en-US" altLang="zh-CN" sz="2800" dirty="0" smtClean="0"/>
              <a:t>    </a:t>
            </a:r>
            <a:r>
              <a:rPr lang="zh-CN" altLang="zh-CN" sz="2800" dirty="0" smtClean="0"/>
              <a:t>建立</a:t>
            </a:r>
            <a:r>
              <a:rPr lang="zh-CN" altLang="zh-CN" sz="2800" dirty="0"/>
              <a:t>党政工联席会制度，总公司除董事会以外的重要决策，通过党政工联席会形式做出决定</a:t>
            </a:r>
            <a:r>
              <a:rPr lang="zh-CN" altLang="zh-CN" sz="2800" dirty="0" smtClean="0"/>
              <a:t>。</a:t>
            </a:r>
            <a:endParaRPr lang="zh-CN" altLang="zh-CN" sz="2800" dirty="0"/>
          </a:p>
        </p:txBody>
      </p:sp>
      <p:sp>
        <p:nvSpPr>
          <p:cNvPr id="4" name="TextBox 3"/>
          <p:cNvSpPr txBox="1"/>
          <p:nvPr/>
        </p:nvSpPr>
        <p:spPr>
          <a:xfrm>
            <a:off x="1871960" y="268016"/>
            <a:ext cx="7475849" cy="532666"/>
          </a:xfrm>
          <a:prstGeom prst="rect">
            <a:avLst/>
          </a:prstGeom>
          <a:noFill/>
        </p:spPr>
        <p:txBody>
          <a:bodyPr wrap="square" lIns="100794" tIns="50397" rIns="100794" bIns="50397" rtlCol="0">
            <a:spAutoFit/>
          </a:bodyPr>
          <a:lstStyle/>
          <a:p>
            <a:r>
              <a:rPr lang="en-US" altLang="zh-CN" sz="2800" dirty="0"/>
              <a:t> </a:t>
            </a:r>
            <a:r>
              <a:rPr lang="zh-CN" altLang="en-US" sz="2800" dirty="0"/>
              <a:t>七</a:t>
            </a:r>
            <a:r>
              <a:rPr lang="zh-CN" altLang="zh-CN" sz="2800" dirty="0" smtClean="0"/>
              <a:t>、</a:t>
            </a:r>
            <a:r>
              <a:rPr lang="zh-CN" altLang="zh-CN" sz="2800" dirty="0"/>
              <a:t>工会工作核心与</a:t>
            </a:r>
            <a:r>
              <a:rPr lang="zh-CN" altLang="zh-CN" sz="2800" dirty="0" smtClean="0"/>
              <a:t>重点</a:t>
            </a:r>
            <a:endParaRPr lang="zh-CN" altLang="en-US" sz="2800" dirty="0" smtClean="0"/>
          </a:p>
        </p:txBody>
      </p:sp>
      <p:sp>
        <p:nvSpPr>
          <p:cNvPr id="6" name="上箭头 5">
            <a:hlinkClick r:id="rId2" action="ppaction://hlinksldjump"/>
          </p:cNvPr>
          <p:cNvSpPr/>
          <p:nvPr/>
        </p:nvSpPr>
        <p:spPr bwMode="auto">
          <a:xfrm>
            <a:off x="9326592" y="565127"/>
            <a:ext cx="428628" cy="214314"/>
          </a:xfrm>
          <a:prstGeom prst="upArrow">
            <a:avLst>
              <a:gd name="adj1" fmla="val 50000"/>
              <a:gd name="adj2" fmla="val 53721"/>
            </a:avLst>
          </a:prstGeom>
          <a:solidFill>
            <a:srgbClr val="FFCC66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zh-CN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宋体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>
            <a:hlinkClick r:id="rId2" action="ppaction://hlinksldjump"/>
          </p:cNvPr>
          <p:cNvSpPr/>
          <p:nvPr/>
        </p:nvSpPr>
        <p:spPr>
          <a:xfrm>
            <a:off x="2159992" y="2661757"/>
            <a:ext cx="5688632" cy="654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800" b="1" dirty="0" smtClean="0"/>
              <a:t>三</a:t>
            </a:r>
            <a:r>
              <a:rPr lang="zh-CN" altLang="zh-CN" sz="2800" b="1" dirty="0" smtClean="0"/>
              <a:t>、</a:t>
            </a:r>
            <a:r>
              <a:rPr lang="zh-CN" altLang="zh-CN" sz="2800" b="1" dirty="0"/>
              <a:t>工会委员会</a:t>
            </a:r>
            <a:r>
              <a:rPr lang="zh-CN" altLang="zh-CN" sz="2800" b="1" dirty="0" smtClean="0"/>
              <a:t>组建</a:t>
            </a:r>
            <a:endParaRPr lang="zh-CN" altLang="zh-CN" sz="2800" b="1" dirty="0"/>
          </a:p>
        </p:txBody>
      </p:sp>
      <p:sp>
        <p:nvSpPr>
          <p:cNvPr id="3" name="矩形 2">
            <a:hlinkClick r:id="rId3" action="ppaction://hlinksldjump"/>
          </p:cNvPr>
          <p:cNvSpPr/>
          <p:nvPr/>
        </p:nvSpPr>
        <p:spPr>
          <a:xfrm>
            <a:off x="2159991" y="3419797"/>
            <a:ext cx="4905697" cy="654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800" b="1" dirty="0" smtClean="0">
                <a:solidFill>
                  <a:srgbClr val="000000"/>
                </a:solidFill>
              </a:rPr>
              <a:t>四、</a:t>
            </a:r>
            <a:r>
              <a:rPr lang="zh-CN" altLang="zh-CN" sz="2800" b="1" dirty="0"/>
              <a:t>工会经费</a:t>
            </a:r>
            <a:r>
              <a:rPr lang="zh-CN" altLang="zh-CN" sz="2800" b="1" dirty="0" smtClean="0"/>
              <a:t>来源</a:t>
            </a:r>
            <a:endParaRPr lang="en-US" altLang="zh-CN" sz="2800" b="1" dirty="0" smtClean="0"/>
          </a:p>
        </p:txBody>
      </p:sp>
      <p:sp>
        <p:nvSpPr>
          <p:cNvPr id="4" name="矩形 3"/>
          <p:cNvSpPr/>
          <p:nvPr/>
        </p:nvSpPr>
        <p:spPr>
          <a:xfrm>
            <a:off x="2159992" y="1313614"/>
            <a:ext cx="5688632" cy="654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800" b="1" dirty="0"/>
              <a:t>一、</a:t>
            </a:r>
            <a:r>
              <a:rPr lang="zh-CN" altLang="zh-CN" sz="2800" b="1" dirty="0"/>
              <a:t>校办企业</a:t>
            </a:r>
            <a:r>
              <a:rPr lang="zh-CN" altLang="zh-CN" sz="2800" b="1" dirty="0" smtClean="0"/>
              <a:t>现状</a:t>
            </a:r>
            <a:endParaRPr lang="zh-CN" altLang="zh-CN" sz="2800" b="1" dirty="0"/>
          </a:p>
        </p:txBody>
      </p:sp>
      <p:sp>
        <p:nvSpPr>
          <p:cNvPr id="5" name="矩形 4">
            <a:hlinkClick r:id="rId4" action="ppaction://hlinksldjump"/>
          </p:cNvPr>
          <p:cNvSpPr/>
          <p:nvPr/>
        </p:nvSpPr>
        <p:spPr>
          <a:xfrm>
            <a:off x="2159992" y="1907629"/>
            <a:ext cx="5688632" cy="654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800" b="1" dirty="0" smtClean="0"/>
              <a:t>二、</a:t>
            </a:r>
            <a:r>
              <a:rPr lang="zh-CN" altLang="en-US" sz="2800" b="1" dirty="0"/>
              <a:t>工会</a:t>
            </a:r>
            <a:r>
              <a:rPr lang="zh-CN" altLang="en-US" sz="2800" b="1" dirty="0" smtClean="0"/>
              <a:t>工作方向</a:t>
            </a:r>
            <a:endParaRPr lang="en-US" altLang="zh-CN" sz="2800" b="1" dirty="0" smtClean="0"/>
          </a:p>
        </p:txBody>
      </p:sp>
      <p:sp>
        <p:nvSpPr>
          <p:cNvPr id="6" name="矩形 5">
            <a:hlinkClick r:id="rId5" action="ppaction://hlinksldjump"/>
          </p:cNvPr>
          <p:cNvSpPr/>
          <p:nvPr/>
        </p:nvSpPr>
        <p:spPr>
          <a:xfrm>
            <a:off x="2159992" y="4129010"/>
            <a:ext cx="4905697" cy="654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800" b="1" dirty="0" smtClean="0"/>
              <a:t>五</a:t>
            </a:r>
            <a:r>
              <a:rPr lang="zh-CN" altLang="zh-CN" sz="2800" b="1" dirty="0"/>
              <a:t>、工会经费</a:t>
            </a:r>
            <a:r>
              <a:rPr lang="zh-CN" altLang="zh-CN" sz="2800" b="1" dirty="0" smtClean="0"/>
              <a:t>管理</a:t>
            </a:r>
            <a:endParaRPr lang="zh-CN" altLang="en-US" sz="2800" b="1" dirty="0"/>
          </a:p>
        </p:txBody>
      </p:sp>
      <p:sp>
        <p:nvSpPr>
          <p:cNvPr id="7" name="矩形 6">
            <a:hlinkClick r:id="rId6" action="ppaction://hlinksldjump"/>
          </p:cNvPr>
          <p:cNvSpPr/>
          <p:nvPr/>
        </p:nvSpPr>
        <p:spPr>
          <a:xfrm>
            <a:off x="2159992" y="4778626"/>
            <a:ext cx="4905697" cy="654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800" b="1" dirty="0" smtClean="0"/>
              <a:t>六</a:t>
            </a:r>
            <a:r>
              <a:rPr lang="zh-CN" altLang="zh-CN" sz="2800" b="1" dirty="0" smtClean="0"/>
              <a:t>、</a:t>
            </a:r>
            <a:r>
              <a:rPr lang="zh-CN" altLang="zh-CN" sz="2800" b="1" dirty="0"/>
              <a:t>工会干部</a:t>
            </a:r>
            <a:r>
              <a:rPr lang="zh-CN" altLang="zh-CN" sz="2800" b="1" dirty="0" smtClean="0"/>
              <a:t>管理</a:t>
            </a:r>
            <a:endParaRPr lang="en-US" altLang="zh-CN" sz="2800" b="1" dirty="0" smtClean="0"/>
          </a:p>
        </p:txBody>
      </p:sp>
      <p:sp>
        <p:nvSpPr>
          <p:cNvPr id="8" name="矩形 7">
            <a:hlinkClick r:id="rId7" action="ppaction://hlinksldjump"/>
          </p:cNvPr>
          <p:cNvSpPr/>
          <p:nvPr/>
        </p:nvSpPr>
        <p:spPr>
          <a:xfrm>
            <a:off x="2159992" y="5474088"/>
            <a:ext cx="4905697" cy="654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800" b="1" dirty="0" smtClean="0"/>
              <a:t>七</a:t>
            </a:r>
            <a:r>
              <a:rPr lang="zh-CN" altLang="zh-CN" sz="2800" b="1" dirty="0" smtClean="0"/>
              <a:t>、</a:t>
            </a:r>
            <a:r>
              <a:rPr lang="zh-CN" altLang="zh-CN" sz="2800" b="1" dirty="0"/>
              <a:t>工会工作核心与</a:t>
            </a:r>
            <a:r>
              <a:rPr lang="zh-CN" altLang="zh-CN" sz="2800" b="1" dirty="0" smtClean="0"/>
              <a:t>重点</a:t>
            </a:r>
            <a:endParaRPr lang="zh-CN" alt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13227643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Text Box 5"/>
          <p:cNvSpPr txBox="1">
            <a:spLocks noChangeArrowheads="1"/>
          </p:cNvSpPr>
          <p:nvPr/>
        </p:nvSpPr>
        <p:spPr bwMode="auto">
          <a:xfrm>
            <a:off x="2232000" y="251445"/>
            <a:ext cx="5328592" cy="594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00794" tIns="50397" rIns="100794" bIns="50397">
            <a:spAutoFit/>
          </a:bodyPr>
          <a:lstStyle/>
          <a:p>
            <a:pPr lvl="0"/>
            <a:r>
              <a:rPr lang="zh-CN" altLang="en-US" sz="3200" dirty="0" smtClean="0"/>
              <a:t>一、</a:t>
            </a:r>
            <a:r>
              <a:rPr lang="zh-CN" altLang="zh-CN" sz="3200" dirty="0" smtClean="0"/>
              <a:t>校</a:t>
            </a:r>
            <a:r>
              <a:rPr lang="zh-CN" altLang="zh-CN" sz="3200" dirty="0"/>
              <a:t>办企业</a:t>
            </a:r>
            <a:r>
              <a:rPr lang="zh-CN" altLang="zh-CN" sz="3200" dirty="0" smtClean="0"/>
              <a:t>现状</a:t>
            </a:r>
            <a:endParaRPr lang="zh-CN" altLang="zh-CN" sz="3200" dirty="0"/>
          </a:p>
        </p:txBody>
      </p:sp>
      <p:sp>
        <p:nvSpPr>
          <p:cNvPr id="2" name="矩形 1"/>
          <p:cNvSpPr/>
          <p:nvPr/>
        </p:nvSpPr>
        <p:spPr>
          <a:xfrm>
            <a:off x="770575" y="1907629"/>
            <a:ext cx="8568952" cy="38779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3600" dirty="0" smtClean="0"/>
              <a:t>     </a:t>
            </a:r>
            <a:r>
              <a:rPr lang="zh-CN" altLang="zh-CN" sz="3200" dirty="0" smtClean="0"/>
              <a:t>校</a:t>
            </a:r>
            <a:r>
              <a:rPr lang="zh-CN" altLang="zh-CN" sz="3200" dirty="0"/>
              <a:t>办企业总公司目前管辖下属全资、控股企业</a:t>
            </a:r>
            <a:r>
              <a:rPr lang="en-US" altLang="zh-CN" sz="3200" dirty="0"/>
              <a:t>7</a:t>
            </a:r>
            <a:r>
              <a:rPr lang="zh-CN" altLang="zh-CN" sz="3200" dirty="0"/>
              <a:t>家企业，其中全资企业</a:t>
            </a:r>
            <a:r>
              <a:rPr lang="en-US" altLang="zh-CN" sz="3200" dirty="0"/>
              <a:t>2</a:t>
            </a:r>
            <a:r>
              <a:rPr lang="zh-CN" altLang="zh-CN" sz="3200" dirty="0"/>
              <a:t>家，控股企业</a:t>
            </a:r>
            <a:r>
              <a:rPr lang="en-US" altLang="zh-CN" sz="3200" dirty="0"/>
              <a:t>5</a:t>
            </a:r>
            <a:r>
              <a:rPr lang="zh-CN" altLang="zh-CN" sz="3200" dirty="0"/>
              <a:t>家，截止到现在事业编制职工</a:t>
            </a:r>
            <a:r>
              <a:rPr lang="en-US" altLang="zh-CN" sz="3200" dirty="0"/>
              <a:t>43</a:t>
            </a:r>
            <a:r>
              <a:rPr lang="zh-CN" altLang="zh-CN" sz="3200" dirty="0"/>
              <a:t>人，企业编制职工包括总公司在内大概</a:t>
            </a:r>
            <a:r>
              <a:rPr lang="en-US" altLang="zh-CN" sz="3200" dirty="0"/>
              <a:t>150</a:t>
            </a:r>
            <a:r>
              <a:rPr lang="zh-CN" altLang="zh-CN" sz="3200" dirty="0"/>
              <a:t>人左右，加上参股企业职工总计不超过</a:t>
            </a:r>
            <a:r>
              <a:rPr lang="en-US" altLang="zh-CN" sz="3200" dirty="0" smtClean="0"/>
              <a:t>230</a:t>
            </a:r>
            <a:r>
              <a:rPr lang="zh-CN" altLang="zh-CN" sz="3200" dirty="0"/>
              <a:t>人。</a:t>
            </a:r>
            <a:endParaRPr lang="zh-CN" alt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/>
          </p:cNvSpPr>
          <p:nvPr>
            <p:ph type="title"/>
          </p:nvPr>
        </p:nvSpPr>
        <p:spPr>
          <a:xfrm>
            <a:off x="2232000" y="473580"/>
            <a:ext cx="7056784" cy="713969"/>
          </a:xfrm>
        </p:spPr>
        <p:txBody>
          <a:bodyPr/>
          <a:lstStyle/>
          <a:p>
            <a:pPr lvl="0" algn="l"/>
            <a:r>
              <a:rPr lang="en-US" altLang="zh-CN" sz="2800" b="1" dirty="0" smtClean="0"/>
              <a:t/>
            </a:r>
            <a:br>
              <a:rPr lang="en-US" altLang="zh-CN" sz="2800" b="1" dirty="0" smtClean="0"/>
            </a:br>
            <a:r>
              <a:rPr lang="zh-CN" altLang="en-US" sz="2800" dirty="0" smtClean="0"/>
              <a:t>一</a:t>
            </a:r>
            <a:r>
              <a:rPr lang="zh-CN" altLang="en-US" sz="2800" dirty="0"/>
              <a:t>、</a:t>
            </a:r>
            <a:r>
              <a:rPr lang="zh-CN" altLang="zh-CN" sz="2800" dirty="0"/>
              <a:t>校办企业现状</a:t>
            </a:r>
            <a:br>
              <a:rPr lang="zh-CN" altLang="zh-CN" sz="2800" dirty="0"/>
            </a:br>
            <a:r>
              <a:rPr lang="zh-CN" altLang="en-US" sz="2800" b="1" dirty="0"/>
              <a:t/>
            </a:r>
            <a:br>
              <a:rPr lang="zh-CN" altLang="en-US" sz="2800" b="1" dirty="0"/>
            </a:br>
            <a:endParaRPr lang="zh-CN" altLang="en-US" sz="2800" b="1" dirty="0" smtClean="0"/>
          </a:p>
        </p:txBody>
      </p:sp>
      <p:sp>
        <p:nvSpPr>
          <p:cNvPr id="16" name="TextBox 15"/>
          <p:cNvSpPr txBox="1"/>
          <p:nvPr/>
        </p:nvSpPr>
        <p:spPr>
          <a:xfrm>
            <a:off x="1980388" y="5425364"/>
            <a:ext cx="6318937" cy="1348273"/>
          </a:xfrm>
          <a:prstGeom prst="rect">
            <a:avLst/>
          </a:prstGeom>
          <a:noFill/>
        </p:spPr>
        <p:txBody>
          <a:bodyPr wrap="square" lIns="100794" tIns="50397" rIns="100794" bIns="50397" rtlCol="0">
            <a:spAutoFit/>
          </a:bodyPr>
          <a:lstStyle/>
          <a:p>
            <a:endParaRPr lang="zh-CN" altLang="en-US" sz="3200" dirty="0" smtClean="0"/>
          </a:p>
          <a:p>
            <a:endParaRPr lang="zh-CN" altLang="zh-CN" sz="3100" b="1" dirty="0" smtClean="0"/>
          </a:p>
          <a:p>
            <a:endParaRPr lang="zh-CN" altLang="en-US" dirty="0"/>
          </a:p>
        </p:txBody>
      </p:sp>
      <p:sp>
        <p:nvSpPr>
          <p:cNvPr id="2" name="矩形 1"/>
          <p:cNvSpPr/>
          <p:nvPr/>
        </p:nvSpPr>
        <p:spPr>
          <a:xfrm>
            <a:off x="1007864" y="1331565"/>
            <a:ext cx="7848872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3200" dirty="0" smtClean="0"/>
              <a:t>    </a:t>
            </a:r>
            <a:r>
              <a:rPr lang="en-US" altLang="zh-CN" sz="3200" dirty="0"/>
              <a:t> </a:t>
            </a:r>
            <a:r>
              <a:rPr lang="zh-CN" altLang="zh-CN" sz="3200" dirty="0" smtClean="0"/>
              <a:t>现状</a:t>
            </a:r>
            <a:r>
              <a:rPr lang="zh-CN" altLang="zh-CN" sz="3200" dirty="0"/>
              <a:t>：一是在编职工队伍老化，企业经营位置分散，遍布北京市各区县，企业自身独立法人各自为政，加上制度不完善，企业执行力度差，造成学校安排大型群体活动组织困难。二是群体活动没人可用，更谈不上用人质量，每年大型活动都在用尽脑筋在痛苦中应付，何谈质量和成绩</a:t>
            </a:r>
            <a:r>
              <a:rPr lang="zh-CN" altLang="zh-CN" sz="3200" dirty="0" smtClean="0"/>
              <a:t>。</a:t>
            </a:r>
            <a:endParaRPr lang="zh-CN" alt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943968" y="395461"/>
            <a:ext cx="3312368" cy="313112"/>
          </a:xfrm>
        </p:spPr>
        <p:txBody>
          <a:bodyPr/>
          <a:lstStyle/>
          <a:p>
            <a:r>
              <a:rPr lang="en-US" altLang="zh-CN" sz="2800" b="1" dirty="0"/>
              <a:t/>
            </a:r>
            <a:br>
              <a:rPr lang="en-US" altLang="zh-CN" sz="2800" b="1" dirty="0"/>
            </a:br>
            <a:r>
              <a:rPr lang="en-US" altLang="zh-CN" sz="2800" b="1" dirty="0" smtClean="0"/>
              <a:t/>
            </a:r>
            <a:br>
              <a:rPr lang="en-US" altLang="zh-CN" sz="2800" b="1" dirty="0" smtClean="0"/>
            </a:br>
            <a:r>
              <a:rPr lang="zh-CN" altLang="en-US" sz="2800" dirty="0" smtClean="0"/>
              <a:t>一</a:t>
            </a:r>
            <a:r>
              <a:rPr lang="zh-CN" altLang="en-US" sz="2800" dirty="0"/>
              <a:t>、</a:t>
            </a:r>
            <a:r>
              <a:rPr lang="zh-CN" altLang="zh-CN" sz="2800" dirty="0"/>
              <a:t>校办企业现状</a:t>
            </a:r>
            <a:br>
              <a:rPr lang="zh-CN" altLang="zh-CN" sz="2800" dirty="0"/>
            </a:br>
            <a:r>
              <a:rPr lang="zh-CN" altLang="en-US" sz="2800" b="1" dirty="0"/>
              <a:t/>
            </a:r>
            <a:br>
              <a:rPr lang="zh-CN" altLang="en-US" sz="2800" b="1" dirty="0"/>
            </a:br>
            <a:endParaRPr lang="zh-CN" altLang="en-US" sz="2800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47824" y="1403573"/>
            <a:ext cx="8569325" cy="5950444"/>
          </a:xfrm>
        </p:spPr>
        <p:txBody>
          <a:bodyPr/>
          <a:lstStyle/>
          <a:p>
            <a:pPr>
              <a:buNone/>
            </a:pPr>
            <a:r>
              <a:rPr lang="en-US" sz="2400" dirty="0" smtClean="0"/>
              <a:t> </a:t>
            </a:r>
            <a:endParaRPr lang="en-US" altLang="zh-CN" sz="2400" dirty="0" smtClean="0"/>
          </a:p>
          <a:p>
            <a:endParaRPr lang="en-US" altLang="zh-CN" sz="2400" dirty="0" smtClean="0"/>
          </a:p>
          <a:p>
            <a:endParaRPr lang="en-US" altLang="zh-CN" sz="2400" dirty="0" smtClean="0"/>
          </a:p>
          <a:p>
            <a:endParaRPr lang="en-US" altLang="zh-CN" sz="2400" dirty="0" smtClean="0"/>
          </a:p>
          <a:p>
            <a:endParaRPr lang="zh-CN" altLang="en-US" sz="2400" dirty="0" smtClean="0"/>
          </a:p>
          <a:p>
            <a:endParaRPr lang="zh-CN" altLang="en-US" sz="2400" dirty="0"/>
          </a:p>
        </p:txBody>
      </p:sp>
      <p:sp>
        <p:nvSpPr>
          <p:cNvPr id="4" name="矩形 3"/>
          <p:cNvSpPr/>
          <p:nvPr/>
        </p:nvSpPr>
        <p:spPr>
          <a:xfrm>
            <a:off x="650490" y="1619597"/>
            <a:ext cx="8928992" cy="46166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2800" dirty="0" smtClean="0"/>
              <a:t>      </a:t>
            </a:r>
            <a:r>
              <a:rPr lang="zh-CN" altLang="zh-CN" sz="2800" dirty="0" smtClean="0"/>
              <a:t>三</a:t>
            </a:r>
            <a:r>
              <a:rPr lang="zh-CN" altLang="zh-CN" sz="2800" dirty="0"/>
              <a:t>是校办企业总公司作为学校二级部门，又不能脱离学校整体工会活动组织和安排。四是校办企业工会在学校大环境下，不允许也不能做社会企业工会应做的事。五是总公司经费紧张，没有相对合理稳定的工会活动经费来源，杯水车心，很难达到学校、校办企业、职工，三方满意的工作效果，校办企业工会工作多年来形成两难境地</a:t>
            </a:r>
            <a:r>
              <a:rPr lang="zh-CN" altLang="zh-CN" sz="2800" dirty="0" smtClean="0"/>
              <a:t>。</a:t>
            </a:r>
            <a:endParaRPr lang="zh-CN" altLang="zh-CN" sz="2800" dirty="0"/>
          </a:p>
        </p:txBody>
      </p:sp>
      <p:sp>
        <p:nvSpPr>
          <p:cNvPr id="5" name="环形箭头 4">
            <a:hlinkClick r:id="rId2" action="ppaction://hlinksldjump"/>
          </p:cNvPr>
          <p:cNvSpPr/>
          <p:nvPr/>
        </p:nvSpPr>
        <p:spPr bwMode="auto">
          <a:xfrm>
            <a:off x="7488584" y="6365689"/>
            <a:ext cx="432048" cy="504056"/>
          </a:xfrm>
          <a:prstGeom prst="circularArrow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zh-CN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宋体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719832" y="1259557"/>
            <a:ext cx="8569325" cy="5532339"/>
          </a:xfrm>
        </p:spPr>
        <p:txBody>
          <a:bodyPr/>
          <a:lstStyle/>
          <a:p>
            <a:pPr>
              <a:lnSpc>
                <a:spcPct val="150000"/>
              </a:lnSpc>
              <a:buNone/>
            </a:pPr>
            <a:r>
              <a:rPr lang="en-US" altLang="zh-CN" sz="3200" dirty="0" smtClean="0"/>
              <a:t>         </a:t>
            </a:r>
            <a:r>
              <a:rPr lang="zh-CN" altLang="zh-CN" sz="3200" dirty="0" smtClean="0"/>
              <a:t>与其</a:t>
            </a:r>
            <a:r>
              <a:rPr lang="zh-CN" altLang="zh-CN" sz="3200" dirty="0"/>
              <a:t>在痛苦挣扎不如另辟蹊径换个想法：根据校办企业自身实际情况，以下属企业为主体，成立企业自己</a:t>
            </a:r>
            <a:r>
              <a:rPr lang="zh-CN" altLang="zh-CN" sz="3200" dirty="0" smtClean="0"/>
              <a:t>工会分会</a:t>
            </a:r>
            <a:r>
              <a:rPr lang="zh-CN" altLang="zh-CN" sz="3200" dirty="0"/>
              <a:t>组织，企业提供一定的经费支持，企业会员缴纳比例会费，</a:t>
            </a:r>
            <a:r>
              <a:rPr lang="zh-CN" altLang="zh-CN" sz="3200" dirty="0" smtClean="0"/>
              <a:t>开展</a:t>
            </a:r>
            <a:r>
              <a:rPr lang="zh-CN" altLang="en-US" sz="3200" dirty="0" smtClean="0"/>
              <a:t>符合</a:t>
            </a:r>
            <a:r>
              <a:rPr lang="zh-CN" altLang="zh-CN" sz="3200" dirty="0" smtClean="0"/>
              <a:t>企业</a:t>
            </a:r>
            <a:r>
              <a:rPr lang="zh-CN" altLang="zh-CN" sz="3200" dirty="0"/>
              <a:t>特点和实际的工会工作，促进企业骨干职工培养，增加企业员工凝聚力，打造企业和谐工作分围。</a:t>
            </a:r>
          </a:p>
          <a:p>
            <a:pPr>
              <a:buNone/>
            </a:pPr>
            <a:endParaRPr lang="zh-CN" altLang="en-US" sz="3200" dirty="0"/>
          </a:p>
        </p:txBody>
      </p:sp>
      <p:sp>
        <p:nvSpPr>
          <p:cNvPr id="4" name="标题 3"/>
          <p:cNvSpPr>
            <a:spLocks noGrp="1"/>
          </p:cNvSpPr>
          <p:nvPr>
            <p:ph type="title"/>
          </p:nvPr>
        </p:nvSpPr>
        <p:spPr>
          <a:xfrm>
            <a:off x="2159993" y="136499"/>
            <a:ext cx="3312367" cy="580733"/>
          </a:xfrm>
        </p:spPr>
        <p:txBody>
          <a:bodyPr/>
          <a:lstStyle/>
          <a:p>
            <a:r>
              <a:rPr lang="zh-CN" altLang="en-US" sz="2800" dirty="0"/>
              <a:t>二</a:t>
            </a:r>
            <a:r>
              <a:rPr lang="zh-CN" altLang="en-US" sz="2800" dirty="0" smtClean="0"/>
              <a:t>、</a:t>
            </a:r>
            <a:r>
              <a:rPr lang="zh-CN" altLang="en-US" sz="2800" dirty="0"/>
              <a:t>工会</a:t>
            </a:r>
            <a:r>
              <a:rPr lang="zh-CN" altLang="en-US" sz="2800" dirty="0" smtClean="0"/>
              <a:t>工作方向</a:t>
            </a:r>
            <a:endParaRPr lang="zh-CN" altLang="en-US" sz="2800" dirty="0"/>
          </a:p>
        </p:txBody>
      </p:sp>
      <p:sp>
        <p:nvSpPr>
          <p:cNvPr id="5" name="环形箭头 4">
            <a:hlinkClick r:id="rId2" action="ppaction://hlinksldjump"/>
          </p:cNvPr>
          <p:cNvSpPr/>
          <p:nvPr/>
        </p:nvSpPr>
        <p:spPr bwMode="auto">
          <a:xfrm>
            <a:off x="7524000" y="6372125"/>
            <a:ext cx="432048" cy="504056"/>
          </a:xfrm>
          <a:prstGeom prst="circularArrow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zh-CN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宋体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55650" y="279374"/>
            <a:ext cx="8569325" cy="500067"/>
          </a:xfrm>
        </p:spPr>
        <p:txBody>
          <a:bodyPr/>
          <a:lstStyle/>
          <a:p>
            <a:r>
              <a:rPr lang="en-US" altLang="zh-CN" sz="3600" b="1" dirty="0" smtClean="0"/>
              <a:t/>
            </a:r>
            <a:br>
              <a:rPr lang="en-US" altLang="zh-CN" sz="3600" b="1" dirty="0" smtClean="0"/>
            </a:br>
            <a:r>
              <a:rPr lang="en-US" altLang="zh-CN" sz="5400" b="1" dirty="0" smtClean="0">
                <a:solidFill>
                  <a:srgbClr val="000099"/>
                </a:solidFill>
                <a:latin typeface="微软雅黑" pitchFamily="34" charset="-122"/>
              </a:rPr>
              <a:t/>
            </a:r>
            <a:br>
              <a:rPr lang="en-US" altLang="zh-CN" sz="5400" b="1" dirty="0" smtClean="0">
                <a:solidFill>
                  <a:srgbClr val="000099"/>
                </a:solidFill>
                <a:latin typeface="微软雅黑" pitchFamily="34" charset="-122"/>
              </a:rPr>
            </a:b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75816" y="1331565"/>
            <a:ext cx="8928992" cy="5760640"/>
          </a:xfrm>
        </p:spPr>
        <p:txBody>
          <a:bodyPr/>
          <a:lstStyle/>
          <a:p>
            <a:pPr marL="0" indent="0">
              <a:lnSpc>
                <a:spcPct val="150000"/>
              </a:lnSpc>
              <a:buNone/>
            </a:pPr>
            <a:r>
              <a:rPr lang="en-US" altLang="zh-CN" sz="3200" dirty="0" smtClean="0"/>
              <a:t>         </a:t>
            </a:r>
            <a:r>
              <a:rPr lang="zh-CN" altLang="zh-CN" sz="2800" dirty="0" smtClean="0"/>
              <a:t>工会</a:t>
            </a:r>
            <a:r>
              <a:rPr lang="zh-CN" altLang="zh-CN" sz="2800" dirty="0"/>
              <a:t>委员人选原则上应在总公司以及全资、控股下属企业中产生，工会委员名额</a:t>
            </a:r>
            <a:r>
              <a:rPr lang="en-US" altLang="zh-CN" sz="2800" dirty="0"/>
              <a:t>5</a:t>
            </a:r>
            <a:r>
              <a:rPr lang="zh-CN" altLang="zh-CN" sz="2800" dirty="0"/>
              <a:t>人</a:t>
            </a:r>
            <a:r>
              <a:rPr lang="en-US" altLang="zh-CN" sz="2800" dirty="0"/>
              <a:t>(</a:t>
            </a:r>
            <a:r>
              <a:rPr lang="zh-CN" altLang="zh-CN" sz="2800" dirty="0"/>
              <a:t>不包括工会主席</a:t>
            </a:r>
            <a:r>
              <a:rPr lang="en-US" altLang="zh-CN" sz="2800" dirty="0"/>
              <a:t>)</a:t>
            </a:r>
            <a:r>
              <a:rPr lang="zh-CN" altLang="zh-CN" sz="2800" dirty="0"/>
              <a:t>。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zh-CN" altLang="zh-CN" sz="2800" dirty="0" smtClean="0"/>
              <a:t>目前改选增补</a:t>
            </a:r>
            <a:r>
              <a:rPr lang="zh-CN" altLang="en-US" sz="2800" dirty="0"/>
              <a:t>：</a:t>
            </a:r>
            <a:r>
              <a:rPr lang="zh-CN" altLang="zh-CN" sz="2800" dirty="0" smtClean="0"/>
              <a:t>杨</a:t>
            </a:r>
            <a:r>
              <a:rPr lang="zh-CN" altLang="zh-CN" sz="2800" dirty="0"/>
              <a:t>双</a:t>
            </a:r>
            <a:r>
              <a:rPr lang="zh-CN" altLang="zh-CN" sz="2800" dirty="0" smtClean="0"/>
              <a:t>嘉</a:t>
            </a:r>
            <a:endParaRPr lang="zh-CN" altLang="zh-CN" sz="2800" dirty="0"/>
          </a:p>
          <a:p>
            <a:pPr marL="0" indent="0">
              <a:lnSpc>
                <a:spcPct val="150000"/>
              </a:lnSpc>
              <a:buNone/>
            </a:pPr>
            <a:r>
              <a:rPr lang="zh-CN" altLang="zh-CN" sz="2800" dirty="0"/>
              <a:t>新一届工会委员会：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zh-CN" altLang="zh-CN" sz="2800" dirty="0"/>
              <a:t>委员：杨双嘉</a:t>
            </a:r>
            <a:r>
              <a:rPr lang="en-US" altLang="zh-CN" sz="2800" dirty="0"/>
              <a:t>(</a:t>
            </a:r>
            <a:r>
              <a:rPr lang="zh-CN" altLang="zh-CN" sz="2800" dirty="0"/>
              <a:t>组织委员</a:t>
            </a:r>
            <a:r>
              <a:rPr lang="en-US" altLang="zh-CN" sz="2800" dirty="0"/>
              <a:t>)</a:t>
            </a:r>
            <a:r>
              <a:rPr lang="zh-CN" altLang="zh-CN" sz="2800" dirty="0"/>
              <a:t>、</a:t>
            </a:r>
            <a:r>
              <a:rPr lang="zh-CN" altLang="zh-CN" sz="2800" dirty="0">
                <a:solidFill>
                  <a:srgbClr val="00B0F0"/>
                </a:solidFill>
              </a:rPr>
              <a:t>嵇青</a:t>
            </a:r>
            <a:r>
              <a:rPr lang="en-US" altLang="zh-CN" sz="2800" dirty="0">
                <a:solidFill>
                  <a:srgbClr val="00B0F0"/>
                </a:solidFill>
              </a:rPr>
              <a:t>(</a:t>
            </a:r>
            <a:r>
              <a:rPr lang="zh-CN" altLang="zh-CN" sz="2800" dirty="0">
                <a:solidFill>
                  <a:srgbClr val="00B0F0"/>
                </a:solidFill>
              </a:rPr>
              <a:t>宣传委员</a:t>
            </a:r>
            <a:r>
              <a:rPr lang="en-US" altLang="zh-CN" sz="2800" dirty="0">
                <a:solidFill>
                  <a:srgbClr val="00B0F0"/>
                </a:solidFill>
              </a:rPr>
              <a:t>)</a:t>
            </a:r>
            <a:r>
              <a:rPr lang="zh-CN" altLang="zh-CN" sz="2800" dirty="0"/>
              <a:t>、黄超</a:t>
            </a:r>
            <a:r>
              <a:rPr lang="en-US" altLang="zh-CN" sz="2800" dirty="0"/>
              <a:t> (</a:t>
            </a:r>
            <a:r>
              <a:rPr lang="zh-CN" altLang="zh-CN" sz="2800" dirty="0"/>
              <a:t>文体委员</a:t>
            </a:r>
            <a:r>
              <a:rPr lang="en-US" altLang="zh-CN" sz="2800" dirty="0"/>
              <a:t>)</a:t>
            </a:r>
            <a:r>
              <a:rPr lang="zh-CN" altLang="zh-CN" sz="2800" dirty="0"/>
              <a:t>、董佩丽</a:t>
            </a:r>
            <a:r>
              <a:rPr lang="en-US" altLang="zh-CN" sz="2800" dirty="0"/>
              <a:t>(</a:t>
            </a:r>
            <a:r>
              <a:rPr lang="zh-CN" altLang="zh-CN" sz="2800" dirty="0"/>
              <a:t>女工委员</a:t>
            </a:r>
            <a:r>
              <a:rPr lang="en-US" altLang="zh-CN" sz="2800" dirty="0"/>
              <a:t>)</a:t>
            </a:r>
            <a:r>
              <a:rPr lang="zh-CN" altLang="zh-CN" sz="2800" dirty="0"/>
              <a:t>、刘霁杭</a:t>
            </a:r>
            <a:r>
              <a:rPr lang="en-US" altLang="zh-CN" sz="2800" dirty="0"/>
              <a:t>(</a:t>
            </a:r>
            <a:r>
              <a:rPr lang="zh-CN" altLang="zh-CN" sz="2800" dirty="0"/>
              <a:t>生活委员</a:t>
            </a:r>
            <a:r>
              <a:rPr lang="en-US" altLang="zh-CN" sz="2800" dirty="0"/>
              <a:t>)</a:t>
            </a:r>
            <a:r>
              <a:rPr lang="zh-CN" altLang="zh-CN" sz="2800" dirty="0" smtClean="0"/>
              <a:t>。</a:t>
            </a:r>
            <a:endParaRPr lang="zh-CN" altLang="zh-CN" sz="2800" dirty="0"/>
          </a:p>
        </p:txBody>
      </p:sp>
      <p:sp>
        <p:nvSpPr>
          <p:cNvPr id="4" name="矩形 3"/>
          <p:cNvSpPr/>
          <p:nvPr/>
        </p:nvSpPr>
        <p:spPr>
          <a:xfrm>
            <a:off x="2111354" y="207937"/>
            <a:ext cx="678661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2800" dirty="0"/>
              <a:t>三</a:t>
            </a:r>
            <a:r>
              <a:rPr lang="zh-CN" altLang="zh-CN" sz="2800" dirty="0" smtClean="0"/>
              <a:t>、</a:t>
            </a:r>
            <a:r>
              <a:rPr lang="zh-CN" altLang="zh-CN" sz="2800" dirty="0"/>
              <a:t>工会委员会</a:t>
            </a:r>
            <a:r>
              <a:rPr lang="zh-CN" altLang="zh-CN" sz="2800" dirty="0" smtClean="0"/>
              <a:t>组建</a:t>
            </a:r>
            <a:endParaRPr lang="zh-CN" altLang="zh-CN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57261" y="1763613"/>
            <a:ext cx="8605143" cy="5040560"/>
          </a:xfrm>
        </p:spPr>
        <p:txBody>
          <a:bodyPr/>
          <a:lstStyle/>
          <a:p>
            <a:pPr algn="just">
              <a:lnSpc>
                <a:spcPct val="150000"/>
              </a:lnSpc>
              <a:buNone/>
            </a:pPr>
            <a:r>
              <a:rPr lang="en-US" altLang="zh-CN" sz="3600" dirty="0" smtClean="0"/>
              <a:t>          </a:t>
            </a:r>
            <a:r>
              <a:rPr lang="zh-CN" altLang="zh-CN" sz="3200" dirty="0" smtClean="0"/>
              <a:t>工会</a:t>
            </a:r>
            <a:r>
              <a:rPr lang="zh-CN" altLang="zh-CN" sz="3200" dirty="0"/>
              <a:t>工作合理有效开展：首先要有工会委员会委员合理的组建</a:t>
            </a:r>
            <a:r>
              <a:rPr lang="zh-CN" altLang="zh-CN" sz="3200" dirty="0" smtClean="0"/>
              <a:t>到位</a:t>
            </a:r>
            <a:r>
              <a:rPr lang="zh-CN" altLang="en-US" sz="3200" dirty="0" smtClean="0"/>
              <a:t>并能有效的</a:t>
            </a:r>
            <a:r>
              <a:rPr lang="zh-CN" altLang="zh-CN" sz="3200" dirty="0" smtClean="0"/>
              <a:t>开展工作；</a:t>
            </a:r>
            <a:r>
              <a:rPr lang="zh-CN" altLang="en-US" sz="3200" dirty="0" smtClean="0"/>
              <a:t>有</a:t>
            </a:r>
            <a:r>
              <a:rPr lang="zh-CN" altLang="zh-CN" sz="3200" dirty="0" smtClean="0"/>
              <a:t>建立</a:t>
            </a:r>
            <a:r>
              <a:rPr lang="zh-CN" altLang="zh-CN" sz="3200" dirty="0"/>
              <a:t>建</a:t>
            </a:r>
            <a:r>
              <a:rPr lang="zh-CN" altLang="zh-CN" sz="3200" dirty="0" smtClean="0"/>
              <a:t>全</a:t>
            </a:r>
            <a:r>
              <a:rPr lang="zh-CN" altLang="en-US" sz="3200" dirty="0" smtClean="0"/>
              <a:t>的</a:t>
            </a:r>
            <a:r>
              <a:rPr lang="zh-CN" altLang="zh-CN" sz="3200" dirty="0" smtClean="0"/>
              <a:t>规章制度</a:t>
            </a:r>
            <a:r>
              <a:rPr lang="zh-CN" altLang="en-US" sz="3200" dirty="0" smtClean="0"/>
              <a:t>做</a:t>
            </a:r>
            <a:r>
              <a:rPr lang="zh-CN" altLang="zh-CN" sz="3200" dirty="0" smtClean="0"/>
              <a:t>保障</a:t>
            </a:r>
            <a:r>
              <a:rPr lang="zh-CN" altLang="zh-CN" sz="3200" dirty="0"/>
              <a:t>；中间有经费预算和年度工作计划内容；最终还要有工会活动经费的有力的保障。</a:t>
            </a:r>
          </a:p>
          <a:p>
            <a:pPr algn="just">
              <a:buNone/>
            </a:pPr>
            <a:endParaRPr lang="zh-CN" altLang="en-US" sz="2800" dirty="0"/>
          </a:p>
        </p:txBody>
      </p:sp>
      <p:sp>
        <p:nvSpPr>
          <p:cNvPr id="4" name="标题 3"/>
          <p:cNvSpPr>
            <a:spLocks noGrp="1"/>
          </p:cNvSpPr>
          <p:nvPr>
            <p:ph type="title"/>
          </p:nvPr>
        </p:nvSpPr>
        <p:spPr>
          <a:xfrm>
            <a:off x="1897040" y="207938"/>
            <a:ext cx="7427935" cy="571503"/>
          </a:xfrm>
        </p:spPr>
        <p:txBody>
          <a:bodyPr/>
          <a:lstStyle/>
          <a:p>
            <a:r>
              <a:rPr lang="en-US" altLang="zh-CN" sz="3200" dirty="0" smtClean="0"/>
              <a:t/>
            </a:r>
            <a:br>
              <a:rPr lang="en-US" altLang="zh-CN" sz="3200" dirty="0" smtClean="0"/>
            </a:br>
            <a:endParaRPr lang="zh-CN" altLang="en-US" sz="3200" dirty="0"/>
          </a:p>
        </p:txBody>
      </p:sp>
      <p:sp>
        <p:nvSpPr>
          <p:cNvPr id="2" name="矩形 1"/>
          <p:cNvSpPr/>
          <p:nvPr/>
        </p:nvSpPr>
        <p:spPr>
          <a:xfrm>
            <a:off x="2159991" y="395461"/>
            <a:ext cx="5399683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2800" dirty="0"/>
              <a:t>三</a:t>
            </a:r>
            <a:r>
              <a:rPr lang="zh-CN" altLang="zh-CN" sz="2800" dirty="0" smtClean="0"/>
              <a:t>、</a:t>
            </a:r>
            <a:r>
              <a:rPr lang="zh-CN" altLang="zh-CN" sz="2800" dirty="0"/>
              <a:t>工会委员会组建</a:t>
            </a:r>
          </a:p>
          <a:p>
            <a:r>
              <a:rPr lang="zh-CN" altLang="en-US" sz="2000" dirty="0" smtClean="0"/>
              <a:t/>
            </a:r>
            <a:br>
              <a:rPr lang="zh-CN" altLang="en-US" sz="2000" dirty="0" smtClean="0"/>
            </a:br>
            <a:endParaRPr lang="zh-CN" altLang="en-US" dirty="0"/>
          </a:p>
        </p:txBody>
      </p:sp>
      <p:sp>
        <p:nvSpPr>
          <p:cNvPr id="5" name="环形箭头 4">
            <a:hlinkClick r:id="rId2" action="ppaction://hlinksldjump"/>
          </p:cNvPr>
          <p:cNvSpPr/>
          <p:nvPr/>
        </p:nvSpPr>
        <p:spPr bwMode="auto">
          <a:xfrm>
            <a:off x="7704608" y="6372125"/>
            <a:ext cx="432048" cy="504056"/>
          </a:xfrm>
          <a:prstGeom prst="circularArrow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zh-CN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宋体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07864" y="539477"/>
            <a:ext cx="4392488" cy="504056"/>
          </a:xfrm>
        </p:spPr>
        <p:txBody>
          <a:bodyPr/>
          <a:lstStyle/>
          <a:p>
            <a:pPr defTabSz="449263"/>
            <a:r>
              <a:rPr kumimoji="0" lang="en-US" altLang="zh-CN" sz="2800" b="1" kern="1200" dirty="0">
                <a:solidFill>
                  <a:srgbClr val="000000"/>
                </a:solidFill>
                <a:latin typeface="Arial" charset="0"/>
                <a:ea typeface="宋体" pitchFamily="2" charset="-122"/>
                <a:cs typeface="+mn-cs"/>
              </a:rPr>
              <a:t/>
            </a:r>
            <a:br>
              <a:rPr kumimoji="0" lang="en-US" altLang="zh-CN" sz="2800" b="1" kern="1200" dirty="0">
                <a:solidFill>
                  <a:srgbClr val="000000"/>
                </a:solidFill>
                <a:latin typeface="Arial" charset="0"/>
                <a:ea typeface="宋体" pitchFamily="2" charset="-122"/>
                <a:cs typeface="+mn-cs"/>
              </a:rPr>
            </a:br>
            <a:r>
              <a:rPr kumimoji="0" lang="en-US" altLang="zh-CN" sz="2800" b="1" kern="1200" dirty="0" smtClean="0">
                <a:solidFill>
                  <a:srgbClr val="000000"/>
                </a:solidFill>
                <a:latin typeface="Arial" charset="0"/>
                <a:ea typeface="宋体" pitchFamily="2" charset="-122"/>
                <a:cs typeface="+mn-cs"/>
              </a:rPr>
              <a:t/>
            </a:r>
            <a:br>
              <a:rPr kumimoji="0" lang="en-US" altLang="zh-CN" sz="2800" b="1" kern="1200" dirty="0" smtClean="0">
                <a:solidFill>
                  <a:srgbClr val="000000"/>
                </a:solidFill>
                <a:latin typeface="Arial" charset="0"/>
                <a:ea typeface="宋体" pitchFamily="2" charset="-122"/>
                <a:cs typeface="+mn-cs"/>
              </a:rPr>
            </a:br>
            <a:r>
              <a:rPr kumimoji="0" lang="en-US" altLang="zh-CN" sz="2800" b="1" kern="1200" dirty="0" smtClean="0">
                <a:solidFill>
                  <a:srgbClr val="000000"/>
                </a:solidFill>
                <a:latin typeface="Arial" charset="0"/>
                <a:ea typeface="宋体" pitchFamily="2" charset="-122"/>
                <a:cs typeface="+mn-cs"/>
              </a:rPr>
              <a:t>          </a:t>
            </a:r>
            <a:r>
              <a:rPr kumimoji="0" lang="zh-CN" altLang="en-US" sz="2800" kern="1200" dirty="0">
                <a:solidFill>
                  <a:srgbClr val="000000"/>
                </a:solidFill>
                <a:latin typeface="Arial" charset="0"/>
                <a:ea typeface="宋体" pitchFamily="2" charset="-122"/>
                <a:cs typeface="+mn-cs"/>
              </a:rPr>
              <a:t>四</a:t>
            </a:r>
            <a:r>
              <a:rPr kumimoji="0" lang="zh-CN" altLang="en-US" sz="2800" b="1" kern="1200" dirty="0" smtClean="0">
                <a:solidFill>
                  <a:srgbClr val="000000"/>
                </a:solidFill>
                <a:latin typeface="Arial" charset="0"/>
                <a:ea typeface="宋体" pitchFamily="2" charset="-122"/>
                <a:cs typeface="+mn-cs"/>
              </a:rPr>
              <a:t>、</a:t>
            </a:r>
            <a:r>
              <a:rPr lang="zh-CN" altLang="zh-CN" sz="2800" dirty="0"/>
              <a:t>工会经费</a:t>
            </a:r>
            <a:r>
              <a:rPr lang="zh-CN" altLang="zh-CN" sz="2800" dirty="0" smtClean="0"/>
              <a:t>来源</a:t>
            </a:r>
            <a:r>
              <a:rPr lang="zh-CN" altLang="zh-CN" sz="2800" dirty="0"/>
              <a:t/>
            </a:r>
            <a:br>
              <a:rPr lang="zh-CN" altLang="zh-CN" sz="2800" dirty="0"/>
            </a:br>
            <a:r>
              <a:rPr kumimoji="0" lang="zh-CN" altLang="en-US" sz="2800" kern="1200" dirty="0">
                <a:solidFill>
                  <a:srgbClr val="000000"/>
                </a:solidFill>
                <a:latin typeface="Arial" charset="0"/>
                <a:ea typeface="宋体" pitchFamily="2" charset="-122"/>
                <a:cs typeface="+mn-cs"/>
              </a:rPr>
              <a:t/>
            </a:r>
            <a:br>
              <a:rPr kumimoji="0" lang="zh-CN" altLang="en-US" sz="2800" kern="1200" dirty="0">
                <a:solidFill>
                  <a:srgbClr val="000000"/>
                </a:solidFill>
                <a:latin typeface="Arial" charset="0"/>
                <a:ea typeface="宋体" pitchFamily="2" charset="-122"/>
                <a:cs typeface="+mn-cs"/>
              </a:rPr>
            </a:b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791840" y="1331565"/>
            <a:ext cx="8569325" cy="5532339"/>
          </a:xfrm>
        </p:spPr>
        <p:txBody>
          <a:bodyPr/>
          <a:lstStyle/>
          <a:p>
            <a:pPr marL="0" indent="0">
              <a:lnSpc>
                <a:spcPct val="150000"/>
              </a:lnSpc>
              <a:buNone/>
            </a:pPr>
            <a:r>
              <a:rPr lang="en-US" altLang="zh-CN" sz="3200" dirty="0"/>
              <a:t>1</a:t>
            </a:r>
            <a:r>
              <a:rPr lang="zh-CN" altLang="zh-CN" sz="3200" dirty="0"/>
              <a:t>、工会活动经费按照，总公司年上缴学校预算总款项中以</a:t>
            </a:r>
            <a:r>
              <a:rPr lang="en-US" altLang="zh-CN" sz="3200" dirty="0"/>
              <a:t>1-2</a:t>
            </a:r>
            <a:r>
              <a:rPr lang="en-US" altLang="zh-CN" sz="3200" dirty="0" smtClean="0"/>
              <a:t>%</a:t>
            </a:r>
            <a:r>
              <a:rPr lang="zh-CN" altLang="zh-CN" sz="3200" dirty="0" smtClean="0"/>
              <a:t>的</a:t>
            </a:r>
            <a:r>
              <a:rPr lang="zh-CN" altLang="zh-CN" sz="3200" dirty="0"/>
              <a:t>比例提取专项工会活动经费。目前是按照年初预算方式，确定年度工会活动经费的，另外财务规定福利费不得超过工资总额的</a:t>
            </a:r>
            <a:r>
              <a:rPr lang="en-US" altLang="zh-CN" sz="3200" dirty="0"/>
              <a:t>2%</a:t>
            </a:r>
            <a:r>
              <a:rPr lang="zh-CN" altLang="zh-CN" sz="3200" dirty="0"/>
              <a:t>。</a:t>
            </a:r>
            <a:r>
              <a:rPr lang="en-US" altLang="zh-CN" sz="3200" u="sng" dirty="0">
                <a:solidFill>
                  <a:srgbClr val="00B0F0"/>
                </a:solidFill>
                <a:hlinkClick r:id="rId2" action="ppaction://hlinkfile"/>
              </a:rPr>
              <a:t>(2015年经费预算表)</a:t>
            </a:r>
            <a:r>
              <a:rPr lang="en-US" altLang="zh-CN" sz="3200" dirty="0">
                <a:solidFill>
                  <a:srgbClr val="00B0F0"/>
                </a:solidFill>
              </a:rPr>
              <a:t> </a:t>
            </a:r>
            <a:r>
              <a:rPr lang="zh-CN" altLang="zh-CN" sz="3200" dirty="0"/>
              <a:t>主要用于办公费、总公司福利费、委员补贴费、校产各项活动等费用</a:t>
            </a:r>
            <a:r>
              <a:rPr lang="zh-CN" altLang="zh-CN" sz="3200" dirty="0" smtClean="0"/>
              <a:t>。</a:t>
            </a:r>
            <a:endParaRPr lang="zh-CN" altLang="zh-CN" sz="3200" dirty="0"/>
          </a:p>
        </p:txBody>
      </p:sp>
    </p:spTree>
    <p:extLst>
      <p:ext uri="{BB962C8B-B14F-4D97-AF65-F5344CB8AC3E}">
        <p14:creationId xmlns:p14="http://schemas.microsoft.com/office/powerpoint/2010/main" val="20974881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十二五重大专项">
  <a:themeElements>
    <a:clrScheme name="自定义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3333CC"/>
      </a:hlink>
      <a:folHlink>
        <a:srgbClr val="000000"/>
      </a:folHlink>
    </a:clrScheme>
    <a:fontScheme name="十二五重大专项">
      <a:majorFont>
        <a:latin typeface="Times New Roman"/>
        <a:ea typeface="宋体"/>
        <a:cs typeface=""/>
      </a:majorFont>
      <a:minorFont>
        <a:latin typeface="Times New Roman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宋体" pitchFamily="2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宋体" pitchFamily="2" charset="-122"/>
          </a:defRPr>
        </a:defPPr>
      </a:lstStyle>
    </a:lnDef>
  </a:objectDefaults>
  <a:extraClrSchemeLst>
    <a:extraClrScheme>
      <a:clrScheme name="十二五重大专项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十二五重大专项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十二五重大专项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十二五重大专项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十二五重大专项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十二五重大专项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十二五重大专项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主题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十二五重大专项</Template>
  <TotalTime>8821</TotalTime>
  <Words>1344</Words>
  <Application>Microsoft Office PowerPoint</Application>
  <PresentationFormat>自定义</PresentationFormat>
  <Paragraphs>76</Paragraphs>
  <Slides>18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18</vt:i4>
      </vt:variant>
    </vt:vector>
  </HeadingPairs>
  <TitlesOfParts>
    <vt:vector size="19" baseType="lpstr">
      <vt:lpstr>十二五重大专项</vt:lpstr>
      <vt:lpstr>PowerPoint 演示文稿</vt:lpstr>
      <vt:lpstr>PowerPoint 演示文稿</vt:lpstr>
      <vt:lpstr>PowerPoint 演示文稿</vt:lpstr>
      <vt:lpstr> 一、校办企业现状  </vt:lpstr>
      <vt:lpstr>  一、校办企业现状  </vt:lpstr>
      <vt:lpstr>二、工会工作方向</vt:lpstr>
      <vt:lpstr>  </vt:lpstr>
      <vt:lpstr> </vt:lpstr>
      <vt:lpstr>            四、工会经费来源  </vt:lpstr>
      <vt:lpstr>  四、工会经费来源 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2011年财务情况</dc:title>
  <dc:creator>hp</dc:creator>
  <cp:lastModifiedBy>霁杭</cp:lastModifiedBy>
  <cp:revision>588</cp:revision>
  <cp:lastPrinted>1601-01-01T00:00:00Z</cp:lastPrinted>
  <dcterms:created xsi:type="dcterms:W3CDTF">2012-01-14T08:59:09Z</dcterms:created>
  <dcterms:modified xsi:type="dcterms:W3CDTF">2015-09-17T00:11:54Z</dcterms:modified>
</cp:coreProperties>
</file>