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81" r:id="rId7"/>
    <p:sldId id="274" r:id="rId8"/>
    <p:sldId id="277" r:id="rId9"/>
    <p:sldId id="275" r:id="rId10"/>
    <p:sldId id="280" r:id="rId11"/>
    <p:sldId id="279" r:id="rId12"/>
    <p:sldId id="270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8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49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Picture 2" descr="C:\Documents and Settings\Administrator\桌面\09最新-地产 (45).jpg"/>
            <p:cNvPicPr>
              <a:picLocks noChangeAspect="1" noChangeArrowheads="1"/>
            </p:cNvPicPr>
            <p:nvPr/>
          </p:nvPicPr>
          <p:blipFill>
            <a:blip r:embed="rId13" cstate="print"/>
            <a:srcRect t="12533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bg1">
                    <a:alpha val="11000"/>
                  </a:schemeClr>
                </a:gs>
                <a:gs pos="50000">
                  <a:schemeClr val="bg1"/>
                </a:gs>
                <a:gs pos="100000">
                  <a:schemeClr val="bg1">
                    <a:alpha val="84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0"/>
              <a:ext cx="9144000" cy="428604"/>
            </a:xfrm>
            <a:prstGeom prst="rect">
              <a:avLst/>
            </a:prstGeom>
            <a:solidFill>
              <a:srgbClr val="7538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429396"/>
              <a:ext cx="9144000" cy="428604"/>
            </a:xfrm>
            <a:prstGeom prst="rect">
              <a:avLst/>
            </a:prstGeom>
            <a:solidFill>
              <a:srgbClr val="7538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2C42B-6692-4627-9825-58E37314DF23}" type="datetimeFigureOut">
              <a:rPr lang="zh-CN" altLang="en-US" smtClean="0"/>
              <a:pPr/>
              <a:t>2016-04-20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2834-D6F7-46D6-9D0F-9D168E1A3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09最新-地产 (45).jpg"/>
          <p:cNvPicPr>
            <a:picLocks noChangeAspect="1" noChangeArrowheads="1"/>
          </p:cNvPicPr>
          <p:nvPr/>
        </p:nvPicPr>
        <p:blipFill>
          <a:blip r:embed="rId2" cstate="print"/>
          <a:srcRect t="1253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001024" y="0"/>
            <a:ext cx="114297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85984" y="1770395"/>
            <a:ext cx="6647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用好你的公积金</a:t>
            </a:r>
            <a:endParaRPr lang="zh-CN" altLang="en-US" sz="6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用好你的公积金</a:t>
            </a:r>
            <a:endParaRPr lang="zh-CN" alt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024313" y="1655777"/>
            <a:ext cx="419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提取事由：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租房：租房合同和发票（到地税去开），不超过房租。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住宿舍、亲戚家等，没合同：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提取住房公积金支付房租承诺、授权书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查询结果告知单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，都是到公积金去办。每月封顶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1500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元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095750" y="2638440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43375" y="4095765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5"/>
            <a:ext cx="2433640" cy="38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用好你的公积金</a:t>
            </a:r>
            <a:endParaRPr lang="zh-CN" alt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024313" y="1655777"/>
            <a:ext cx="4191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提取事由：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配偶提取：主要提取人申请提取后，公积金给一个提取记录单，其他一样。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销户：农业户口提供户口证明（含：户口本的首页、户主页及本人页）和解除劳动关系的证明。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095750" y="2638440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43375" y="4095765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2743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桌面\09最新-地产 (45).jpg"/>
          <p:cNvPicPr>
            <a:picLocks noChangeAspect="1" noChangeArrowheads="1"/>
          </p:cNvPicPr>
          <p:nvPr/>
        </p:nvPicPr>
        <p:blipFill>
          <a:blip r:embed="rId2" cstate="print"/>
          <a:srcRect t="1253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1268760"/>
            <a:ext cx="389882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THANKS</a:t>
            </a:r>
            <a:endParaRPr lang="zh-CN" alt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pic>
        <p:nvPicPr>
          <p:cNvPr id="21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71566" y="1643050"/>
            <a:ext cx="2741613" cy="3657600"/>
          </a:xfrm>
          <a:prstGeom prst="rect">
            <a:avLst/>
          </a:prstGeom>
          <a:noFill/>
        </p:spPr>
      </p:pic>
      <p:sp>
        <p:nvSpPr>
          <p:cNvPr id="22" name="Line 2"/>
          <p:cNvSpPr>
            <a:spLocks noChangeShapeType="1"/>
          </p:cNvSpPr>
          <p:nvPr/>
        </p:nvSpPr>
        <p:spPr bwMode="black">
          <a:xfrm>
            <a:off x="3114704" y="49768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3800504" y="4595800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用好你的公积金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black">
          <a:xfrm>
            <a:off x="3157566" y="217645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black">
          <a:xfrm>
            <a:off x="3843366" y="1795450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公积金的主要作用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black">
          <a:xfrm>
            <a:off x="3843366" y="358773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black">
          <a:xfrm>
            <a:off x="4529166" y="3206738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沉睡中的公积金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Group 94"/>
          <p:cNvGrpSpPr>
            <a:grpSpLocks/>
          </p:cNvGrpSpPr>
          <p:nvPr/>
        </p:nvGrpSpPr>
        <p:grpSpPr bwMode="auto">
          <a:xfrm>
            <a:off x="2998816" y="1784338"/>
            <a:ext cx="393700" cy="393700"/>
            <a:chOff x="2543" y="1006"/>
            <a:chExt cx="416" cy="416"/>
          </a:xfrm>
        </p:grpSpPr>
        <p:sp>
          <p:nvSpPr>
            <p:cNvPr id="33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6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7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38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" name="Picture 57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92"/>
          <p:cNvGrpSpPr>
            <a:grpSpLocks/>
          </p:cNvGrpSpPr>
          <p:nvPr/>
        </p:nvGrpSpPr>
        <p:grpSpPr bwMode="auto">
          <a:xfrm>
            <a:off x="3679854" y="3205150"/>
            <a:ext cx="393700" cy="393700"/>
            <a:chOff x="3647" y="1006"/>
            <a:chExt cx="416" cy="416"/>
          </a:xfrm>
        </p:grpSpPr>
        <p:sp>
          <p:nvSpPr>
            <p:cNvPr id="47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8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50" name="Picture 69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1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52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9" name="Picture 87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0" name="Group 90"/>
          <p:cNvGrpSpPr>
            <a:grpSpLocks/>
          </p:cNvGrpSpPr>
          <p:nvPr/>
        </p:nvGrpSpPr>
        <p:grpSpPr bwMode="auto">
          <a:xfrm>
            <a:off x="2917854" y="4581513"/>
            <a:ext cx="393700" cy="393700"/>
            <a:chOff x="4803" y="1006"/>
            <a:chExt cx="416" cy="416"/>
          </a:xfrm>
        </p:grpSpPr>
        <p:sp>
          <p:nvSpPr>
            <p:cNvPr id="61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64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65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66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63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公积金的主要作用</a:t>
            </a:r>
            <a:endParaRPr lang="zh-CN" alt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024313" y="2322980"/>
            <a:ext cx="419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住房公积金制度上是一种住房保障制度，是住房分配货币化的一种形式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具有强制性、互助性、保障性。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主要用途：贷款买房，与商贷相比利率低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           3.25% \ 4.90%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提出来理财、消费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095750" y="3495676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838338"/>
            <a:ext cx="28479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沉睡中的公积金</a:t>
            </a:r>
            <a:endParaRPr lang="zh-CN" alt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024313" y="1655777"/>
            <a:ext cx="4191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年存款利率上调为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1.5%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余额宝今年的平均收益是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2.5%+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银行的理财产品年化收益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4%-5%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之间，一般有最低金额限制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更多的投资渠道：人人贷等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你不理财、财不理你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095750" y="2638440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43375" y="4095765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965" y="1966922"/>
            <a:ext cx="2326531" cy="30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用好你的公积金</a:t>
            </a:r>
            <a:endParaRPr lang="zh-CN" alt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024313" y="1655777"/>
            <a:ext cx="4191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贷款买房：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条件：从买房时向前推一年一直在缴存（补缴不算），而且没有未结清的公积金贷款。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贷款额度：没房，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80%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，最高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万；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有房，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70%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，最高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万。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095750" y="2638440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43375" y="4095765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1" y="1728800"/>
            <a:ext cx="26384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用好你的公积金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28596" y="1214422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200" b="1" dirty="0" smtClean="0"/>
          </a:p>
          <a:p>
            <a:r>
              <a:rPr lang="zh-CN" altLang="en-US" sz="1200" b="1" dirty="0" smtClean="0"/>
              <a:t>一、贷款条件：在北京缴存，开户满一年，连续缴存</a:t>
            </a:r>
            <a:r>
              <a:rPr lang="en-US" altLang="zh-CN" sz="1200" b="1" dirty="0" smtClean="0"/>
              <a:t>12</a:t>
            </a:r>
            <a:r>
              <a:rPr lang="zh-CN" altLang="en-US" sz="1200" b="1" dirty="0" smtClean="0"/>
              <a:t>个月，申请人及配偶无未结清的公积金贷款及贴息贷款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二</a:t>
            </a:r>
            <a:r>
              <a:rPr lang="zh-CN" altLang="en-US" sz="1200" b="1" dirty="0" smtClean="0"/>
              <a:t>、贷款</a:t>
            </a:r>
            <a:r>
              <a:rPr lang="zh-CN" altLang="en-US" sz="1200" b="1" dirty="0" smtClean="0"/>
              <a:t>成数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（</a:t>
            </a:r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）纯公积金：在京名下无房首套，贷款</a:t>
            </a:r>
            <a:r>
              <a:rPr lang="en-US" altLang="zh-CN" sz="1200" b="1" dirty="0" smtClean="0"/>
              <a:t>8</a:t>
            </a:r>
            <a:r>
              <a:rPr lang="zh-CN" altLang="en-US" sz="1200" b="1" dirty="0" smtClean="0"/>
              <a:t>成，最多</a:t>
            </a:r>
            <a:r>
              <a:rPr lang="en-US" altLang="zh-CN" sz="1200" b="1" dirty="0" smtClean="0"/>
              <a:t>120</a:t>
            </a:r>
            <a:r>
              <a:rPr lang="zh-CN" altLang="en-US" sz="1200" b="1" dirty="0" smtClean="0"/>
              <a:t>万，基准利率</a:t>
            </a:r>
            <a:r>
              <a:rPr lang="en-US" altLang="zh-CN" sz="1200" b="1" dirty="0" smtClean="0"/>
              <a:t>3.25</a:t>
            </a:r>
            <a:r>
              <a:rPr lang="zh-CN" altLang="en-US" sz="1200" b="1" dirty="0" smtClean="0"/>
              <a:t>％。在京名下有房是二套，贷款</a:t>
            </a:r>
            <a:r>
              <a:rPr lang="en-US" altLang="zh-CN" sz="1200" b="1" dirty="0" smtClean="0"/>
              <a:t>7</a:t>
            </a:r>
            <a:r>
              <a:rPr lang="zh-CN" altLang="en-US" sz="1200" b="1" dirty="0" smtClean="0"/>
              <a:t>成，最多</a:t>
            </a:r>
            <a:r>
              <a:rPr lang="en-US" altLang="zh-CN" sz="1200" b="1" dirty="0" smtClean="0"/>
              <a:t>80</a:t>
            </a:r>
            <a:r>
              <a:rPr lang="zh-CN" altLang="en-US" sz="1200" b="1" dirty="0" smtClean="0"/>
              <a:t>万，利率上浮</a:t>
            </a:r>
            <a:r>
              <a:rPr lang="en-US" altLang="zh-CN" sz="1200" b="1" dirty="0" smtClean="0"/>
              <a:t>10%</a:t>
            </a:r>
            <a:r>
              <a:rPr lang="zh-CN" altLang="en-US" sz="1200" b="1" dirty="0" smtClean="0"/>
              <a:t>，</a:t>
            </a:r>
            <a:r>
              <a:rPr lang="en-US" altLang="zh-CN" sz="1200" b="1" dirty="0" smtClean="0"/>
              <a:t>3.58</a:t>
            </a:r>
            <a:r>
              <a:rPr lang="zh-CN" altLang="en-US" sz="1200" b="1" dirty="0" smtClean="0"/>
              <a:t>％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（</a:t>
            </a:r>
            <a:r>
              <a:rPr lang="en-US" altLang="zh-CN" sz="1200" b="1" dirty="0" smtClean="0"/>
              <a:t>2</a:t>
            </a:r>
            <a:r>
              <a:rPr lang="zh-CN" altLang="en-US" sz="1200" b="1" dirty="0" smtClean="0"/>
              <a:t>）组合贷款①在京名下无房，在全国范围内无未结清的商贷，贷款</a:t>
            </a:r>
            <a:r>
              <a:rPr lang="en-US" altLang="zh-CN" sz="1200" b="1" dirty="0" smtClean="0"/>
              <a:t>7</a:t>
            </a:r>
            <a:r>
              <a:rPr lang="zh-CN" altLang="en-US" sz="1200" b="1" dirty="0" smtClean="0"/>
              <a:t>成，公积金部分最多</a:t>
            </a:r>
            <a:r>
              <a:rPr lang="en-US" altLang="zh-CN" sz="1200" b="1" dirty="0" smtClean="0"/>
              <a:t>120</a:t>
            </a:r>
            <a:r>
              <a:rPr lang="zh-CN" altLang="en-US" sz="1200" b="1" dirty="0" smtClean="0"/>
              <a:t>万，基准利率，其余商贷，利率按各银行首套利率执行；②在京名下无房，在全国范围内有未结清的商贷，贷款</a:t>
            </a:r>
            <a:r>
              <a:rPr lang="en-US" altLang="zh-CN" sz="1200" b="1" dirty="0" smtClean="0"/>
              <a:t>5</a:t>
            </a:r>
            <a:r>
              <a:rPr lang="zh-CN" altLang="en-US" sz="1200" b="1" dirty="0" smtClean="0"/>
              <a:t>成，公积金部分最多</a:t>
            </a:r>
            <a:r>
              <a:rPr lang="en-US" altLang="zh-CN" sz="1200" b="1" dirty="0" smtClean="0"/>
              <a:t>120</a:t>
            </a:r>
            <a:r>
              <a:rPr lang="zh-CN" altLang="en-US" sz="1200" b="1" dirty="0" smtClean="0"/>
              <a:t>万，基准利率，其余商贷，利率上浮</a:t>
            </a:r>
            <a:r>
              <a:rPr lang="en-US" altLang="zh-CN" sz="1200" b="1" dirty="0" smtClean="0"/>
              <a:t>10%</a:t>
            </a:r>
            <a:r>
              <a:rPr lang="zh-CN" altLang="en-US" sz="1200" b="1" dirty="0" smtClean="0"/>
              <a:t>；③在京名下有房，在全国范围内无未结清的商贷，贷款</a:t>
            </a:r>
            <a:r>
              <a:rPr lang="en-US" altLang="zh-CN" sz="1200" b="1" dirty="0" smtClean="0"/>
              <a:t>7</a:t>
            </a:r>
            <a:r>
              <a:rPr lang="zh-CN" altLang="en-US" sz="1200" b="1" dirty="0" smtClean="0"/>
              <a:t>成，公积金部分最多</a:t>
            </a:r>
            <a:r>
              <a:rPr lang="en-US" altLang="zh-CN" sz="1200" b="1" dirty="0" smtClean="0"/>
              <a:t>80</a:t>
            </a:r>
            <a:r>
              <a:rPr lang="zh-CN" altLang="en-US" sz="1200" b="1" dirty="0" smtClean="0"/>
              <a:t>万，利率上浮</a:t>
            </a:r>
            <a:r>
              <a:rPr lang="en-US" altLang="zh-CN" sz="1200" b="1" dirty="0" smtClean="0"/>
              <a:t>10%</a:t>
            </a:r>
            <a:r>
              <a:rPr lang="zh-CN" altLang="en-US" sz="1200" b="1" dirty="0" smtClean="0"/>
              <a:t>，其余商贷，利率按各银行首套利率执行；④在京名下有房，在全国范围内有未结清的商贷，贷款</a:t>
            </a:r>
            <a:r>
              <a:rPr lang="en-US" altLang="zh-CN" sz="1200" b="1" dirty="0" smtClean="0"/>
              <a:t>5</a:t>
            </a:r>
            <a:r>
              <a:rPr lang="zh-CN" altLang="en-US" sz="1200" b="1" dirty="0" smtClean="0"/>
              <a:t>成，公积金部分最多</a:t>
            </a:r>
            <a:r>
              <a:rPr lang="en-US" altLang="zh-CN" sz="1200" b="1" dirty="0" smtClean="0"/>
              <a:t>80</a:t>
            </a:r>
            <a:r>
              <a:rPr lang="zh-CN" altLang="en-US" sz="1200" b="1" dirty="0" smtClean="0"/>
              <a:t>万，其余商贷，利率统一都是上浮</a:t>
            </a:r>
            <a:r>
              <a:rPr lang="en-US" altLang="zh-CN" sz="1200" b="1" dirty="0" smtClean="0"/>
              <a:t>10%</a:t>
            </a:r>
            <a:r>
              <a:rPr lang="zh-CN" altLang="en-US" sz="1200" b="1" dirty="0" smtClean="0"/>
              <a:t>。（注：</a:t>
            </a:r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、各银行现行利率：农行</a:t>
            </a:r>
            <a:r>
              <a:rPr lang="en-US" altLang="zh-CN" sz="1200" b="1" dirty="0" smtClean="0"/>
              <a:t>85</a:t>
            </a:r>
            <a:r>
              <a:rPr lang="zh-CN" altLang="en-US" sz="1200" b="1" dirty="0" smtClean="0"/>
              <a:t>折，北京</a:t>
            </a:r>
            <a:r>
              <a:rPr lang="en-US" altLang="zh-CN" sz="1200" b="1" dirty="0" smtClean="0"/>
              <a:t>88</a:t>
            </a:r>
            <a:r>
              <a:rPr lang="zh-CN" altLang="en-US" sz="1200" b="1" dirty="0" smtClean="0"/>
              <a:t>折，工行</a:t>
            </a:r>
            <a:r>
              <a:rPr lang="en-US" altLang="zh-CN" sz="1200" b="1" dirty="0" smtClean="0"/>
              <a:t>88</a:t>
            </a:r>
            <a:r>
              <a:rPr lang="zh-CN" altLang="en-US" sz="1200" b="1" dirty="0" smtClean="0"/>
              <a:t>折</a:t>
            </a:r>
            <a:r>
              <a:rPr lang="en-US" altLang="zh-CN" sz="1200" b="1" dirty="0" smtClean="0"/>
              <a:t>2</a:t>
            </a:r>
            <a:r>
              <a:rPr lang="zh-CN" altLang="en-US" sz="1200" b="1" dirty="0" smtClean="0"/>
              <a:t>、农业银行如果客户买的房子是非普，认房认贷，即使贷款结清也算套数）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三</a:t>
            </a:r>
            <a:r>
              <a:rPr lang="zh-CN" altLang="en-US" sz="1200" b="1" dirty="0" smtClean="0"/>
              <a:t>、计算贷款额公式</a:t>
            </a:r>
            <a:r>
              <a:rPr lang="zh-CN" altLang="en-US" sz="1200" b="1" dirty="0" smtClean="0"/>
              <a:t>：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单身</a:t>
            </a:r>
            <a:r>
              <a:rPr lang="zh-CN" altLang="en-US" sz="1200" b="1" dirty="0" smtClean="0"/>
              <a:t>：（个人月缴存额</a:t>
            </a:r>
            <a:r>
              <a:rPr lang="en-US" altLang="zh-CN" sz="1200" b="1" dirty="0" smtClean="0"/>
              <a:t>÷</a:t>
            </a:r>
            <a:r>
              <a:rPr lang="zh-CN" altLang="en-US" sz="1200" b="1" dirty="0" smtClean="0"/>
              <a:t>缴存比例</a:t>
            </a:r>
            <a:r>
              <a:rPr lang="en-US" altLang="zh-CN" sz="1200" b="1" dirty="0" smtClean="0"/>
              <a:t>-1204</a:t>
            </a:r>
            <a:r>
              <a:rPr lang="zh-CN" altLang="en-US" sz="1200" b="1" dirty="0" smtClean="0"/>
              <a:t>）</a:t>
            </a:r>
            <a:r>
              <a:rPr lang="en-US" altLang="zh-CN" sz="1200" b="1" dirty="0" smtClean="0"/>
              <a:t>/</a:t>
            </a:r>
            <a:r>
              <a:rPr lang="zh-CN" altLang="en-US" sz="1200" b="1" dirty="0" smtClean="0"/>
              <a:t>对应年限月还款额</a:t>
            </a:r>
            <a:r>
              <a:rPr lang="zh-CN" altLang="en-US" sz="1200" b="1" dirty="0" smtClean="0"/>
              <a:t>；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已婚</a:t>
            </a:r>
            <a:r>
              <a:rPr lang="zh-CN" altLang="en-US" sz="1200" b="1" dirty="0" smtClean="0"/>
              <a:t>：（夫妻双方个人月缴存额之和</a:t>
            </a:r>
            <a:r>
              <a:rPr lang="en-US" altLang="zh-CN" sz="1200" b="1" dirty="0" smtClean="0"/>
              <a:t>÷</a:t>
            </a:r>
            <a:r>
              <a:rPr lang="zh-CN" altLang="en-US" sz="1200" b="1" dirty="0" smtClean="0"/>
              <a:t>缴存比例</a:t>
            </a:r>
            <a:r>
              <a:rPr lang="en-US" altLang="zh-CN" sz="1200" b="1" dirty="0" smtClean="0"/>
              <a:t>-2408</a:t>
            </a:r>
            <a:r>
              <a:rPr lang="zh-CN" altLang="en-US" sz="1200" b="1" dirty="0" smtClean="0"/>
              <a:t>）</a:t>
            </a:r>
            <a:r>
              <a:rPr lang="en-US" altLang="zh-CN" sz="1200" b="1" dirty="0" smtClean="0"/>
              <a:t>/</a:t>
            </a:r>
            <a:r>
              <a:rPr lang="zh-CN" altLang="en-US" sz="1200" b="1" dirty="0" smtClean="0"/>
              <a:t>对应年限月还款额。（注：</a:t>
            </a:r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、如果客户已婚，夫妻双方一个是国管，一个是市属，如果市属的缴存额在上述公式计算下足够贷款额，国管按</a:t>
            </a:r>
            <a:r>
              <a:rPr lang="en-US" altLang="zh-CN" sz="1200" b="1" dirty="0" smtClean="0"/>
              <a:t>0</a:t>
            </a:r>
            <a:r>
              <a:rPr lang="zh-CN" altLang="en-US" sz="1200" b="1" dirty="0" smtClean="0"/>
              <a:t>计算即可，如果市属的缴存额不足够贷款的，在国管满足开户满一年，连续缴存</a:t>
            </a:r>
            <a:r>
              <a:rPr lang="en-US" altLang="zh-CN" sz="1200" b="1" dirty="0" smtClean="0"/>
              <a:t>12</a:t>
            </a:r>
            <a:r>
              <a:rPr lang="zh-CN" altLang="en-US" sz="1200" b="1" dirty="0" smtClean="0"/>
              <a:t>个月的前提下，去建行开缴存查询书和缴存明细，可以双方相加按公式计算贷款额；</a:t>
            </a:r>
            <a:r>
              <a:rPr lang="en-US" altLang="zh-CN" sz="1200" b="1" dirty="0" smtClean="0"/>
              <a:t>2</a:t>
            </a:r>
            <a:r>
              <a:rPr lang="zh-CN" altLang="en-US" sz="1200" b="1" dirty="0" smtClean="0"/>
              <a:t>、只要客户是已婚状态，就是夫妻双方共同申请贷款，不管出谁的房本，双方都同时有贷款记录。</a:t>
            </a:r>
            <a:r>
              <a:rPr lang="zh-CN" altLang="en-US" sz="1200" b="1" dirty="0" smtClean="0"/>
              <a:t>）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四</a:t>
            </a:r>
            <a:r>
              <a:rPr lang="zh-CN" altLang="en-US" sz="1200" b="1" dirty="0" smtClean="0"/>
              <a:t>、贷款年限：纯公积金：砖混、混合</a:t>
            </a:r>
            <a:r>
              <a:rPr lang="en-US" altLang="zh-CN" sz="1200" b="1" dirty="0" smtClean="0"/>
              <a:t>47-</a:t>
            </a:r>
            <a:r>
              <a:rPr lang="zh-CN" altLang="en-US" sz="1200" b="1" dirty="0" smtClean="0"/>
              <a:t>房龄，钢混</a:t>
            </a:r>
            <a:r>
              <a:rPr lang="en-US" altLang="zh-CN" sz="1200" b="1" dirty="0" smtClean="0"/>
              <a:t>57-</a:t>
            </a:r>
            <a:r>
              <a:rPr lang="zh-CN" altLang="en-US" sz="1200" b="1" dirty="0" smtClean="0"/>
              <a:t>房龄；组合贷：砖混</a:t>
            </a:r>
            <a:r>
              <a:rPr lang="en-US" altLang="zh-CN" sz="1200" b="1" dirty="0" smtClean="0"/>
              <a:t>47-</a:t>
            </a:r>
            <a:r>
              <a:rPr lang="zh-CN" altLang="en-US" sz="1200" b="1" dirty="0" smtClean="0"/>
              <a:t>房龄，钢混除农行外都是</a:t>
            </a:r>
            <a:r>
              <a:rPr lang="en-US" altLang="zh-CN" sz="1200" b="1" dirty="0" smtClean="0"/>
              <a:t>57-</a:t>
            </a:r>
            <a:r>
              <a:rPr lang="zh-CN" altLang="en-US" sz="1200" b="1" dirty="0" smtClean="0"/>
              <a:t>房龄，农业银行钢混四环内</a:t>
            </a:r>
            <a:r>
              <a:rPr lang="en-US" altLang="zh-CN" sz="1200" b="1" dirty="0" smtClean="0"/>
              <a:t>57-</a:t>
            </a:r>
            <a:r>
              <a:rPr lang="zh-CN" altLang="en-US" sz="1200" b="1" dirty="0" smtClean="0"/>
              <a:t>房龄，四环外</a:t>
            </a:r>
            <a:r>
              <a:rPr lang="en-US" altLang="zh-CN" sz="1200" b="1" dirty="0" smtClean="0"/>
              <a:t>49-</a:t>
            </a:r>
            <a:r>
              <a:rPr lang="zh-CN" altLang="en-US" sz="1200" b="1" dirty="0" smtClean="0"/>
              <a:t>房龄。客户年龄：纯公积金</a:t>
            </a:r>
            <a:r>
              <a:rPr lang="en-US" altLang="zh-CN" sz="1200" b="1" dirty="0" smtClean="0"/>
              <a:t>70-</a:t>
            </a:r>
            <a:r>
              <a:rPr lang="zh-CN" altLang="en-US" sz="1200" b="1" dirty="0" smtClean="0"/>
              <a:t>年龄，取夫妻双方年龄大的计算；组合贷</a:t>
            </a:r>
            <a:r>
              <a:rPr lang="en-US" altLang="zh-CN" sz="1200" b="1" dirty="0" smtClean="0"/>
              <a:t>65-</a:t>
            </a:r>
            <a:r>
              <a:rPr lang="zh-CN" altLang="en-US" sz="1200" b="1" dirty="0" smtClean="0"/>
              <a:t>年龄，取夫妻双方年龄大的计算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五</a:t>
            </a:r>
            <a:r>
              <a:rPr lang="zh-CN" altLang="en-US" sz="1200" b="1" dirty="0" smtClean="0"/>
              <a:t>、公积金特殊要求</a:t>
            </a:r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、只针对纯公积金贷款：如果客户单身，个人月缴存额≥</a:t>
            </a:r>
            <a:r>
              <a:rPr lang="en-US" altLang="zh-CN" sz="1200" b="1" dirty="0" smtClean="0"/>
              <a:t>2327</a:t>
            </a:r>
            <a:r>
              <a:rPr lang="zh-CN" altLang="en-US" sz="1200" b="1" dirty="0" smtClean="0"/>
              <a:t>，用个人月缴存额</a:t>
            </a:r>
            <a:r>
              <a:rPr lang="en-US" altLang="zh-CN" sz="1200" b="1" dirty="0" smtClean="0"/>
              <a:t>÷0.12÷2÷</a:t>
            </a:r>
            <a:r>
              <a:rPr lang="zh-CN" altLang="en-US" sz="1200" b="1" dirty="0" smtClean="0"/>
              <a:t>公积金贷款额，算出来的数到利率表找能贷款多少年；如果客户已婚，夫妻双方个人月缴存额之和≥</a:t>
            </a:r>
            <a:r>
              <a:rPr lang="en-US" altLang="zh-CN" sz="1200" b="1" dirty="0" smtClean="0"/>
              <a:t>4654</a:t>
            </a:r>
            <a:r>
              <a:rPr lang="zh-CN" altLang="en-US" sz="1200" b="1" dirty="0" smtClean="0"/>
              <a:t>，用夫妻双方个人月缴存额之和</a:t>
            </a:r>
            <a:r>
              <a:rPr lang="en-US" altLang="zh-CN" sz="1200" b="1" dirty="0" smtClean="0"/>
              <a:t>÷0.12÷2÷</a:t>
            </a:r>
            <a:r>
              <a:rPr lang="zh-CN" altLang="en-US" sz="1200" b="1" dirty="0" smtClean="0"/>
              <a:t>公积金贷款额，算出来的数到利率表找能贷款多少年。</a:t>
            </a:r>
            <a:r>
              <a:rPr lang="en-US" altLang="zh-CN" sz="1200" b="1" dirty="0" smtClean="0"/>
              <a:t>2</a:t>
            </a:r>
            <a:r>
              <a:rPr lang="zh-CN" altLang="en-US" sz="1200" b="1" dirty="0" smtClean="0"/>
              <a:t>、既适用于纯公积金也适用于组合贷：公积金要求客户所有的公积金都要用来还贷款，也就是用夫妻双方个人月缴存额之和</a:t>
            </a:r>
            <a:r>
              <a:rPr lang="en-US" altLang="zh-CN" sz="1200" b="1" dirty="0" smtClean="0"/>
              <a:t>×2÷</a:t>
            </a:r>
            <a:r>
              <a:rPr lang="zh-CN" altLang="en-US" sz="1200" b="1" dirty="0" smtClean="0"/>
              <a:t>公积金贷款额，算出来的数到利率表找能贷款多少年。</a:t>
            </a:r>
            <a:endParaRPr lang="zh-CN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用好你的公积金</a:t>
            </a:r>
            <a:endParaRPr lang="zh-CN" alt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024313" y="1655777"/>
            <a:ext cx="419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查询：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12329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客服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热线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昌平公积金管理中心：</a:t>
            </a:r>
            <a:r>
              <a:rPr lang="zh-CN" altLang="en-US" sz="1600" dirty="0" smtClean="0"/>
              <a:t>府学路</a:t>
            </a:r>
            <a:r>
              <a:rPr lang="en-US" altLang="zh-CN" sz="1600" dirty="0" smtClean="0"/>
              <a:t>15</a:t>
            </a:r>
            <a:r>
              <a:rPr lang="zh-CN" altLang="en-US" sz="1600" dirty="0" smtClean="0"/>
              <a:t>号（国防大学西侧）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095750" y="2638440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43375" y="4095765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86058"/>
            <a:ext cx="4057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814" y="1785926"/>
            <a:ext cx="284884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用好你的公积金</a:t>
            </a:r>
            <a:endParaRPr lang="zh-CN" alt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024313" y="1655777"/>
            <a:ext cx="419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提取：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先到各大银行办一张联名卡，有储蓄型和信用卡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按季度提取。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交通银行</a:t>
            </a:r>
            <a:r>
              <a:rPr lang="zh-CN" altLang="en-US" sz="1600" dirty="0" smtClean="0"/>
              <a:t>、建设银行、工商银行、招商银行、北京银行、中国银行、农业银行、中信银行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095750" y="2638440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43375" y="4095765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2079285" cy="434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用好你的公积金</a:t>
            </a:r>
            <a:endParaRPr lang="zh-CN" alt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024313" y="1655777"/>
            <a:ext cx="419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提取事由：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买房：购房合同或购房协议；购房全款发票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提供房产证；契税完税凭证。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装修：房产证，装修发票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095750" y="2638440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43375" y="4095765"/>
            <a:ext cx="4119563" cy="4762"/>
          </a:xfrm>
          <a:prstGeom prst="line">
            <a:avLst/>
          </a:prstGeom>
          <a:ln w="38100">
            <a:solidFill>
              <a:srgbClr val="602E0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56543"/>
            <a:ext cx="2500330" cy="312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1154</Words>
  <Application>Microsoft Office PowerPoint</Application>
  <PresentationFormat>全屏显示(4:3)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目录</vt:lpstr>
      <vt:lpstr>公积金的主要作用</vt:lpstr>
      <vt:lpstr>沉睡中的公积金</vt:lpstr>
      <vt:lpstr>用好你的公积金</vt:lpstr>
      <vt:lpstr>用好你的公积金</vt:lpstr>
      <vt:lpstr>用好你的公积金</vt:lpstr>
      <vt:lpstr>用好你的公积金</vt:lpstr>
      <vt:lpstr>用好你的公积金</vt:lpstr>
      <vt:lpstr>用好你的公积金</vt:lpstr>
      <vt:lpstr>用好你的公积金</vt:lpstr>
      <vt:lpstr>幻灯片 12</vt:lpstr>
    </vt:vector>
  </TitlesOfParts>
  <Company>PowerQ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PowerQ</dc:creator>
  <cp:lastModifiedBy>User</cp:lastModifiedBy>
  <cp:revision>44</cp:revision>
  <dcterms:created xsi:type="dcterms:W3CDTF">2010-04-22T14:32:43Z</dcterms:created>
  <dcterms:modified xsi:type="dcterms:W3CDTF">2016-04-20T09:20:04Z</dcterms:modified>
</cp:coreProperties>
</file>